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0"/>
  </p:notesMasterIdLst>
  <p:handoutMasterIdLst>
    <p:handoutMasterId r:id="rId81"/>
  </p:handoutMasterIdLst>
  <p:sldIdLst>
    <p:sldId id="257" r:id="rId2"/>
    <p:sldId id="1993" r:id="rId3"/>
    <p:sldId id="1996" r:id="rId4"/>
    <p:sldId id="1586" r:id="rId5"/>
    <p:sldId id="782" r:id="rId6"/>
    <p:sldId id="1994" r:id="rId7"/>
    <p:sldId id="1995" r:id="rId8"/>
    <p:sldId id="1598" r:id="rId9"/>
    <p:sldId id="1595" r:id="rId10"/>
    <p:sldId id="1596" r:id="rId11"/>
    <p:sldId id="1522" r:id="rId12"/>
    <p:sldId id="1523" r:id="rId13"/>
    <p:sldId id="1513" r:id="rId14"/>
    <p:sldId id="2146" r:id="rId15"/>
    <p:sldId id="1053" r:id="rId16"/>
    <p:sldId id="1054" r:id="rId17"/>
    <p:sldId id="1599" r:id="rId18"/>
    <p:sldId id="1600" r:id="rId19"/>
    <p:sldId id="1602" r:id="rId20"/>
    <p:sldId id="1525" r:id="rId21"/>
    <p:sldId id="1971" r:id="rId22"/>
    <p:sldId id="1605" r:id="rId23"/>
    <p:sldId id="1997" r:id="rId24"/>
    <p:sldId id="1974" r:id="rId25"/>
    <p:sldId id="1975" r:id="rId26"/>
    <p:sldId id="1976" r:id="rId27"/>
    <p:sldId id="1977" r:id="rId28"/>
    <p:sldId id="1978" r:id="rId29"/>
    <p:sldId id="1535" r:id="rId30"/>
    <p:sldId id="1536" r:id="rId31"/>
    <p:sldId id="1863" r:id="rId32"/>
    <p:sldId id="1676" r:id="rId33"/>
    <p:sldId id="2149" r:id="rId34"/>
    <p:sldId id="1846" r:id="rId35"/>
    <p:sldId id="1538" r:id="rId36"/>
    <p:sldId id="865" r:id="rId37"/>
    <p:sldId id="866" r:id="rId38"/>
    <p:sldId id="870" r:id="rId39"/>
    <p:sldId id="874" r:id="rId40"/>
    <p:sldId id="1107" r:id="rId41"/>
    <p:sldId id="1241" r:id="rId42"/>
    <p:sldId id="2150" r:id="rId43"/>
    <p:sldId id="1663" r:id="rId44"/>
    <p:sldId id="2144" r:id="rId45"/>
    <p:sldId id="1720" r:id="rId46"/>
    <p:sldId id="1947" r:id="rId47"/>
    <p:sldId id="1946" r:id="rId48"/>
    <p:sldId id="1948" r:id="rId49"/>
    <p:sldId id="1950" r:id="rId50"/>
    <p:sldId id="1952" r:id="rId51"/>
    <p:sldId id="1915" r:id="rId52"/>
    <p:sldId id="1916" r:id="rId53"/>
    <p:sldId id="1858" r:id="rId54"/>
    <p:sldId id="1873" r:id="rId55"/>
    <p:sldId id="1918" r:id="rId56"/>
    <p:sldId id="1919" r:id="rId57"/>
    <p:sldId id="1920" r:id="rId58"/>
    <p:sldId id="2125" r:id="rId59"/>
    <p:sldId id="1875" r:id="rId60"/>
    <p:sldId id="1935" r:id="rId61"/>
    <p:sldId id="1936" r:id="rId62"/>
    <p:sldId id="1928" r:id="rId63"/>
    <p:sldId id="2129" r:id="rId64"/>
    <p:sldId id="1559" r:id="rId65"/>
    <p:sldId id="1891" r:id="rId66"/>
    <p:sldId id="1894" r:id="rId67"/>
    <p:sldId id="1897" r:id="rId68"/>
    <p:sldId id="1861" r:id="rId69"/>
    <p:sldId id="2143" r:id="rId70"/>
    <p:sldId id="2130" r:id="rId71"/>
    <p:sldId id="2122" r:id="rId72"/>
    <p:sldId id="2126" r:id="rId73"/>
    <p:sldId id="2147" r:id="rId74"/>
    <p:sldId id="2151" r:id="rId75"/>
    <p:sldId id="2148" r:id="rId76"/>
    <p:sldId id="2142" r:id="rId77"/>
    <p:sldId id="1964" r:id="rId78"/>
    <p:sldId id="2127" r:id="rId79"/>
  </p:sldIdLst>
  <p:sldSz cx="9144000" cy="6858000" type="screen4x3"/>
  <p:notesSz cx="6858000" cy="9144000"/>
  <p:defaultTextStyle>
    <a:defPPr>
      <a:defRPr lang="en-US"/>
    </a:defPPr>
    <a:lvl1pPr marL="0" algn="l" defTabSz="456969" rtl="0" eaLnBrk="1" latinLnBrk="0" hangingPunct="1">
      <a:defRPr sz="1800" kern="1200">
        <a:solidFill>
          <a:schemeClr val="tx1"/>
        </a:solidFill>
        <a:latin typeface="+mn-lt"/>
        <a:ea typeface="+mn-ea"/>
        <a:cs typeface="+mn-cs"/>
      </a:defRPr>
    </a:lvl1pPr>
    <a:lvl2pPr marL="456969" algn="l" defTabSz="456969" rtl="0" eaLnBrk="1" latinLnBrk="0" hangingPunct="1">
      <a:defRPr sz="1800" kern="1200">
        <a:solidFill>
          <a:schemeClr val="tx1"/>
        </a:solidFill>
        <a:latin typeface="+mn-lt"/>
        <a:ea typeface="+mn-ea"/>
        <a:cs typeface="+mn-cs"/>
      </a:defRPr>
    </a:lvl2pPr>
    <a:lvl3pPr marL="913938" algn="l" defTabSz="456969" rtl="0" eaLnBrk="1" latinLnBrk="0" hangingPunct="1">
      <a:defRPr sz="1800" kern="1200">
        <a:solidFill>
          <a:schemeClr val="tx1"/>
        </a:solidFill>
        <a:latin typeface="+mn-lt"/>
        <a:ea typeface="+mn-ea"/>
        <a:cs typeface="+mn-cs"/>
      </a:defRPr>
    </a:lvl3pPr>
    <a:lvl4pPr marL="1370907" algn="l" defTabSz="456969" rtl="0" eaLnBrk="1" latinLnBrk="0" hangingPunct="1">
      <a:defRPr sz="1800" kern="1200">
        <a:solidFill>
          <a:schemeClr val="tx1"/>
        </a:solidFill>
        <a:latin typeface="+mn-lt"/>
        <a:ea typeface="+mn-ea"/>
        <a:cs typeface="+mn-cs"/>
      </a:defRPr>
    </a:lvl4pPr>
    <a:lvl5pPr marL="1827876" algn="l" defTabSz="456969" rtl="0" eaLnBrk="1" latinLnBrk="0" hangingPunct="1">
      <a:defRPr sz="1800" kern="1200">
        <a:solidFill>
          <a:schemeClr val="tx1"/>
        </a:solidFill>
        <a:latin typeface="+mn-lt"/>
        <a:ea typeface="+mn-ea"/>
        <a:cs typeface="+mn-cs"/>
      </a:defRPr>
    </a:lvl5pPr>
    <a:lvl6pPr marL="2284844" algn="l" defTabSz="456969" rtl="0" eaLnBrk="1" latinLnBrk="0" hangingPunct="1">
      <a:defRPr sz="1800" kern="1200">
        <a:solidFill>
          <a:schemeClr val="tx1"/>
        </a:solidFill>
        <a:latin typeface="+mn-lt"/>
        <a:ea typeface="+mn-ea"/>
        <a:cs typeface="+mn-cs"/>
      </a:defRPr>
    </a:lvl6pPr>
    <a:lvl7pPr marL="2741813" algn="l" defTabSz="456969" rtl="0" eaLnBrk="1" latinLnBrk="0" hangingPunct="1">
      <a:defRPr sz="1800" kern="1200">
        <a:solidFill>
          <a:schemeClr val="tx1"/>
        </a:solidFill>
        <a:latin typeface="+mn-lt"/>
        <a:ea typeface="+mn-ea"/>
        <a:cs typeface="+mn-cs"/>
      </a:defRPr>
    </a:lvl7pPr>
    <a:lvl8pPr marL="3198782" algn="l" defTabSz="456969" rtl="0" eaLnBrk="1" latinLnBrk="0" hangingPunct="1">
      <a:defRPr sz="1800" kern="1200">
        <a:solidFill>
          <a:schemeClr val="tx1"/>
        </a:solidFill>
        <a:latin typeface="+mn-lt"/>
        <a:ea typeface="+mn-ea"/>
        <a:cs typeface="+mn-cs"/>
      </a:defRPr>
    </a:lvl8pPr>
    <a:lvl9pPr marL="3655751" algn="l" defTabSz="45696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hu Advani" initials="MA" lastIdx="2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970AF"/>
    <a:srgbClr val="EAEAF3"/>
    <a:srgbClr val="C6D9F1"/>
    <a:srgbClr val="CF3FD0"/>
    <a:srgbClr val="40D0CF"/>
    <a:srgbClr val="3E3DFF"/>
    <a:srgbClr val="585B23"/>
    <a:srgbClr val="74782D"/>
    <a:srgbClr val="646827"/>
    <a:srgbClr val="E671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92"/>
    <p:restoredTop sz="94580"/>
  </p:normalViewPr>
  <p:slideViewPr>
    <p:cSldViewPr snapToGrid="0" snapToObjects="1">
      <p:cViewPr varScale="1">
        <p:scale>
          <a:sx n="131" d="100"/>
          <a:sy n="131" d="100"/>
        </p:scale>
        <p:origin x="89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7-25T22:45:07.344" idx="18">
    <p:pos x="4125" y="1738"/>
    <p:text>Overtraining is particularly damaging when the number of samples equals the number of parameters.
This is the point where the model becomes able to exactly fit every data point.
Directions where the input x has low amplitude in the data set leads to large weight growth (learning the noise).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7-25T22:49:58.917" idx="19">
    <p:pos x="10" y="10"/>
    <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image" Target="../media/image7.emf"/><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image" Target="../media/image70.emf"/><Relationship Id="rId5" Type="http://schemas.openxmlformats.org/officeDocument/2006/relationships/image" Target="../media/image68.emf"/><Relationship Id="rId4" Type="http://schemas.openxmlformats.org/officeDocument/2006/relationships/image" Target="../media/image49.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67.emf"/><Relationship Id="rId1" Type="http://schemas.openxmlformats.org/officeDocument/2006/relationships/image" Target="../media/image66.emf"/><Relationship Id="rId4" Type="http://schemas.openxmlformats.org/officeDocument/2006/relationships/image" Target="../media/image68.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67.emf"/><Relationship Id="rId1" Type="http://schemas.openxmlformats.org/officeDocument/2006/relationships/image" Target="../media/image66.emf"/><Relationship Id="rId4" Type="http://schemas.openxmlformats.org/officeDocument/2006/relationships/image" Target="../media/image6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image" Target="../media/image7.emf"/><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18" Type="http://schemas.openxmlformats.org/officeDocument/2006/relationships/image" Target="../media/image43.emf"/><Relationship Id="rId3" Type="http://schemas.openxmlformats.org/officeDocument/2006/relationships/image" Target="../media/image28.emf"/><Relationship Id="rId7" Type="http://schemas.openxmlformats.org/officeDocument/2006/relationships/image" Target="../media/image32.emf"/><Relationship Id="rId12" Type="http://schemas.openxmlformats.org/officeDocument/2006/relationships/image" Target="../media/image37.emf"/><Relationship Id="rId17" Type="http://schemas.openxmlformats.org/officeDocument/2006/relationships/image" Target="../media/image42.emf"/><Relationship Id="rId2" Type="http://schemas.openxmlformats.org/officeDocument/2006/relationships/image" Target="../media/image27.emf"/><Relationship Id="rId16" Type="http://schemas.openxmlformats.org/officeDocument/2006/relationships/image" Target="../media/image41.emf"/><Relationship Id="rId1" Type="http://schemas.openxmlformats.org/officeDocument/2006/relationships/image" Target="../media/image26.emf"/><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emf"/><Relationship Id="rId15" Type="http://schemas.openxmlformats.org/officeDocument/2006/relationships/image" Target="../media/image4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 Id="rId14"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image" Target="../media/image45.emf"/><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18" Type="http://schemas.openxmlformats.org/officeDocument/2006/relationships/image" Target="../media/image43.emf"/><Relationship Id="rId3" Type="http://schemas.openxmlformats.org/officeDocument/2006/relationships/image" Target="../media/image54.emf"/><Relationship Id="rId7" Type="http://schemas.openxmlformats.org/officeDocument/2006/relationships/image" Target="../media/image32.emf"/><Relationship Id="rId12" Type="http://schemas.openxmlformats.org/officeDocument/2006/relationships/image" Target="../media/image58.emf"/><Relationship Id="rId17" Type="http://schemas.openxmlformats.org/officeDocument/2006/relationships/image" Target="../media/image42.emf"/><Relationship Id="rId2" Type="http://schemas.openxmlformats.org/officeDocument/2006/relationships/image" Target="../media/image27.emf"/><Relationship Id="rId16" Type="http://schemas.openxmlformats.org/officeDocument/2006/relationships/image" Target="../media/image41.emf"/><Relationship Id="rId1" Type="http://schemas.openxmlformats.org/officeDocument/2006/relationships/image" Target="../media/image53.emf"/><Relationship Id="rId6" Type="http://schemas.openxmlformats.org/officeDocument/2006/relationships/image" Target="../media/image31.emf"/><Relationship Id="rId11" Type="http://schemas.openxmlformats.org/officeDocument/2006/relationships/image" Target="../media/image57.emf"/><Relationship Id="rId5" Type="http://schemas.openxmlformats.org/officeDocument/2006/relationships/image" Target="../media/image56.emf"/><Relationship Id="rId15" Type="http://schemas.openxmlformats.org/officeDocument/2006/relationships/image" Target="../media/image40.emf"/><Relationship Id="rId10" Type="http://schemas.openxmlformats.org/officeDocument/2006/relationships/image" Target="../media/image35.emf"/><Relationship Id="rId4" Type="http://schemas.openxmlformats.org/officeDocument/2006/relationships/image" Target="../media/image55.emf"/><Relationship Id="rId9" Type="http://schemas.openxmlformats.org/officeDocument/2006/relationships/image" Target="../media/image34.emf"/><Relationship Id="rId14"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67.emf"/><Relationship Id="rId1" Type="http://schemas.openxmlformats.org/officeDocument/2006/relationships/image" Target="../media/image66.emf"/><Relationship Id="rId4" Type="http://schemas.openxmlformats.org/officeDocument/2006/relationships/image" Target="../media/image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4B631F-5401-BC41-94C3-FF362721BE0F}" type="datetimeFigureOut">
              <a:rPr lang="en-US" smtClean="0"/>
              <a:t>11/20/19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EC5ED7-10A9-B842-A8A0-E337FEA01761}" type="slidenum">
              <a:rPr lang="en-US" smtClean="0"/>
              <a:t>‹#›</a:t>
            </a:fld>
            <a:endParaRPr lang="en-US"/>
          </a:p>
        </p:txBody>
      </p:sp>
    </p:spTree>
    <p:extLst>
      <p:ext uri="{BB962C8B-B14F-4D97-AF65-F5344CB8AC3E}">
        <p14:creationId xmlns:p14="http://schemas.microsoft.com/office/powerpoint/2010/main" val="10073276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A1480D-2557-6541-8082-EEFD9FB407FA}" type="datetimeFigureOut">
              <a:rPr lang="en-US" smtClean="0"/>
              <a:t>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B31FB8-3627-AB4F-AF90-F57CF7F5DCB4}" type="slidenum">
              <a:rPr lang="en-US" smtClean="0"/>
              <a:t>‹#›</a:t>
            </a:fld>
            <a:endParaRPr lang="en-US"/>
          </a:p>
        </p:txBody>
      </p:sp>
    </p:spTree>
    <p:extLst>
      <p:ext uri="{BB962C8B-B14F-4D97-AF65-F5344CB8AC3E}">
        <p14:creationId xmlns:p14="http://schemas.microsoft.com/office/powerpoint/2010/main" val="1197632817"/>
      </p:ext>
    </p:extLst>
  </p:cSld>
  <p:clrMap bg1="lt1" tx1="dk1" bg2="lt2" tx2="dk2" accent1="accent1" accent2="accent2" accent3="accent3" accent4="accent4" accent5="accent5" accent6="accent6" hlink="hlink" folHlink="folHlink"/>
  <p:hf hdr="0" ftr="0" dt="0"/>
  <p:notesStyle>
    <a:lvl1pPr marL="0" algn="l" defTabSz="456969" rtl="0" eaLnBrk="1" latinLnBrk="0" hangingPunct="1">
      <a:defRPr sz="1200" kern="1200">
        <a:solidFill>
          <a:schemeClr val="tx1"/>
        </a:solidFill>
        <a:latin typeface="+mn-lt"/>
        <a:ea typeface="+mn-ea"/>
        <a:cs typeface="+mn-cs"/>
      </a:defRPr>
    </a:lvl1pPr>
    <a:lvl2pPr marL="456969" algn="l" defTabSz="456969" rtl="0" eaLnBrk="1" latinLnBrk="0" hangingPunct="1">
      <a:defRPr sz="1200" kern="1200">
        <a:solidFill>
          <a:schemeClr val="tx1"/>
        </a:solidFill>
        <a:latin typeface="+mn-lt"/>
        <a:ea typeface="+mn-ea"/>
        <a:cs typeface="+mn-cs"/>
      </a:defRPr>
    </a:lvl2pPr>
    <a:lvl3pPr marL="913938" algn="l" defTabSz="456969" rtl="0" eaLnBrk="1" latinLnBrk="0" hangingPunct="1">
      <a:defRPr sz="1200" kern="1200">
        <a:solidFill>
          <a:schemeClr val="tx1"/>
        </a:solidFill>
        <a:latin typeface="+mn-lt"/>
        <a:ea typeface="+mn-ea"/>
        <a:cs typeface="+mn-cs"/>
      </a:defRPr>
    </a:lvl3pPr>
    <a:lvl4pPr marL="1370907" algn="l" defTabSz="456969" rtl="0" eaLnBrk="1" latinLnBrk="0" hangingPunct="1">
      <a:defRPr sz="1200" kern="1200">
        <a:solidFill>
          <a:schemeClr val="tx1"/>
        </a:solidFill>
        <a:latin typeface="+mn-lt"/>
        <a:ea typeface="+mn-ea"/>
        <a:cs typeface="+mn-cs"/>
      </a:defRPr>
    </a:lvl4pPr>
    <a:lvl5pPr marL="1827876" algn="l" defTabSz="456969" rtl="0" eaLnBrk="1" latinLnBrk="0" hangingPunct="1">
      <a:defRPr sz="1200" kern="1200">
        <a:solidFill>
          <a:schemeClr val="tx1"/>
        </a:solidFill>
        <a:latin typeface="+mn-lt"/>
        <a:ea typeface="+mn-ea"/>
        <a:cs typeface="+mn-cs"/>
      </a:defRPr>
    </a:lvl5pPr>
    <a:lvl6pPr marL="2284844" algn="l" defTabSz="456969" rtl="0" eaLnBrk="1" latinLnBrk="0" hangingPunct="1">
      <a:defRPr sz="1200" kern="1200">
        <a:solidFill>
          <a:schemeClr val="tx1"/>
        </a:solidFill>
        <a:latin typeface="+mn-lt"/>
        <a:ea typeface="+mn-ea"/>
        <a:cs typeface="+mn-cs"/>
      </a:defRPr>
    </a:lvl6pPr>
    <a:lvl7pPr marL="2741813" algn="l" defTabSz="456969" rtl="0" eaLnBrk="1" latinLnBrk="0" hangingPunct="1">
      <a:defRPr sz="1200" kern="1200">
        <a:solidFill>
          <a:schemeClr val="tx1"/>
        </a:solidFill>
        <a:latin typeface="+mn-lt"/>
        <a:ea typeface="+mn-ea"/>
        <a:cs typeface="+mn-cs"/>
      </a:defRPr>
    </a:lvl7pPr>
    <a:lvl8pPr marL="3198782" algn="l" defTabSz="456969" rtl="0" eaLnBrk="1" latinLnBrk="0" hangingPunct="1">
      <a:defRPr sz="1200" kern="1200">
        <a:solidFill>
          <a:schemeClr val="tx1"/>
        </a:solidFill>
        <a:latin typeface="+mn-lt"/>
        <a:ea typeface="+mn-ea"/>
        <a:cs typeface="+mn-cs"/>
      </a:defRPr>
    </a:lvl8pPr>
    <a:lvl9pPr marL="3655751" algn="l" defTabSz="45696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predict this, theoretically; turns out to be true, very surprising. Something</a:t>
            </a:r>
            <a:r>
              <a:rPr lang="en-US" baseline="0" dirty="0"/>
              <a:t> remarkable: learning time in # of epochs.</a:t>
            </a:r>
            <a:endParaRPr lang="en-US" dirty="0"/>
          </a:p>
        </p:txBody>
      </p:sp>
      <p:sp>
        <p:nvSpPr>
          <p:cNvPr id="4" name="Slide Number Placeholder 3"/>
          <p:cNvSpPr>
            <a:spLocks noGrp="1"/>
          </p:cNvSpPr>
          <p:nvPr>
            <p:ph type="sldNum" sz="quarter" idx="10"/>
          </p:nvPr>
        </p:nvSpPr>
        <p:spPr/>
        <p:txBody>
          <a:bodyPr/>
          <a:lstStyle/>
          <a:p>
            <a:fld id="{62B31FB8-3627-AB4F-AF90-F57CF7F5DCB4}" type="slidenum">
              <a:rPr lang="en-US" smtClean="0"/>
              <a:t>34</a:t>
            </a:fld>
            <a:endParaRPr lang="en-US"/>
          </a:p>
        </p:txBody>
      </p:sp>
    </p:spTree>
    <p:extLst>
      <p:ext uri="{BB962C8B-B14F-4D97-AF65-F5344CB8AC3E}">
        <p14:creationId xmlns:p14="http://schemas.microsoft.com/office/powerpoint/2010/main" val="62267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B31FB8-3627-AB4F-AF90-F57CF7F5DCB4}" type="slidenum">
              <a:rPr lang="en-US" smtClean="0"/>
              <a:t>41</a:t>
            </a:fld>
            <a:endParaRPr lang="en-US"/>
          </a:p>
        </p:txBody>
      </p:sp>
    </p:spTree>
    <p:extLst>
      <p:ext uri="{BB962C8B-B14F-4D97-AF65-F5344CB8AC3E}">
        <p14:creationId xmlns:p14="http://schemas.microsoft.com/office/powerpoint/2010/main" val="281719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31FB8-3627-AB4F-AF90-F57CF7F5DCB4}" type="slidenum">
              <a:rPr lang="en-US" smtClean="0"/>
              <a:t>51</a:t>
            </a:fld>
            <a:endParaRPr lang="en-US"/>
          </a:p>
        </p:txBody>
      </p:sp>
    </p:spTree>
    <p:extLst>
      <p:ext uri="{BB962C8B-B14F-4D97-AF65-F5344CB8AC3E}">
        <p14:creationId xmlns:p14="http://schemas.microsoft.com/office/powerpoint/2010/main" val="53402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31FB8-3627-AB4F-AF90-F57CF7F5DCB4}" type="slidenum">
              <a:rPr lang="en-US" smtClean="0"/>
              <a:t>58</a:t>
            </a:fld>
            <a:endParaRPr lang="en-US"/>
          </a:p>
        </p:txBody>
      </p:sp>
    </p:spTree>
    <p:extLst>
      <p:ext uri="{BB962C8B-B14F-4D97-AF65-F5344CB8AC3E}">
        <p14:creationId xmlns:p14="http://schemas.microsoft.com/office/powerpoint/2010/main" val="2661823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Overtraining is particularly damaging when the number of samples equals the number of parameters.</a:t>
            </a:r>
          </a:p>
          <a:p>
            <a:endParaRPr lang="en-US" dirty="0"/>
          </a:p>
          <a:p>
            <a:r>
              <a:rPr lang="en-US" dirty="0"/>
              <a:t>This is the point where the model becomes able to exactly fit every data point.</a:t>
            </a:r>
          </a:p>
          <a:p>
            <a:endParaRPr lang="en-US" dirty="0"/>
          </a:p>
          <a:p>
            <a:r>
              <a:rPr lang="en-US" dirty="0"/>
              <a:t>Directions where the input x has low amplitude in the data set leads to large weight growth (learning the noise).</a:t>
            </a:r>
            <a:endParaRPr lang="fr-FR" dirty="0"/>
          </a:p>
        </p:txBody>
      </p:sp>
      <p:sp>
        <p:nvSpPr>
          <p:cNvPr id="4" name="Slide Number Placeholder 3"/>
          <p:cNvSpPr>
            <a:spLocks noGrp="1"/>
          </p:cNvSpPr>
          <p:nvPr>
            <p:ph type="sldNum" sz="quarter" idx="10"/>
          </p:nvPr>
        </p:nvSpPr>
        <p:spPr/>
        <p:txBody>
          <a:bodyPr/>
          <a:lstStyle/>
          <a:p>
            <a:fld id="{93E8035F-AA9E-4E3B-8BE5-94B5D51D974A}" type="slidenum">
              <a:rPr lang="fr-FR" smtClean="0"/>
              <a:t>59</a:t>
            </a:fld>
            <a:endParaRPr lang="fr-FR"/>
          </a:p>
        </p:txBody>
      </p:sp>
    </p:spTree>
    <p:extLst>
      <p:ext uri="{BB962C8B-B14F-4D97-AF65-F5344CB8AC3E}">
        <p14:creationId xmlns:p14="http://schemas.microsoft.com/office/powerpoint/2010/main" val="348643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31FB8-3627-AB4F-AF90-F57CF7F5DCB4}" type="slidenum">
              <a:rPr lang="en-US" smtClean="0"/>
              <a:t>66</a:t>
            </a:fld>
            <a:endParaRPr lang="en-US"/>
          </a:p>
        </p:txBody>
      </p:sp>
    </p:spTree>
    <p:extLst>
      <p:ext uri="{BB962C8B-B14F-4D97-AF65-F5344CB8AC3E}">
        <p14:creationId xmlns:p14="http://schemas.microsoft.com/office/powerpoint/2010/main" val="259287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31FB8-3627-AB4F-AF90-F57CF7F5DCB4}" type="slidenum">
              <a:rPr lang="en-US" smtClean="0"/>
              <a:t>67</a:t>
            </a:fld>
            <a:endParaRPr lang="en-US"/>
          </a:p>
        </p:txBody>
      </p:sp>
    </p:spTree>
    <p:extLst>
      <p:ext uri="{BB962C8B-B14F-4D97-AF65-F5344CB8AC3E}">
        <p14:creationId xmlns:p14="http://schemas.microsoft.com/office/powerpoint/2010/main" val="313145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x-non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69" indent="0" algn="ctr">
              <a:buNone/>
              <a:defRPr>
                <a:solidFill>
                  <a:schemeClr val="tx1">
                    <a:tint val="75000"/>
                  </a:schemeClr>
                </a:solidFill>
              </a:defRPr>
            </a:lvl2pPr>
            <a:lvl3pPr marL="913938" indent="0" algn="ctr">
              <a:buNone/>
              <a:defRPr>
                <a:solidFill>
                  <a:schemeClr val="tx1">
                    <a:tint val="75000"/>
                  </a:schemeClr>
                </a:solidFill>
              </a:defRPr>
            </a:lvl3pPr>
            <a:lvl4pPr marL="1370907" indent="0" algn="ctr">
              <a:buNone/>
              <a:defRPr>
                <a:solidFill>
                  <a:schemeClr val="tx1">
                    <a:tint val="75000"/>
                  </a:schemeClr>
                </a:solidFill>
              </a:defRPr>
            </a:lvl4pPr>
            <a:lvl5pPr marL="1827876" indent="0" algn="ctr">
              <a:buNone/>
              <a:defRPr>
                <a:solidFill>
                  <a:schemeClr val="tx1">
                    <a:tint val="75000"/>
                  </a:schemeClr>
                </a:solidFill>
              </a:defRPr>
            </a:lvl5pPr>
            <a:lvl6pPr marL="2284844" indent="0" algn="ctr">
              <a:buNone/>
              <a:defRPr>
                <a:solidFill>
                  <a:schemeClr val="tx1">
                    <a:tint val="75000"/>
                  </a:schemeClr>
                </a:solidFill>
              </a:defRPr>
            </a:lvl6pPr>
            <a:lvl7pPr marL="2741813" indent="0" algn="ctr">
              <a:buNone/>
              <a:defRPr>
                <a:solidFill>
                  <a:schemeClr val="tx1">
                    <a:tint val="75000"/>
                  </a:schemeClr>
                </a:solidFill>
              </a:defRPr>
            </a:lvl7pPr>
            <a:lvl8pPr marL="3198782" indent="0" algn="ctr">
              <a:buNone/>
              <a:defRPr>
                <a:solidFill>
                  <a:schemeClr val="tx1">
                    <a:tint val="75000"/>
                  </a:schemeClr>
                </a:solidFill>
              </a:defRPr>
            </a:lvl8pPr>
            <a:lvl9pPr marL="3655751" indent="0" algn="ctr">
              <a:buNone/>
              <a:defRPr>
                <a:solidFill>
                  <a:schemeClr val="tx1">
                    <a:tint val="75000"/>
                  </a:schemeClr>
                </a:solidFill>
              </a:defRPr>
            </a:lvl9pPr>
          </a:lstStyle>
          <a:p>
            <a:r>
              <a:rPr lang="x-none" dirty="0"/>
              <a:t>Click to edit Master subtitle style</a:t>
            </a:r>
            <a:endParaRPr lang="en-US" dirty="0"/>
          </a:p>
        </p:txBody>
      </p:sp>
      <p:sp>
        <p:nvSpPr>
          <p:cNvPr id="4" name="Date Placeholder 3"/>
          <p:cNvSpPr>
            <a:spLocks noGrp="1"/>
          </p:cNvSpPr>
          <p:nvPr>
            <p:ph type="dt" sz="half" idx="10"/>
          </p:nvPr>
        </p:nvSpPr>
        <p:spPr/>
        <p:txBody>
          <a:bodyPr/>
          <a:lstStyle/>
          <a:p>
            <a:fld id="{CB813400-2E70-DE4A-8BB6-C517D4425353}" type="datetime1">
              <a:rPr lang="en-US" smtClean="0"/>
              <a:t>11/20/19</a:t>
            </a:fld>
            <a:endParaRPr lang="en-US"/>
          </a:p>
        </p:txBody>
      </p:sp>
      <p:sp>
        <p:nvSpPr>
          <p:cNvPr id="5" name="Footer Placeholder 4"/>
          <p:cNvSpPr>
            <a:spLocks noGrp="1"/>
          </p:cNvSpPr>
          <p:nvPr>
            <p:ph type="ftr" sz="quarter" idx="11"/>
          </p:nvPr>
        </p:nvSpPr>
        <p:spPr/>
        <p:txBody>
          <a:bodyPr/>
          <a:lstStyle/>
          <a:p>
            <a:r>
              <a:rPr lang="en-US"/>
              <a:t>Andrew Saxe</a:t>
            </a:r>
          </a:p>
        </p:txBody>
      </p:sp>
      <p:sp>
        <p:nvSpPr>
          <p:cNvPr id="6" name="Slide Number Placeholder 5"/>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2429029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CEBE9C5-DF12-DA4A-A9F6-A26E3A6207D5}" type="datetime1">
              <a:rPr lang="en-US" smtClean="0"/>
              <a:t>11/20/19</a:t>
            </a:fld>
            <a:endParaRPr lang="en-US"/>
          </a:p>
        </p:txBody>
      </p:sp>
      <p:sp>
        <p:nvSpPr>
          <p:cNvPr id="5" name="Footer Placeholder 4"/>
          <p:cNvSpPr>
            <a:spLocks noGrp="1"/>
          </p:cNvSpPr>
          <p:nvPr>
            <p:ph type="ftr" sz="quarter" idx="11"/>
          </p:nvPr>
        </p:nvSpPr>
        <p:spPr/>
        <p:txBody>
          <a:bodyPr/>
          <a:lstStyle/>
          <a:p>
            <a:r>
              <a:rPr lang="en-US"/>
              <a:t>Andrew Saxe</a:t>
            </a:r>
          </a:p>
        </p:txBody>
      </p:sp>
      <p:sp>
        <p:nvSpPr>
          <p:cNvPr id="6" name="Slide Number Placeholder 5"/>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3710492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435CC610-5138-C24E-ADBE-A9648D83BD56}" type="datetime1">
              <a:rPr lang="en-US" smtClean="0"/>
              <a:t>11/20/19</a:t>
            </a:fld>
            <a:endParaRPr lang="en-US"/>
          </a:p>
        </p:txBody>
      </p:sp>
      <p:sp>
        <p:nvSpPr>
          <p:cNvPr id="5" name="Footer Placeholder 4"/>
          <p:cNvSpPr>
            <a:spLocks noGrp="1"/>
          </p:cNvSpPr>
          <p:nvPr>
            <p:ph type="ftr" sz="quarter" idx="11"/>
          </p:nvPr>
        </p:nvSpPr>
        <p:spPr/>
        <p:txBody>
          <a:bodyPr/>
          <a:lstStyle/>
          <a:p>
            <a:r>
              <a:rPr lang="en-US"/>
              <a:t>Andrew Saxe</a:t>
            </a:r>
          </a:p>
        </p:txBody>
      </p:sp>
      <p:sp>
        <p:nvSpPr>
          <p:cNvPr id="6" name="Slide Number Placeholder 5"/>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1619250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953A6D42-C021-674C-B854-8E073C05B1EE}" type="datetime1">
              <a:rPr lang="en-US" smtClean="0"/>
              <a:t>11/20/19</a:t>
            </a:fld>
            <a:endParaRPr lang="en-US"/>
          </a:p>
        </p:txBody>
      </p:sp>
      <p:sp>
        <p:nvSpPr>
          <p:cNvPr id="5" name="Footer Placeholder 4"/>
          <p:cNvSpPr>
            <a:spLocks noGrp="1"/>
          </p:cNvSpPr>
          <p:nvPr>
            <p:ph type="ftr" sz="quarter" idx="11"/>
          </p:nvPr>
        </p:nvSpPr>
        <p:spPr/>
        <p:txBody>
          <a:bodyPr/>
          <a:lstStyle/>
          <a:p>
            <a:r>
              <a:rPr lang="en-US"/>
              <a:t>Andrew Saxe</a:t>
            </a:r>
          </a:p>
        </p:txBody>
      </p:sp>
      <p:sp>
        <p:nvSpPr>
          <p:cNvPr id="6" name="Slide Number Placeholder 5"/>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237917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69" indent="0">
              <a:buNone/>
              <a:defRPr sz="1800">
                <a:solidFill>
                  <a:schemeClr val="tx1">
                    <a:tint val="75000"/>
                  </a:schemeClr>
                </a:solidFill>
              </a:defRPr>
            </a:lvl2pPr>
            <a:lvl3pPr marL="913938" indent="0">
              <a:buNone/>
              <a:defRPr sz="1600">
                <a:solidFill>
                  <a:schemeClr val="tx1">
                    <a:tint val="75000"/>
                  </a:schemeClr>
                </a:solidFill>
              </a:defRPr>
            </a:lvl3pPr>
            <a:lvl4pPr marL="1370907" indent="0">
              <a:buNone/>
              <a:defRPr sz="1400">
                <a:solidFill>
                  <a:schemeClr val="tx1">
                    <a:tint val="75000"/>
                  </a:schemeClr>
                </a:solidFill>
              </a:defRPr>
            </a:lvl4pPr>
            <a:lvl5pPr marL="1827876" indent="0">
              <a:buNone/>
              <a:defRPr sz="1400">
                <a:solidFill>
                  <a:schemeClr val="tx1">
                    <a:tint val="75000"/>
                  </a:schemeClr>
                </a:solidFill>
              </a:defRPr>
            </a:lvl5pPr>
            <a:lvl6pPr marL="2284844" indent="0">
              <a:buNone/>
              <a:defRPr sz="1400">
                <a:solidFill>
                  <a:schemeClr val="tx1">
                    <a:tint val="75000"/>
                  </a:schemeClr>
                </a:solidFill>
              </a:defRPr>
            </a:lvl6pPr>
            <a:lvl7pPr marL="2741813" indent="0">
              <a:buNone/>
              <a:defRPr sz="1400">
                <a:solidFill>
                  <a:schemeClr val="tx1">
                    <a:tint val="75000"/>
                  </a:schemeClr>
                </a:solidFill>
              </a:defRPr>
            </a:lvl7pPr>
            <a:lvl8pPr marL="3198782" indent="0">
              <a:buNone/>
              <a:defRPr sz="1400">
                <a:solidFill>
                  <a:schemeClr val="tx1">
                    <a:tint val="75000"/>
                  </a:schemeClr>
                </a:solidFill>
              </a:defRPr>
            </a:lvl8pPr>
            <a:lvl9pPr marL="3655751"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FBAEDAFE-632F-2A49-911C-CB55511214DD}" type="datetime1">
              <a:rPr lang="en-US" smtClean="0"/>
              <a:t>11/20/19</a:t>
            </a:fld>
            <a:endParaRPr lang="en-US"/>
          </a:p>
        </p:txBody>
      </p:sp>
      <p:sp>
        <p:nvSpPr>
          <p:cNvPr id="5" name="Footer Placeholder 4"/>
          <p:cNvSpPr>
            <a:spLocks noGrp="1"/>
          </p:cNvSpPr>
          <p:nvPr>
            <p:ph type="ftr" sz="quarter" idx="11"/>
          </p:nvPr>
        </p:nvSpPr>
        <p:spPr/>
        <p:txBody>
          <a:bodyPr/>
          <a:lstStyle/>
          <a:p>
            <a:r>
              <a:rPr lang="en-US"/>
              <a:t>Andrew Saxe</a:t>
            </a:r>
          </a:p>
        </p:txBody>
      </p:sp>
      <p:sp>
        <p:nvSpPr>
          <p:cNvPr id="6" name="Slide Number Placeholder 5"/>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364782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D974A084-1EFA-014C-B6E9-BD3DA110F833}" type="datetime1">
              <a:rPr lang="en-US" smtClean="0"/>
              <a:t>11/20/19</a:t>
            </a:fld>
            <a:endParaRPr lang="en-US"/>
          </a:p>
        </p:txBody>
      </p:sp>
      <p:sp>
        <p:nvSpPr>
          <p:cNvPr id="6" name="Footer Placeholder 5"/>
          <p:cNvSpPr>
            <a:spLocks noGrp="1"/>
          </p:cNvSpPr>
          <p:nvPr>
            <p:ph type="ftr" sz="quarter" idx="11"/>
          </p:nvPr>
        </p:nvSpPr>
        <p:spPr/>
        <p:txBody>
          <a:bodyPr/>
          <a:lstStyle/>
          <a:p>
            <a:r>
              <a:rPr lang="en-US"/>
              <a:t>Andrew Saxe</a:t>
            </a:r>
          </a:p>
        </p:txBody>
      </p:sp>
      <p:sp>
        <p:nvSpPr>
          <p:cNvPr id="7" name="Slide Number Placeholder 6"/>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241506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69" indent="0">
              <a:buNone/>
              <a:defRPr sz="2000" b="1"/>
            </a:lvl2pPr>
            <a:lvl3pPr marL="913938" indent="0">
              <a:buNone/>
              <a:defRPr sz="1800" b="1"/>
            </a:lvl3pPr>
            <a:lvl4pPr marL="1370907" indent="0">
              <a:buNone/>
              <a:defRPr sz="1600" b="1"/>
            </a:lvl4pPr>
            <a:lvl5pPr marL="1827876" indent="0">
              <a:buNone/>
              <a:defRPr sz="1600" b="1"/>
            </a:lvl5pPr>
            <a:lvl6pPr marL="2284844" indent="0">
              <a:buNone/>
              <a:defRPr sz="1600" b="1"/>
            </a:lvl6pPr>
            <a:lvl7pPr marL="2741813" indent="0">
              <a:buNone/>
              <a:defRPr sz="1600" b="1"/>
            </a:lvl7pPr>
            <a:lvl8pPr marL="3198782" indent="0">
              <a:buNone/>
              <a:defRPr sz="1600" b="1"/>
            </a:lvl8pPr>
            <a:lvl9pPr marL="3655751"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69" indent="0">
              <a:buNone/>
              <a:defRPr sz="2000" b="1"/>
            </a:lvl2pPr>
            <a:lvl3pPr marL="913938" indent="0">
              <a:buNone/>
              <a:defRPr sz="1800" b="1"/>
            </a:lvl3pPr>
            <a:lvl4pPr marL="1370907" indent="0">
              <a:buNone/>
              <a:defRPr sz="1600" b="1"/>
            </a:lvl4pPr>
            <a:lvl5pPr marL="1827876" indent="0">
              <a:buNone/>
              <a:defRPr sz="1600" b="1"/>
            </a:lvl5pPr>
            <a:lvl6pPr marL="2284844" indent="0">
              <a:buNone/>
              <a:defRPr sz="1600" b="1"/>
            </a:lvl6pPr>
            <a:lvl7pPr marL="2741813" indent="0">
              <a:buNone/>
              <a:defRPr sz="1600" b="1"/>
            </a:lvl7pPr>
            <a:lvl8pPr marL="3198782" indent="0">
              <a:buNone/>
              <a:defRPr sz="1600" b="1"/>
            </a:lvl8pPr>
            <a:lvl9pPr marL="3655751"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25832E37-6661-0045-9B77-49779D0BDF5D}" type="datetime1">
              <a:rPr lang="en-US" smtClean="0"/>
              <a:t>11/20/19</a:t>
            </a:fld>
            <a:endParaRPr lang="en-US"/>
          </a:p>
        </p:txBody>
      </p:sp>
      <p:sp>
        <p:nvSpPr>
          <p:cNvPr id="8" name="Footer Placeholder 7"/>
          <p:cNvSpPr>
            <a:spLocks noGrp="1"/>
          </p:cNvSpPr>
          <p:nvPr>
            <p:ph type="ftr" sz="quarter" idx="11"/>
          </p:nvPr>
        </p:nvSpPr>
        <p:spPr/>
        <p:txBody>
          <a:bodyPr/>
          <a:lstStyle/>
          <a:p>
            <a:r>
              <a:rPr lang="en-US"/>
              <a:t>Andrew Saxe</a:t>
            </a:r>
          </a:p>
        </p:txBody>
      </p:sp>
      <p:sp>
        <p:nvSpPr>
          <p:cNvPr id="9" name="Slide Number Placeholder 8"/>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257451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E4FC1066-55C4-6F4E-93B5-898EB610435B}" type="datetime1">
              <a:rPr lang="en-US" smtClean="0"/>
              <a:t>11/20/19</a:t>
            </a:fld>
            <a:endParaRPr lang="en-US"/>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2461534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F4202-4D42-7546-B69F-2FC98D6CD3CC}" type="datetime1">
              <a:rPr lang="en-US" smtClean="0"/>
              <a:t>11/20/19</a:t>
            </a:fld>
            <a:endParaRPr lang="en-US"/>
          </a:p>
        </p:txBody>
      </p:sp>
      <p:sp>
        <p:nvSpPr>
          <p:cNvPr id="3" name="Footer Placeholder 2"/>
          <p:cNvSpPr>
            <a:spLocks noGrp="1"/>
          </p:cNvSpPr>
          <p:nvPr>
            <p:ph type="ftr" sz="quarter" idx="11"/>
          </p:nvPr>
        </p:nvSpPr>
        <p:spPr/>
        <p:txBody>
          <a:bodyPr/>
          <a:lstStyle/>
          <a:p>
            <a:r>
              <a:rPr lang="en-US"/>
              <a:t>Andrew Saxe</a:t>
            </a:r>
          </a:p>
        </p:txBody>
      </p:sp>
      <p:sp>
        <p:nvSpPr>
          <p:cNvPr id="4" name="Slide Number Placeholder 3"/>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419773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6969" indent="0">
              <a:buNone/>
              <a:defRPr sz="1200"/>
            </a:lvl2pPr>
            <a:lvl3pPr marL="913938" indent="0">
              <a:buNone/>
              <a:defRPr sz="1000"/>
            </a:lvl3pPr>
            <a:lvl4pPr marL="1370907" indent="0">
              <a:buNone/>
              <a:defRPr sz="900"/>
            </a:lvl4pPr>
            <a:lvl5pPr marL="1827876" indent="0">
              <a:buNone/>
              <a:defRPr sz="900"/>
            </a:lvl5pPr>
            <a:lvl6pPr marL="2284844" indent="0">
              <a:buNone/>
              <a:defRPr sz="900"/>
            </a:lvl6pPr>
            <a:lvl7pPr marL="2741813" indent="0">
              <a:buNone/>
              <a:defRPr sz="900"/>
            </a:lvl7pPr>
            <a:lvl8pPr marL="3198782" indent="0">
              <a:buNone/>
              <a:defRPr sz="900"/>
            </a:lvl8pPr>
            <a:lvl9pPr marL="3655751"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E7B13D9F-95CF-2941-89FF-0B44069673C9}" type="datetime1">
              <a:rPr lang="en-US" smtClean="0"/>
              <a:t>11/20/19</a:t>
            </a:fld>
            <a:endParaRPr lang="en-US"/>
          </a:p>
        </p:txBody>
      </p:sp>
      <p:sp>
        <p:nvSpPr>
          <p:cNvPr id="6" name="Footer Placeholder 5"/>
          <p:cNvSpPr>
            <a:spLocks noGrp="1"/>
          </p:cNvSpPr>
          <p:nvPr>
            <p:ph type="ftr" sz="quarter" idx="11"/>
          </p:nvPr>
        </p:nvSpPr>
        <p:spPr/>
        <p:txBody>
          <a:bodyPr/>
          <a:lstStyle/>
          <a:p>
            <a:r>
              <a:rPr lang="en-US"/>
              <a:t>Andrew Saxe</a:t>
            </a:r>
          </a:p>
        </p:txBody>
      </p:sp>
      <p:sp>
        <p:nvSpPr>
          <p:cNvPr id="7" name="Slide Number Placeholder 6"/>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1570684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9" indent="0">
              <a:buNone/>
              <a:defRPr sz="2800"/>
            </a:lvl2pPr>
            <a:lvl3pPr marL="913938" indent="0">
              <a:buNone/>
              <a:defRPr sz="2400"/>
            </a:lvl3pPr>
            <a:lvl4pPr marL="1370907" indent="0">
              <a:buNone/>
              <a:defRPr sz="2000"/>
            </a:lvl4pPr>
            <a:lvl5pPr marL="1827876" indent="0">
              <a:buNone/>
              <a:defRPr sz="2000"/>
            </a:lvl5pPr>
            <a:lvl6pPr marL="2284844" indent="0">
              <a:buNone/>
              <a:defRPr sz="2000"/>
            </a:lvl6pPr>
            <a:lvl7pPr marL="2741813" indent="0">
              <a:buNone/>
              <a:defRPr sz="2000"/>
            </a:lvl7pPr>
            <a:lvl8pPr marL="3198782" indent="0">
              <a:buNone/>
              <a:defRPr sz="2000"/>
            </a:lvl8pPr>
            <a:lvl9pPr marL="365575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9" indent="0">
              <a:buNone/>
              <a:defRPr sz="1200"/>
            </a:lvl2pPr>
            <a:lvl3pPr marL="913938" indent="0">
              <a:buNone/>
              <a:defRPr sz="1000"/>
            </a:lvl3pPr>
            <a:lvl4pPr marL="1370907" indent="0">
              <a:buNone/>
              <a:defRPr sz="900"/>
            </a:lvl4pPr>
            <a:lvl5pPr marL="1827876" indent="0">
              <a:buNone/>
              <a:defRPr sz="900"/>
            </a:lvl5pPr>
            <a:lvl6pPr marL="2284844" indent="0">
              <a:buNone/>
              <a:defRPr sz="900"/>
            </a:lvl6pPr>
            <a:lvl7pPr marL="2741813" indent="0">
              <a:buNone/>
              <a:defRPr sz="900"/>
            </a:lvl7pPr>
            <a:lvl8pPr marL="3198782" indent="0">
              <a:buNone/>
              <a:defRPr sz="900"/>
            </a:lvl8pPr>
            <a:lvl9pPr marL="3655751"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B836D066-54AA-CA48-A2FF-19A241FE9FA5}" type="datetime1">
              <a:rPr lang="en-US" smtClean="0"/>
              <a:t>11/20/19</a:t>
            </a:fld>
            <a:endParaRPr lang="en-US"/>
          </a:p>
        </p:txBody>
      </p:sp>
      <p:sp>
        <p:nvSpPr>
          <p:cNvPr id="6" name="Footer Placeholder 5"/>
          <p:cNvSpPr>
            <a:spLocks noGrp="1"/>
          </p:cNvSpPr>
          <p:nvPr>
            <p:ph type="ftr" sz="quarter" idx="11"/>
          </p:nvPr>
        </p:nvSpPr>
        <p:spPr/>
        <p:txBody>
          <a:bodyPr/>
          <a:lstStyle/>
          <a:p>
            <a:r>
              <a:rPr lang="en-US"/>
              <a:t>Andrew Saxe</a:t>
            </a:r>
          </a:p>
        </p:txBody>
      </p:sp>
      <p:sp>
        <p:nvSpPr>
          <p:cNvPr id="7" name="Slide Number Placeholder 6"/>
          <p:cNvSpPr>
            <a:spLocks noGrp="1"/>
          </p:cNvSpPr>
          <p:nvPr>
            <p:ph type="sldNum" sz="quarter" idx="12"/>
          </p:nvPr>
        </p:nvSpPr>
        <p:spPr/>
        <p:txBody>
          <a:bodyPr/>
          <a:lstStyle/>
          <a:p>
            <a:fld id="{9A7B1851-7825-C648-B4C4-6D7699D800A2}" type="slidenum">
              <a:rPr lang="en-US" smtClean="0"/>
              <a:t>‹#›</a:t>
            </a:fld>
            <a:endParaRPr lang="en-US"/>
          </a:p>
        </p:txBody>
      </p:sp>
    </p:spTree>
    <p:extLst>
      <p:ext uri="{BB962C8B-B14F-4D97-AF65-F5344CB8AC3E}">
        <p14:creationId xmlns:p14="http://schemas.microsoft.com/office/powerpoint/2010/main" val="166817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4" tIns="45697" rIns="91394" bIns="45697" rtlCol="0" anchor="ctr">
            <a:normAutofit/>
          </a:bodyPr>
          <a:lstStyle/>
          <a:p>
            <a:r>
              <a:rPr lang="x-none" dirty="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394" tIns="45697" rIns="91394" bIns="45697" rtlCol="0">
            <a:normAutofit/>
          </a:body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394" tIns="45697" rIns="91394" bIns="45697" rtlCol="0" anchor="ctr"/>
          <a:lstStyle>
            <a:lvl1pPr algn="l">
              <a:defRPr sz="1200">
                <a:solidFill>
                  <a:schemeClr val="tx1">
                    <a:tint val="75000"/>
                  </a:schemeClr>
                </a:solidFill>
              </a:defRPr>
            </a:lvl1pPr>
          </a:lstStyle>
          <a:p>
            <a:fld id="{35B49B3F-19C4-524D-B1EE-E210E7F04939}" type="datetime1">
              <a:rPr lang="en-US" smtClean="0"/>
              <a:t>11/20/19</a:t>
            </a:fld>
            <a:endParaRPr lang="en-US"/>
          </a:p>
        </p:txBody>
      </p:sp>
      <p:sp>
        <p:nvSpPr>
          <p:cNvPr id="5" name="Footer Placeholder 4"/>
          <p:cNvSpPr>
            <a:spLocks noGrp="1"/>
          </p:cNvSpPr>
          <p:nvPr>
            <p:ph type="ftr" sz="quarter" idx="3"/>
          </p:nvPr>
        </p:nvSpPr>
        <p:spPr>
          <a:xfrm>
            <a:off x="-510930" y="6356351"/>
            <a:ext cx="2895600" cy="365125"/>
          </a:xfrm>
          <a:prstGeom prst="rect">
            <a:avLst/>
          </a:prstGeom>
        </p:spPr>
        <p:txBody>
          <a:bodyPr vert="horz" lIns="91394" tIns="45697" rIns="91394" bIns="45697" rtlCol="0" anchor="ctr"/>
          <a:lstStyle>
            <a:lvl1pPr algn="ctr">
              <a:defRPr sz="1200">
                <a:solidFill>
                  <a:schemeClr val="tx1">
                    <a:tint val="75000"/>
                  </a:schemeClr>
                </a:solidFill>
              </a:defRPr>
            </a:lvl1pPr>
          </a:lstStyle>
          <a:p>
            <a:r>
              <a:rPr lang="en-US" dirty="0"/>
              <a:t>Andrew Saxe</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394" tIns="45697" rIns="91394" bIns="45697" rtlCol="0" anchor="ctr"/>
          <a:lstStyle>
            <a:lvl1pPr algn="r">
              <a:defRPr sz="1200">
                <a:solidFill>
                  <a:schemeClr val="tx1">
                    <a:tint val="75000"/>
                  </a:schemeClr>
                </a:solidFill>
              </a:defRPr>
            </a:lvl1pPr>
          </a:lstStyle>
          <a:p>
            <a:fld id="{9A7B1851-7825-C648-B4C4-6D7699D800A2}" type="slidenum">
              <a:rPr lang="en-US" smtClean="0"/>
              <a:t>‹#›</a:t>
            </a:fld>
            <a:endParaRPr lang="en-US" dirty="0"/>
          </a:p>
        </p:txBody>
      </p:sp>
    </p:spTree>
    <p:extLst>
      <p:ext uri="{BB962C8B-B14F-4D97-AF65-F5344CB8AC3E}">
        <p14:creationId xmlns:p14="http://schemas.microsoft.com/office/powerpoint/2010/main" val="3394807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6969" rtl="0" eaLnBrk="1" latinLnBrk="0" hangingPunct="1">
        <a:spcBef>
          <a:spcPct val="0"/>
        </a:spcBef>
        <a:buNone/>
        <a:defRPr sz="4400" kern="1200">
          <a:solidFill>
            <a:schemeClr val="tx2">
              <a:lumMod val="75000"/>
            </a:schemeClr>
          </a:solidFill>
          <a:latin typeface="Avenir Book"/>
          <a:ea typeface="+mj-ea"/>
          <a:cs typeface="Avenir Book"/>
        </a:defRPr>
      </a:lvl1pPr>
    </p:titleStyle>
    <p:bodyStyle>
      <a:lvl1pPr marL="342727" indent="-342727" algn="l" defTabSz="456969" rtl="0" eaLnBrk="1" latinLnBrk="0" hangingPunct="1">
        <a:spcBef>
          <a:spcPct val="20000"/>
        </a:spcBef>
        <a:buFont typeface="Arial"/>
        <a:buChar char="•"/>
        <a:defRPr sz="3200" kern="1200">
          <a:solidFill>
            <a:schemeClr val="tx1"/>
          </a:solidFill>
          <a:latin typeface="Avenir Book"/>
          <a:ea typeface="+mn-ea"/>
          <a:cs typeface="Avenir Book"/>
        </a:defRPr>
      </a:lvl1pPr>
      <a:lvl2pPr marL="742575" indent="-285606" algn="l" defTabSz="456969" rtl="0" eaLnBrk="1" latinLnBrk="0" hangingPunct="1">
        <a:spcBef>
          <a:spcPct val="20000"/>
        </a:spcBef>
        <a:buFont typeface="Arial"/>
        <a:buChar char="–"/>
        <a:defRPr sz="2800" kern="1200">
          <a:solidFill>
            <a:schemeClr val="tx1"/>
          </a:solidFill>
          <a:latin typeface="Avenir Book"/>
          <a:ea typeface="+mn-ea"/>
          <a:cs typeface="Avenir Book"/>
        </a:defRPr>
      </a:lvl2pPr>
      <a:lvl3pPr marL="1142422" indent="-228484" algn="l" defTabSz="456969" rtl="0" eaLnBrk="1" latinLnBrk="0" hangingPunct="1">
        <a:spcBef>
          <a:spcPct val="20000"/>
        </a:spcBef>
        <a:buFont typeface="Arial"/>
        <a:buChar char="•"/>
        <a:defRPr sz="2400" kern="1200">
          <a:solidFill>
            <a:schemeClr val="tx1"/>
          </a:solidFill>
          <a:latin typeface="Avenir Book"/>
          <a:ea typeface="+mn-ea"/>
          <a:cs typeface="Avenir Book"/>
        </a:defRPr>
      </a:lvl3pPr>
      <a:lvl4pPr marL="1599391" indent="-228484" algn="l" defTabSz="456969" rtl="0" eaLnBrk="1" latinLnBrk="0" hangingPunct="1">
        <a:spcBef>
          <a:spcPct val="20000"/>
        </a:spcBef>
        <a:buFont typeface="Arial"/>
        <a:buChar char="–"/>
        <a:defRPr sz="2000" kern="1200">
          <a:solidFill>
            <a:schemeClr val="tx1"/>
          </a:solidFill>
          <a:latin typeface="Avenir Book"/>
          <a:ea typeface="+mn-ea"/>
          <a:cs typeface="Avenir Book"/>
        </a:defRPr>
      </a:lvl4pPr>
      <a:lvl5pPr marL="2056360" indent="-228484" algn="l" defTabSz="456969" rtl="0" eaLnBrk="1" latinLnBrk="0" hangingPunct="1">
        <a:spcBef>
          <a:spcPct val="20000"/>
        </a:spcBef>
        <a:buFont typeface="Arial"/>
        <a:buChar char="»"/>
        <a:defRPr sz="2000" kern="1200">
          <a:solidFill>
            <a:schemeClr val="tx1"/>
          </a:solidFill>
          <a:latin typeface="Avenir Book"/>
          <a:ea typeface="+mn-ea"/>
          <a:cs typeface="Avenir Book"/>
        </a:defRPr>
      </a:lvl5pPr>
      <a:lvl6pPr marL="2513329" indent="-228484" algn="l" defTabSz="456969" rtl="0" eaLnBrk="1" latinLnBrk="0" hangingPunct="1">
        <a:spcBef>
          <a:spcPct val="20000"/>
        </a:spcBef>
        <a:buFont typeface="Arial"/>
        <a:buChar char="•"/>
        <a:defRPr sz="2000" kern="1200">
          <a:solidFill>
            <a:schemeClr val="tx1"/>
          </a:solidFill>
          <a:latin typeface="+mn-lt"/>
          <a:ea typeface="+mn-ea"/>
          <a:cs typeface="+mn-cs"/>
        </a:defRPr>
      </a:lvl6pPr>
      <a:lvl7pPr marL="2970298" indent="-228484" algn="l" defTabSz="456969" rtl="0" eaLnBrk="1" latinLnBrk="0" hangingPunct="1">
        <a:spcBef>
          <a:spcPct val="20000"/>
        </a:spcBef>
        <a:buFont typeface="Arial"/>
        <a:buChar char="•"/>
        <a:defRPr sz="2000" kern="1200">
          <a:solidFill>
            <a:schemeClr val="tx1"/>
          </a:solidFill>
          <a:latin typeface="+mn-lt"/>
          <a:ea typeface="+mn-ea"/>
          <a:cs typeface="+mn-cs"/>
        </a:defRPr>
      </a:lvl7pPr>
      <a:lvl8pPr marL="3427267" indent="-228484" algn="l" defTabSz="456969" rtl="0" eaLnBrk="1" latinLnBrk="0" hangingPunct="1">
        <a:spcBef>
          <a:spcPct val="20000"/>
        </a:spcBef>
        <a:buFont typeface="Arial"/>
        <a:buChar char="•"/>
        <a:defRPr sz="2000" kern="1200">
          <a:solidFill>
            <a:schemeClr val="tx1"/>
          </a:solidFill>
          <a:latin typeface="+mn-lt"/>
          <a:ea typeface="+mn-ea"/>
          <a:cs typeface="+mn-cs"/>
        </a:defRPr>
      </a:lvl8pPr>
      <a:lvl9pPr marL="3884236" indent="-228484" algn="l" defTabSz="45696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9" rtl="0" eaLnBrk="1" latinLnBrk="0" hangingPunct="1">
        <a:defRPr sz="1800" kern="1200">
          <a:solidFill>
            <a:schemeClr val="tx1"/>
          </a:solidFill>
          <a:latin typeface="+mn-lt"/>
          <a:ea typeface="+mn-ea"/>
          <a:cs typeface="+mn-cs"/>
        </a:defRPr>
      </a:lvl1pPr>
      <a:lvl2pPr marL="456969" algn="l" defTabSz="456969" rtl="0" eaLnBrk="1" latinLnBrk="0" hangingPunct="1">
        <a:defRPr sz="1800" kern="1200">
          <a:solidFill>
            <a:schemeClr val="tx1"/>
          </a:solidFill>
          <a:latin typeface="+mn-lt"/>
          <a:ea typeface="+mn-ea"/>
          <a:cs typeface="+mn-cs"/>
        </a:defRPr>
      </a:lvl2pPr>
      <a:lvl3pPr marL="913938" algn="l" defTabSz="456969" rtl="0" eaLnBrk="1" latinLnBrk="0" hangingPunct="1">
        <a:defRPr sz="1800" kern="1200">
          <a:solidFill>
            <a:schemeClr val="tx1"/>
          </a:solidFill>
          <a:latin typeface="+mn-lt"/>
          <a:ea typeface="+mn-ea"/>
          <a:cs typeface="+mn-cs"/>
        </a:defRPr>
      </a:lvl3pPr>
      <a:lvl4pPr marL="1370907" algn="l" defTabSz="456969" rtl="0" eaLnBrk="1" latinLnBrk="0" hangingPunct="1">
        <a:defRPr sz="1800" kern="1200">
          <a:solidFill>
            <a:schemeClr val="tx1"/>
          </a:solidFill>
          <a:latin typeface="+mn-lt"/>
          <a:ea typeface="+mn-ea"/>
          <a:cs typeface="+mn-cs"/>
        </a:defRPr>
      </a:lvl4pPr>
      <a:lvl5pPr marL="1827876" algn="l" defTabSz="456969" rtl="0" eaLnBrk="1" latinLnBrk="0" hangingPunct="1">
        <a:defRPr sz="1800" kern="1200">
          <a:solidFill>
            <a:schemeClr val="tx1"/>
          </a:solidFill>
          <a:latin typeface="+mn-lt"/>
          <a:ea typeface="+mn-ea"/>
          <a:cs typeface="+mn-cs"/>
        </a:defRPr>
      </a:lvl5pPr>
      <a:lvl6pPr marL="2284844" algn="l" defTabSz="456969" rtl="0" eaLnBrk="1" latinLnBrk="0" hangingPunct="1">
        <a:defRPr sz="1800" kern="1200">
          <a:solidFill>
            <a:schemeClr val="tx1"/>
          </a:solidFill>
          <a:latin typeface="+mn-lt"/>
          <a:ea typeface="+mn-ea"/>
          <a:cs typeface="+mn-cs"/>
        </a:defRPr>
      </a:lvl6pPr>
      <a:lvl7pPr marL="2741813" algn="l" defTabSz="456969" rtl="0" eaLnBrk="1" latinLnBrk="0" hangingPunct="1">
        <a:defRPr sz="1800" kern="1200">
          <a:solidFill>
            <a:schemeClr val="tx1"/>
          </a:solidFill>
          <a:latin typeface="+mn-lt"/>
          <a:ea typeface="+mn-ea"/>
          <a:cs typeface="+mn-cs"/>
        </a:defRPr>
      </a:lvl7pPr>
      <a:lvl8pPr marL="3198782" algn="l" defTabSz="456969" rtl="0" eaLnBrk="1" latinLnBrk="0" hangingPunct="1">
        <a:defRPr sz="1800" kern="1200">
          <a:solidFill>
            <a:schemeClr val="tx1"/>
          </a:solidFill>
          <a:latin typeface="+mn-lt"/>
          <a:ea typeface="+mn-ea"/>
          <a:cs typeface="+mn-cs"/>
        </a:defRPr>
      </a:lvl8pPr>
      <a:lvl9pPr marL="3655751" algn="l" defTabSz="45696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oleObject" Target="../embeddings/oleObject17.bin"/><Relationship Id="rId18" Type="http://schemas.openxmlformats.org/officeDocument/2006/relationships/image" Target="../media/image14.emf"/><Relationship Id="rId3" Type="http://schemas.openxmlformats.org/officeDocument/2006/relationships/oleObject" Target="../embeddings/oleObject12.bin"/><Relationship Id="rId21" Type="http://schemas.openxmlformats.org/officeDocument/2006/relationships/oleObject" Target="../embeddings/oleObject21.bin"/><Relationship Id="rId7" Type="http://schemas.openxmlformats.org/officeDocument/2006/relationships/oleObject" Target="../embeddings/oleObject14.bin"/><Relationship Id="rId12" Type="http://schemas.openxmlformats.org/officeDocument/2006/relationships/image" Target="../media/image11.emf"/><Relationship Id="rId17"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image" Target="../media/image13.emf"/><Relationship Id="rId20" Type="http://schemas.openxmlformats.org/officeDocument/2006/relationships/image" Target="../media/image15.emf"/><Relationship Id="rId1" Type="http://schemas.openxmlformats.org/officeDocument/2006/relationships/vmlDrawing" Target="../drawings/vmlDrawing2.vml"/><Relationship Id="rId6" Type="http://schemas.openxmlformats.org/officeDocument/2006/relationships/image" Target="../media/image8.emf"/><Relationship Id="rId11" Type="http://schemas.openxmlformats.org/officeDocument/2006/relationships/oleObject" Target="../embeddings/oleObject16.bin"/><Relationship Id="rId24" Type="http://schemas.openxmlformats.org/officeDocument/2006/relationships/image" Target="../media/image17.emf"/><Relationship Id="rId5" Type="http://schemas.openxmlformats.org/officeDocument/2006/relationships/oleObject" Target="../embeddings/oleObject13.bin"/><Relationship Id="rId15" Type="http://schemas.openxmlformats.org/officeDocument/2006/relationships/oleObject" Target="../embeddings/oleObject18.bin"/><Relationship Id="rId23" Type="http://schemas.openxmlformats.org/officeDocument/2006/relationships/oleObject" Target="../embeddings/oleObject22.bin"/><Relationship Id="rId10" Type="http://schemas.openxmlformats.org/officeDocument/2006/relationships/image" Target="../media/image10.emf"/><Relationship Id="rId19" Type="http://schemas.openxmlformats.org/officeDocument/2006/relationships/oleObject" Target="../embeddings/oleObject20.bin"/><Relationship Id="rId4" Type="http://schemas.openxmlformats.org/officeDocument/2006/relationships/image" Target="../media/image7.emf"/><Relationship Id="rId9" Type="http://schemas.openxmlformats.org/officeDocument/2006/relationships/oleObject" Target="../embeddings/oleObject15.bin"/><Relationship Id="rId14" Type="http://schemas.openxmlformats.org/officeDocument/2006/relationships/image" Target="../media/image12.emf"/><Relationship Id="rId22"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image" Target="../media/image20.emf"/><Relationship Id="rId5" Type="http://schemas.openxmlformats.org/officeDocument/2006/relationships/oleObject" Target="../embeddings/oleObject25.bin"/><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image" Target="../media/image23.emf"/><Relationship Id="rId5" Type="http://schemas.openxmlformats.org/officeDocument/2006/relationships/oleObject" Target="../embeddings/oleObject28.bin"/><Relationship Id="rId4" Type="http://schemas.openxmlformats.org/officeDocument/2006/relationships/image" Target="../media/image22.emf"/><Relationship Id="rId9" Type="http://schemas.openxmlformats.org/officeDocument/2006/relationships/image" Target="../media/image2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3" Type="http://schemas.openxmlformats.org/officeDocument/2006/relationships/image" Target="../media/image30.emf"/><Relationship Id="rId18" Type="http://schemas.openxmlformats.org/officeDocument/2006/relationships/image" Target="../media/image32.emf"/><Relationship Id="rId26" Type="http://schemas.openxmlformats.org/officeDocument/2006/relationships/image" Target="../media/image36.emf"/><Relationship Id="rId39" Type="http://schemas.openxmlformats.org/officeDocument/2006/relationships/image" Target="../media/image41.emf"/><Relationship Id="rId21" Type="http://schemas.openxmlformats.org/officeDocument/2006/relationships/oleObject" Target="../embeddings/oleObject39.bin"/><Relationship Id="rId34" Type="http://schemas.openxmlformats.org/officeDocument/2006/relationships/oleObject" Target="../embeddings/oleObject46.bin"/><Relationship Id="rId42" Type="http://schemas.openxmlformats.org/officeDocument/2006/relationships/oleObject" Target="../embeddings/oleObject51.bin"/><Relationship Id="rId7" Type="http://schemas.openxmlformats.org/officeDocument/2006/relationships/image" Target="../media/image27.emf"/><Relationship Id="rId2" Type="http://schemas.openxmlformats.org/officeDocument/2006/relationships/slideLayout" Target="../slideLayouts/slideLayout2.xml"/><Relationship Id="rId16" Type="http://schemas.openxmlformats.org/officeDocument/2006/relationships/oleObject" Target="../embeddings/oleObject36.bin"/><Relationship Id="rId20" Type="http://schemas.openxmlformats.org/officeDocument/2006/relationships/image" Target="../media/image33.emf"/><Relationship Id="rId29" Type="http://schemas.openxmlformats.org/officeDocument/2006/relationships/image" Target="../media/image37.emf"/><Relationship Id="rId41" Type="http://schemas.openxmlformats.org/officeDocument/2006/relationships/image" Target="../media/image42.emf"/><Relationship Id="rId1" Type="http://schemas.openxmlformats.org/officeDocument/2006/relationships/vmlDrawing" Target="../drawings/vmlDrawing6.vml"/><Relationship Id="rId6" Type="http://schemas.openxmlformats.org/officeDocument/2006/relationships/oleObject" Target="../embeddings/oleObject31.bin"/><Relationship Id="rId11" Type="http://schemas.openxmlformats.org/officeDocument/2006/relationships/image" Target="../media/image29.emf"/><Relationship Id="rId24" Type="http://schemas.openxmlformats.org/officeDocument/2006/relationships/image" Target="../media/image35.emf"/><Relationship Id="rId32" Type="http://schemas.openxmlformats.org/officeDocument/2006/relationships/oleObject" Target="../embeddings/oleObject45.bin"/><Relationship Id="rId37" Type="http://schemas.openxmlformats.org/officeDocument/2006/relationships/image" Target="../media/image40.emf"/><Relationship Id="rId40" Type="http://schemas.openxmlformats.org/officeDocument/2006/relationships/oleObject" Target="../embeddings/oleObject50.bin"/><Relationship Id="rId5" Type="http://schemas.openxmlformats.org/officeDocument/2006/relationships/image" Target="../media/image26.emf"/><Relationship Id="rId15" Type="http://schemas.openxmlformats.org/officeDocument/2006/relationships/image" Target="../media/image31.emf"/><Relationship Id="rId23" Type="http://schemas.openxmlformats.org/officeDocument/2006/relationships/oleObject" Target="../embeddings/oleObject40.bin"/><Relationship Id="rId28" Type="http://schemas.openxmlformats.org/officeDocument/2006/relationships/oleObject" Target="../embeddings/oleObject43.bin"/><Relationship Id="rId36" Type="http://schemas.openxmlformats.org/officeDocument/2006/relationships/oleObject" Target="../embeddings/oleObject48.bin"/><Relationship Id="rId10" Type="http://schemas.openxmlformats.org/officeDocument/2006/relationships/oleObject" Target="../embeddings/oleObject33.bin"/><Relationship Id="rId19" Type="http://schemas.openxmlformats.org/officeDocument/2006/relationships/oleObject" Target="../embeddings/oleObject38.bin"/><Relationship Id="rId31" Type="http://schemas.openxmlformats.org/officeDocument/2006/relationships/image" Target="../media/image38.emf"/><Relationship Id="rId4" Type="http://schemas.openxmlformats.org/officeDocument/2006/relationships/oleObject" Target="../embeddings/oleObject30.bin"/><Relationship Id="rId9" Type="http://schemas.openxmlformats.org/officeDocument/2006/relationships/image" Target="../media/image28.emf"/><Relationship Id="rId14" Type="http://schemas.openxmlformats.org/officeDocument/2006/relationships/oleObject" Target="../embeddings/oleObject35.bin"/><Relationship Id="rId22" Type="http://schemas.openxmlformats.org/officeDocument/2006/relationships/image" Target="../media/image34.emf"/><Relationship Id="rId27" Type="http://schemas.openxmlformats.org/officeDocument/2006/relationships/oleObject" Target="../embeddings/oleObject42.bin"/><Relationship Id="rId30" Type="http://schemas.openxmlformats.org/officeDocument/2006/relationships/oleObject" Target="../embeddings/oleObject44.bin"/><Relationship Id="rId35" Type="http://schemas.openxmlformats.org/officeDocument/2006/relationships/oleObject" Target="../embeddings/oleObject47.bin"/><Relationship Id="rId43" Type="http://schemas.openxmlformats.org/officeDocument/2006/relationships/image" Target="../media/image43.emf"/><Relationship Id="rId8" Type="http://schemas.openxmlformats.org/officeDocument/2006/relationships/oleObject" Target="../embeddings/oleObject32.bin"/><Relationship Id="rId3" Type="http://schemas.openxmlformats.org/officeDocument/2006/relationships/image" Target="../media/image44.emf"/><Relationship Id="rId12" Type="http://schemas.openxmlformats.org/officeDocument/2006/relationships/oleObject" Target="../embeddings/oleObject34.bin"/><Relationship Id="rId17" Type="http://schemas.openxmlformats.org/officeDocument/2006/relationships/oleObject" Target="../embeddings/oleObject37.bin"/><Relationship Id="rId25" Type="http://schemas.openxmlformats.org/officeDocument/2006/relationships/oleObject" Target="../embeddings/oleObject41.bin"/><Relationship Id="rId33" Type="http://schemas.openxmlformats.org/officeDocument/2006/relationships/image" Target="../media/image39.emf"/><Relationship Id="rId38" Type="http://schemas.openxmlformats.org/officeDocument/2006/relationships/oleObject" Target="../embeddings/oleObject49.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oleObject" Target="../embeddings/oleObject57.bin"/><Relationship Id="rId18" Type="http://schemas.openxmlformats.org/officeDocument/2006/relationships/image" Target="../media/image52.emf"/><Relationship Id="rId3" Type="http://schemas.openxmlformats.org/officeDocument/2006/relationships/oleObject" Target="../embeddings/oleObject52.bin"/><Relationship Id="rId7" Type="http://schemas.openxmlformats.org/officeDocument/2006/relationships/oleObject" Target="../embeddings/oleObject54.bin"/><Relationship Id="rId12" Type="http://schemas.openxmlformats.org/officeDocument/2006/relationships/image" Target="../media/image49.emf"/><Relationship Id="rId17" Type="http://schemas.openxmlformats.org/officeDocument/2006/relationships/oleObject" Target="../embeddings/oleObject59.bin"/><Relationship Id="rId2" Type="http://schemas.openxmlformats.org/officeDocument/2006/relationships/slideLayout" Target="../slideLayouts/slideLayout2.xml"/><Relationship Id="rId16" Type="http://schemas.openxmlformats.org/officeDocument/2006/relationships/image" Target="../media/image51.emf"/><Relationship Id="rId1" Type="http://schemas.openxmlformats.org/officeDocument/2006/relationships/vmlDrawing" Target="../drawings/vmlDrawing7.vml"/><Relationship Id="rId6" Type="http://schemas.openxmlformats.org/officeDocument/2006/relationships/image" Target="../media/image46.emf"/><Relationship Id="rId11" Type="http://schemas.openxmlformats.org/officeDocument/2006/relationships/oleObject" Target="../embeddings/oleObject56.bin"/><Relationship Id="rId5" Type="http://schemas.openxmlformats.org/officeDocument/2006/relationships/oleObject" Target="../embeddings/oleObject53.bin"/><Relationship Id="rId15" Type="http://schemas.openxmlformats.org/officeDocument/2006/relationships/oleObject" Target="../embeddings/oleObject58.bin"/><Relationship Id="rId10" Type="http://schemas.openxmlformats.org/officeDocument/2006/relationships/image" Target="../media/image48.emf"/><Relationship Id="rId4" Type="http://schemas.openxmlformats.org/officeDocument/2006/relationships/image" Target="../media/image45.emf"/><Relationship Id="rId9" Type="http://schemas.openxmlformats.org/officeDocument/2006/relationships/oleObject" Target="../embeddings/oleObject55.bin"/><Relationship Id="rId14" Type="http://schemas.openxmlformats.org/officeDocument/2006/relationships/image" Target="../media/image50.emf"/></Relationships>
</file>

<file path=ppt/slides/_rels/slide22.xml.rels><?xml version="1.0" encoding="UTF-8" standalone="yes"?>
<Relationships xmlns="http://schemas.openxmlformats.org/package/2006/relationships"><Relationship Id="rId13" Type="http://schemas.openxmlformats.org/officeDocument/2006/relationships/image" Target="../media/image55.emf"/><Relationship Id="rId18" Type="http://schemas.openxmlformats.org/officeDocument/2006/relationships/oleObject" Target="../embeddings/oleObject66.bin"/><Relationship Id="rId26" Type="http://schemas.openxmlformats.org/officeDocument/2006/relationships/image" Target="../media/image35.emf"/><Relationship Id="rId39" Type="http://schemas.openxmlformats.org/officeDocument/2006/relationships/image" Target="../media/image40.emf"/><Relationship Id="rId21" Type="http://schemas.openxmlformats.org/officeDocument/2006/relationships/oleObject" Target="../embeddings/oleObject68.bin"/><Relationship Id="rId34" Type="http://schemas.openxmlformats.org/officeDocument/2006/relationships/oleObject" Target="../embeddings/oleObject75.bin"/><Relationship Id="rId42" Type="http://schemas.openxmlformats.org/officeDocument/2006/relationships/oleObject" Target="../embeddings/oleObject80.bin"/><Relationship Id="rId7" Type="http://schemas.openxmlformats.org/officeDocument/2006/relationships/image" Target="../media/image53.emf"/><Relationship Id="rId2" Type="http://schemas.microsoft.com/office/2007/relationships/media" Target="../media/media1.mp4"/><Relationship Id="rId16" Type="http://schemas.openxmlformats.org/officeDocument/2006/relationships/oleObject" Target="../embeddings/oleObject65.bin"/><Relationship Id="rId29" Type="http://schemas.openxmlformats.org/officeDocument/2006/relationships/oleObject" Target="../embeddings/oleObject72.bin"/><Relationship Id="rId1" Type="http://schemas.openxmlformats.org/officeDocument/2006/relationships/vmlDrawing" Target="../drawings/vmlDrawing8.vml"/><Relationship Id="rId6" Type="http://schemas.openxmlformats.org/officeDocument/2006/relationships/oleObject" Target="../embeddings/oleObject60.bin"/><Relationship Id="rId11" Type="http://schemas.openxmlformats.org/officeDocument/2006/relationships/image" Target="../media/image54.emf"/><Relationship Id="rId24" Type="http://schemas.openxmlformats.org/officeDocument/2006/relationships/image" Target="../media/image34.emf"/><Relationship Id="rId32" Type="http://schemas.openxmlformats.org/officeDocument/2006/relationships/oleObject" Target="../embeddings/oleObject74.bin"/><Relationship Id="rId37" Type="http://schemas.openxmlformats.org/officeDocument/2006/relationships/oleObject" Target="../embeddings/oleObject77.bin"/><Relationship Id="rId40" Type="http://schemas.openxmlformats.org/officeDocument/2006/relationships/oleObject" Target="../embeddings/oleObject79.bin"/><Relationship Id="rId45" Type="http://schemas.openxmlformats.org/officeDocument/2006/relationships/image" Target="../media/image43.emf"/><Relationship Id="rId5" Type="http://schemas.openxmlformats.org/officeDocument/2006/relationships/image" Target="../media/image60.png"/><Relationship Id="rId15" Type="http://schemas.openxmlformats.org/officeDocument/2006/relationships/image" Target="../media/image56.emf"/><Relationship Id="rId23" Type="http://schemas.openxmlformats.org/officeDocument/2006/relationships/oleObject" Target="../embeddings/oleObject69.bin"/><Relationship Id="rId28" Type="http://schemas.openxmlformats.org/officeDocument/2006/relationships/image" Target="../media/image57.emf"/><Relationship Id="rId36" Type="http://schemas.openxmlformats.org/officeDocument/2006/relationships/oleObject" Target="../embeddings/oleObject76.bin"/><Relationship Id="rId10" Type="http://schemas.openxmlformats.org/officeDocument/2006/relationships/oleObject" Target="../embeddings/oleObject62.bin"/><Relationship Id="rId19" Type="http://schemas.openxmlformats.org/officeDocument/2006/relationships/oleObject" Target="../embeddings/oleObject67.bin"/><Relationship Id="rId31" Type="http://schemas.openxmlformats.org/officeDocument/2006/relationships/image" Target="../media/image58.emf"/><Relationship Id="rId44" Type="http://schemas.openxmlformats.org/officeDocument/2006/relationships/oleObject" Target="../embeddings/oleObject81.bin"/><Relationship Id="rId4" Type="http://schemas.openxmlformats.org/officeDocument/2006/relationships/slideLayout" Target="../slideLayouts/slideLayout2.xml"/><Relationship Id="rId9" Type="http://schemas.openxmlformats.org/officeDocument/2006/relationships/image" Target="../media/image27.emf"/><Relationship Id="rId14" Type="http://schemas.openxmlformats.org/officeDocument/2006/relationships/oleObject" Target="../embeddings/oleObject64.bin"/><Relationship Id="rId22" Type="http://schemas.openxmlformats.org/officeDocument/2006/relationships/image" Target="../media/image33.emf"/><Relationship Id="rId27" Type="http://schemas.openxmlformats.org/officeDocument/2006/relationships/oleObject" Target="../embeddings/oleObject71.bin"/><Relationship Id="rId30" Type="http://schemas.openxmlformats.org/officeDocument/2006/relationships/oleObject" Target="../embeddings/oleObject73.bin"/><Relationship Id="rId35" Type="http://schemas.openxmlformats.org/officeDocument/2006/relationships/image" Target="../media/image59.emf"/><Relationship Id="rId43" Type="http://schemas.openxmlformats.org/officeDocument/2006/relationships/image" Target="../media/image42.emf"/><Relationship Id="rId8" Type="http://schemas.openxmlformats.org/officeDocument/2006/relationships/oleObject" Target="../embeddings/oleObject61.bin"/><Relationship Id="rId3" Type="http://schemas.openxmlformats.org/officeDocument/2006/relationships/video" Target="../media/media1.mp4"/><Relationship Id="rId12" Type="http://schemas.openxmlformats.org/officeDocument/2006/relationships/oleObject" Target="../embeddings/oleObject63.bin"/><Relationship Id="rId17" Type="http://schemas.openxmlformats.org/officeDocument/2006/relationships/image" Target="../media/image31.emf"/><Relationship Id="rId25" Type="http://schemas.openxmlformats.org/officeDocument/2006/relationships/oleObject" Target="../embeddings/oleObject70.bin"/><Relationship Id="rId33" Type="http://schemas.openxmlformats.org/officeDocument/2006/relationships/image" Target="../media/image38.emf"/><Relationship Id="rId38" Type="http://schemas.openxmlformats.org/officeDocument/2006/relationships/oleObject" Target="../embeddings/oleObject78.bin"/><Relationship Id="rId20" Type="http://schemas.openxmlformats.org/officeDocument/2006/relationships/image" Target="../media/image32.emf"/><Relationship Id="rId41"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9.emf"/><Relationship Id="rId7" Type="http://schemas.openxmlformats.org/officeDocument/2006/relationships/oleObject" Target="../embeddings/oleObject83.bin"/><Relationship Id="rId12" Type="http://schemas.openxmlformats.org/officeDocument/2006/relationships/image" Target="../media/image68.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6.emf"/><Relationship Id="rId11" Type="http://schemas.openxmlformats.org/officeDocument/2006/relationships/oleObject" Target="../embeddings/oleObject85.bin"/><Relationship Id="rId5" Type="http://schemas.openxmlformats.org/officeDocument/2006/relationships/oleObject" Target="../embeddings/oleObject82.bin"/><Relationship Id="rId10" Type="http://schemas.openxmlformats.org/officeDocument/2006/relationships/image" Target="../media/image49.emf"/><Relationship Id="rId4" Type="http://schemas.openxmlformats.org/officeDocument/2006/relationships/image" Target="../media/image61.emf"/><Relationship Id="rId9" Type="http://schemas.openxmlformats.org/officeDocument/2006/relationships/oleObject" Target="../embeddings/oleObject84.bin"/></Relationships>
</file>

<file path=ppt/slides/_rels/slide25.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oleObject" Target="../embeddings/oleObject90.bin"/><Relationship Id="rId3" Type="http://schemas.openxmlformats.org/officeDocument/2006/relationships/image" Target="../media/image69.emf"/><Relationship Id="rId7" Type="http://schemas.openxmlformats.org/officeDocument/2006/relationships/oleObject" Target="../embeddings/oleObject87.bin"/><Relationship Id="rId12"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70.emf"/><Relationship Id="rId11" Type="http://schemas.openxmlformats.org/officeDocument/2006/relationships/oleObject" Target="../embeddings/oleObject89.bin"/><Relationship Id="rId5" Type="http://schemas.openxmlformats.org/officeDocument/2006/relationships/oleObject" Target="../embeddings/oleObject86.bin"/><Relationship Id="rId10" Type="http://schemas.openxmlformats.org/officeDocument/2006/relationships/image" Target="../media/image67.emf"/><Relationship Id="rId4" Type="http://schemas.openxmlformats.org/officeDocument/2006/relationships/image" Target="../media/image61.emf"/><Relationship Id="rId9" Type="http://schemas.openxmlformats.org/officeDocument/2006/relationships/oleObject" Target="../embeddings/oleObject88.bin"/><Relationship Id="rId14" Type="http://schemas.openxmlformats.org/officeDocument/2006/relationships/image" Target="../media/image68.emf"/></Relationships>
</file>

<file path=ppt/slides/_rels/slide26.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9.emf"/><Relationship Id="rId7" Type="http://schemas.openxmlformats.org/officeDocument/2006/relationships/oleObject" Target="../embeddings/oleObject92.bin"/><Relationship Id="rId12" Type="http://schemas.openxmlformats.org/officeDocument/2006/relationships/image" Target="../media/image68.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66.emf"/><Relationship Id="rId11" Type="http://schemas.openxmlformats.org/officeDocument/2006/relationships/oleObject" Target="../embeddings/oleObject94.bin"/><Relationship Id="rId5" Type="http://schemas.openxmlformats.org/officeDocument/2006/relationships/oleObject" Target="../embeddings/oleObject91.bin"/><Relationship Id="rId10" Type="http://schemas.openxmlformats.org/officeDocument/2006/relationships/image" Target="../media/image49.emf"/><Relationship Id="rId4" Type="http://schemas.openxmlformats.org/officeDocument/2006/relationships/image" Target="../media/image61.emf"/><Relationship Id="rId9" Type="http://schemas.openxmlformats.org/officeDocument/2006/relationships/oleObject" Target="../embeddings/oleObject93.bin"/></Relationships>
</file>

<file path=ppt/slides/_rels/slide2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9.emf"/><Relationship Id="rId7" Type="http://schemas.openxmlformats.org/officeDocument/2006/relationships/oleObject" Target="../embeddings/oleObject96.bin"/><Relationship Id="rId12" Type="http://schemas.openxmlformats.org/officeDocument/2006/relationships/image" Target="../media/image68.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66.emf"/><Relationship Id="rId11" Type="http://schemas.openxmlformats.org/officeDocument/2006/relationships/oleObject" Target="../embeddings/oleObject98.bin"/><Relationship Id="rId5" Type="http://schemas.openxmlformats.org/officeDocument/2006/relationships/oleObject" Target="../embeddings/oleObject95.bin"/><Relationship Id="rId10" Type="http://schemas.openxmlformats.org/officeDocument/2006/relationships/image" Target="../media/image49.emf"/><Relationship Id="rId4" Type="http://schemas.openxmlformats.org/officeDocument/2006/relationships/image" Target="../media/image61.emf"/><Relationship Id="rId9" Type="http://schemas.openxmlformats.org/officeDocument/2006/relationships/oleObject" Target="../embeddings/oleObject97.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1.emf"/><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2.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99.bin"/><Relationship Id="rId5" Type="http://schemas.openxmlformats.org/officeDocument/2006/relationships/image" Target="../media/image75.emf"/><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76.emf"/><Relationship Id="rId4" Type="http://schemas.openxmlformats.org/officeDocument/2006/relationships/image" Target="../media/image72.emf"/></Relationships>
</file>

<file path=ppt/slides/_rels/slide3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48.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96.tiff"/></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0.png"/><Relationship Id="rId9"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61.png"/><Relationship Id="rId3" Type="http://schemas.openxmlformats.org/officeDocument/2006/relationships/image" Target="../media/image33.png"/><Relationship Id="rId7" Type="http://schemas.openxmlformats.org/officeDocument/2006/relationships/image" Target="../media/image351.png"/><Relationship Id="rId2" Type="http://schemas.openxmlformats.org/officeDocument/2006/relationships/image" Target="../media/image99.emf"/><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340.png"/><Relationship Id="rId9" Type="http://schemas.openxmlformats.org/officeDocument/2006/relationships/image" Target="../media/image100.emf"/></Relationships>
</file>

<file path=ppt/slides/_rels/slide5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5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4.png"/><Relationship Id="rId7" Type="http://schemas.openxmlformats.org/officeDocument/2006/relationships/image" Target="../media/image36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9.emf"/><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comments" Target="../comments/comment2.xml"/><Relationship Id="rId7" Type="http://schemas.openxmlformats.org/officeDocument/2006/relationships/image" Target="../media/image106.emf"/><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101.emf"/><Relationship Id="rId4" Type="http://schemas.openxmlformats.org/officeDocument/2006/relationships/image" Target="../media/image430.png"/></Relationships>
</file>

<file path=ppt/slides/_rels/slide63.xml.rels><?xml version="1.0" encoding="UTF-8" standalone="yes"?>
<Relationships xmlns="http://schemas.openxmlformats.org/package/2006/relationships"><Relationship Id="rId3" Type="http://schemas.openxmlformats.org/officeDocument/2006/relationships/image" Target="../media/image108.emf"/><Relationship Id="rId7" Type="http://schemas.openxmlformats.org/officeDocument/2006/relationships/image" Target="../media/image56.png"/><Relationship Id="rId2" Type="http://schemas.openxmlformats.org/officeDocument/2006/relationships/image" Target="../media/image107.emf"/><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9.emf"/></Relationships>
</file>

<file path=ppt/slides/_rels/slide6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90.png"/></Relationships>
</file>

<file path=ppt/slides/_rels/slide66.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oleObject" Target="../embeddings/oleObject6.bin"/><Relationship Id="rId18" Type="http://schemas.openxmlformats.org/officeDocument/2006/relationships/image" Target="../media/image14.e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11.emf"/><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13.emf"/><Relationship Id="rId20" Type="http://schemas.openxmlformats.org/officeDocument/2006/relationships/image" Target="../media/image15.emf"/><Relationship Id="rId1" Type="http://schemas.openxmlformats.org/officeDocument/2006/relationships/vmlDrawing" Target="../drawings/vmlDrawing1.vml"/><Relationship Id="rId6" Type="http://schemas.openxmlformats.org/officeDocument/2006/relationships/image" Target="../media/image8.emf"/><Relationship Id="rId11" Type="http://schemas.openxmlformats.org/officeDocument/2006/relationships/oleObject" Target="../embeddings/oleObject5.bin"/><Relationship Id="rId24" Type="http://schemas.openxmlformats.org/officeDocument/2006/relationships/image" Target="../media/image17.e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10" Type="http://schemas.openxmlformats.org/officeDocument/2006/relationships/image" Target="../media/image10.emf"/><Relationship Id="rId19" Type="http://schemas.openxmlformats.org/officeDocument/2006/relationships/oleObject" Target="../embeddings/oleObject9.bin"/><Relationship Id="rId4" Type="http://schemas.openxmlformats.org/officeDocument/2006/relationships/image" Target="../media/image7.emf"/><Relationship Id="rId9" Type="http://schemas.openxmlformats.org/officeDocument/2006/relationships/oleObject" Target="../embeddings/oleObject4.bin"/><Relationship Id="rId14" Type="http://schemas.openxmlformats.org/officeDocument/2006/relationships/image" Target="../media/image12.emf"/><Relationship Id="rId22"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OX_logo_600bitplus">
            <a:extLst>
              <a:ext uri="{FF2B5EF4-FFF2-40B4-BE49-F238E27FC236}">
                <a16:creationId xmlns:a16="http://schemas.microsoft.com/office/drawing/2014/main" id="{A026B82D-AF48-CA40-93C5-61EEC8CDB21B}"/>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7593180" y="-55680"/>
            <a:ext cx="1550820" cy="1986587"/>
          </a:xfrm>
          <a:prstGeom prst="rect">
            <a:avLst/>
          </a:prstGeom>
          <a:noFill/>
          <a:ln>
            <a:noFill/>
          </a:ln>
        </p:spPr>
      </p:pic>
      <p:sp>
        <p:nvSpPr>
          <p:cNvPr id="2" name="Title 1"/>
          <p:cNvSpPr>
            <a:spLocks noGrp="1"/>
          </p:cNvSpPr>
          <p:nvPr>
            <p:ph type="ctrTitle"/>
          </p:nvPr>
        </p:nvSpPr>
        <p:spPr>
          <a:xfrm>
            <a:off x="743520" y="2028093"/>
            <a:ext cx="7772400" cy="1470025"/>
          </a:xfrm>
        </p:spPr>
        <p:txBody>
          <a:bodyPr>
            <a:noAutofit/>
          </a:bodyPr>
          <a:lstStyle/>
          <a:p>
            <a:r>
              <a:rPr lang="en-US" sz="3200" b="1" dirty="0"/>
              <a:t>High-dimensional dynamics of training and generalization in neural networks: </a:t>
            </a:r>
            <a:br>
              <a:rPr lang="en-US" sz="3200" b="1" dirty="0"/>
            </a:br>
            <a:r>
              <a:rPr lang="en-US" sz="3200" b="1" dirty="0"/>
              <a:t>insights from the linear case</a:t>
            </a:r>
          </a:p>
        </p:txBody>
      </p:sp>
      <p:sp>
        <p:nvSpPr>
          <p:cNvPr id="3" name="Subtitle 2"/>
          <p:cNvSpPr>
            <a:spLocks noGrp="1"/>
          </p:cNvSpPr>
          <p:nvPr>
            <p:ph type="subTitle" idx="1"/>
          </p:nvPr>
        </p:nvSpPr>
        <p:spPr>
          <a:xfrm>
            <a:off x="1429320" y="4015409"/>
            <a:ext cx="6400800" cy="2337583"/>
          </a:xfrm>
        </p:spPr>
        <p:txBody>
          <a:bodyPr>
            <a:normAutofit/>
          </a:bodyPr>
          <a:lstStyle/>
          <a:p>
            <a:r>
              <a:rPr lang="en-US" sz="2000" dirty="0">
                <a:solidFill>
                  <a:schemeClr val="tx1">
                    <a:lumMod val="85000"/>
                    <a:lumOff val="15000"/>
                  </a:schemeClr>
                </a:solidFill>
              </a:rPr>
              <a:t>Andrew M. Saxe</a:t>
            </a:r>
          </a:p>
          <a:p>
            <a:endParaRPr lang="en-US" sz="2000" dirty="0">
              <a:solidFill>
                <a:schemeClr val="tx1">
                  <a:lumMod val="85000"/>
                  <a:lumOff val="15000"/>
                </a:schemeClr>
              </a:solidFill>
            </a:endParaRPr>
          </a:p>
          <a:p>
            <a:endParaRPr lang="en-US" sz="2000" dirty="0">
              <a:solidFill>
                <a:schemeClr val="tx1">
                  <a:lumMod val="85000"/>
                  <a:lumOff val="15000"/>
                </a:schemeClr>
              </a:solidFill>
            </a:endParaRPr>
          </a:p>
          <a:p>
            <a:r>
              <a:rPr lang="en-US" sz="2000" dirty="0">
                <a:solidFill>
                  <a:schemeClr val="tx1">
                    <a:lumMod val="85000"/>
                    <a:lumOff val="15000"/>
                  </a:schemeClr>
                </a:solidFill>
              </a:rPr>
              <a:t>Department of Experimental Psychology</a:t>
            </a:r>
          </a:p>
        </p:txBody>
      </p:sp>
      <p:sp>
        <p:nvSpPr>
          <p:cNvPr id="4" name="TextBox 3"/>
          <p:cNvSpPr txBox="1"/>
          <p:nvPr/>
        </p:nvSpPr>
        <p:spPr>
          <a:xfrm>
            <a:off x="3164814" y="5763535"/>
            <a:ext cx="2929812" cy="461618"/>
          </a:xfrm>
          <a:prstGeom prst="rect">
            <a:avLst/>
          </a:prstGeom>
          <a:noFill/>
        </p:spPr>
        <p:txBody>
          <a:bodyPr wrap="none" lIns="91394" tIns="45697" rIns="91394" bIns="45697" rtlCol="0">
            <a:spAutoFit/>
          </a:bodyPr>
          <a:lstStyle/>
          <a:p>
            <a:pPr algn="ctr"/>
            <a:r>
              <a:rPr lang="en-US" sz="2400" dirty="0">
                <a:solidFill>
                  <a:schemeClr val="tx1">
                    <a:lumMod val="85000"/>
                    <a:lumOff val="15000"/>
                  </a:schemeClr>
                </a:solidFill>
                <a:latin typeface="Avenir Book"/>
                <a:cs typeface="Avenir Book"/>
              </a:rPr>
              <a:t>University of Oxford</a:t>
            </a:r>
          </a:p>
        </p:txBody>
      </p:sp>
      <p:sp>
        <p:nvSpPr>
          <p:cNvPr id="6" name="Subtitle 2">
            <a:extLst>
              <a:ext uri="{FF2B5EF4-FFF2-40B4-BE49-F238E27FC236}">
                <a16:creationId xmlns:a16="http://schemas.microsoft.com/office/drawing/2014/main" id="{E3F8C03B-A535-3748-AED3-E50FF9BC950E}"/>
              </a:ext>
            </a:extLst>
          </p:cNvPr>
          <p:cNvSpPr txBox="1">
            <a:spLocks/>
          </p:cNvSpPr>
          <p:nvPr/>
        </p:nvSpPr>
        <p:spPr>
          <a:xfrm>
            <a:off x="1" y="4613546"/>
            <a:ext cx="9144000" cy="10221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000" dirty="0">
              <a:latin typeface="Avenir Roman" panose="02000503020000020003" pitchFamily="2" charset="0"/>
              <a:ea typeface="Avenir Book" charset="0"/>
              <a:cs typeface="Avenir Book" charset="0"/>
            </a:endParaRPr>
          </a:p>
        </p:txBody>
      </p:sp>
      <p:sp>
        <p:nvSpPr>
          <p:cNvPr id="9" name="S. Goldt1, M.S. Advani2, A.M. Saxe3, F. Krzakala4 and L. Zdeborová1">
            <a:extLst>
              <a:ext uri="{FF2B5EF4-FFF2-40B4-BE49-F238E27FC236}">
                <a16:creationId xmlns:a16="http://schemas.microsoft.com/office/drawing/2014/main" id="{98CD4DD4-68CA-4040-B16F-2AEC3885172A}"/>
              </a:ext>
            </a:extLst>
          </p:cNvPr>
          <p:cNvSpPr txBox="1">
            <a:spLocks/>
          </p:cNvSpPr>
          <p:nvPr/>
        </p:nvSpPr>
        <p:spPr>
          <a:xfrm>
            <a:off x="650820" y="3768328"/>
            <a:ext cx="7842360" cy="423779"/>
          </a:xfrm>
          <a:prstGeom prst="rect">
            <a:avLst/>
          </a:prstGeom>
        </p:spPr>
        <p:txBody>
          <a:bodyPr vert="horz" lIns="91394" tIns="45697" rIns="91394" bIns="45697" rtlCol="0">
            <a:normAutofit/>
          </a:bodyPr>
          <a:lstStyle>
            <a:lvl1pPr marL="0" indent="0" algn="ctr" defTabSz="456969" rtl="0" eaLnBrk="1" latinLnBrk="0" hangingPunct="1">
              <a:spcBef>
                <a:spcPct val="20000"/>
              </a:spcBef>
              <a:buFont typeface="Arial"/>
              <a:buNone/>
              <a:defRPr sz="3200" kern="1200">
                <a:solidFill>
                  <a:schemeClr val="tx1">
                    <a:tint val="75000"/>
                  </a:schemeClr>
                </a:solidFill>
                <a:latin typeface="Avenir Book"/>
                <a:ea typeface="+mn-ea"/>
                <a:cs typeface="Avenir Book"/>
              </a:defRPr>
            </a:lvl1pPr>
            <a:lvl2pPr marL="456969" indent="0" algn="ctr" defTabSz="456969" rtl="0" eaLnBrk="1" latinLnBrk="0" hangingPunct="1">
              <a:spcBef>
                <a:spcPct val="20000"/>
              </a:spcBef>
              <a:buFont typeface="Arial"/>
              <a:buNone/>
              <a:defRPr sz="2800" kern="1200">
                <a:solidFill>
                  <a:schemeClr val="tx1">
                    <a:tint val="75000"/>
                  </a:schemeClr>
                </a:solidFill>
                <a:latin typeface="Avenir Book"/>
                <a:ea typeface="+mn-ea"/>
                <a:cs typeface="Avenir Book"/>
              </a:defRPr>
            </a:lvl2pPr>
            <a:lvl3pPr marL="913938" indent="0" algn="ctr" defTabSz="456969" rtl="0" eaLnBrk="1" latinLnBrk="0" hangingPunct="1">
              <a:spcBef>
                <a:spcPct val="20000"/>
              </a:spcBef>
              <a:buFont typeface="Arial"/>
              <a:buNone/>
              <a:defRPr sz="2400" kern="1200">
                <a:solidFill>
                  <a:schemeClr val="tx1">
                    <a:tint val="75000"/>
                  </a:schemeClr>
                </a:solidFill>
                <a:latin typeface="Avenir Book"/>
                <a:ea typeface="+mn-ea"/>
                <a:cs typeface="Avenir Book"/>
              </a:defRPr>
            </a:lvl3pPr>
            <a:lvl4pPr marL="1370907" indent="0" algn="ctr" defTabSz="456969" rtl="0" eaLnBrk="1" latinLnBrk="0" hangingPunct="1">
              <a:spcBef>
                <a:spcPct val="20000"/>
              </a:spcBef>
              <a:buFont typeface="Arial"/>
              <a:buNone/>
              <a:defRPr sz="2000" kern="1200">
                <a:solidFill>
                  <a:schemeClr val="tx1">
                    <a:tint val="75000"/>
                  </a:schemeClr>
                </a:solidFill>
                <a:latin typeface="Avenir Book"/>
                <a:ea typeface="+mn-ea"/>
                <a:cs typeface="Avenir Book"/>
              </a:defRPr>
            </a:lvl4pPr>
            <a:lvl5pPr marL="1827876" indent="0" algn="ctr" defTabSz="456969" rtl="0" eaLnBrk="1" latinLnBrk="0" hangingPunct="1">
              <a:spcBef>
                <a:spcPct val="20000"/>
              </a:spcBef>
              <a:buFont typeface="Arial"/>
              <a:buNone/>
              <a:defRPr sz="2000" kern="1200">
                <a:solidFill>
                  <a:schemeClr val="tx1">
                    <a:tint val="75000"/>
                  </a:schemeClr>
                </a:solidFill>
                <a:latin typeface="Avenir Book"/>
                <a:ea typeface="+mn-ea"/>
                <a:cs typeface="Avenir Book"/>
              </a:defRPr>
            </a:lvl5pPr>
            <a:lvl6pPr marL="2284844" indent="0" algn="ctr" defTabSz="45696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1813" indent="0" algn="ctr" defTabSz="45696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8782" indent="0" algn="ctr" defTabSz="45696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5751" indent="0" algn="ctr" defTabSz="45696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394320">
              <a:defRPr sz="2880"/>
            </a:pPr>
            <a:endParaRPr lang="en-US" sz="2880" baseline="31999" dirty="0">
              <a:solidFill>
                <a:schemeClr val="tx2">
                  <a:lumMod val="75000"/>
                </a:schemeClr>
              </a:solidFill>
            </a:endParaRPr>
          </a:p>
        </p:txBody>
      </p:sp>
    </p:spTree>
    <p:extLst>
      <p:ext uri="{BB962C8B-B14F-4D97-AF65-F5344CB8AC3E}">
        <p14:creationId xmlns:p14="http://schemas.microsoft.com/office/powerpoint/2010/main" val="2868248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Deep </a:t>
            </a:r>
            <a:r>
              <a:rPr lang="en-US" i="1" dirty="0"/>
              <a:t>linear</a:t>
            </a:r>
            <a:r>
              <a:rPr lang="en-US" dirty="0"/>
              <a:t> network</a:t>
            </a:r>
          </a:p>
        </p:txBody>
      </p:sp>
      <p:sp>
        <p:nvSpPr>
          <p:cNvPr id="3" name="Content Placeholder 2"/>
          <p:cNvSpPr>
            <a:spLocks noGrp="1"/>
          </p:cNvSpPr>
          <p:nvPr>
            <p:ph idx="1"/>
          </p:nvPr>
        </p:nvSpPr>
        <p:spPr>
          <a:xfrm>
            <a:off x="457200" y="1437401"/>
            <a:ext cx="8229600" cy="4988859"/>
          </a:xfrm>
        </p:spPr>
        <p:txBody>
          <a:bodyPr>
            <a:normAutofit/>
          </a:bodyPr>
          <a:lstStyle/>
          <a:p>
            <a:r>
              <a:rPr lang="en-US" sz="2400" dirty="0"/>
              <a:t>Use a deep </a:t>
            </a:r>
            <a:r>
              <a:rPr lang="en-US" sz="2400" i="1" dirty="0"/>
              <a:t>linear</a:t>
            </a:r>
            <a:r>
              <a:rPr lang="en-US" sz="2400" dirty="0"/>
              <a:t> network as a starting point.</a:t>
            </a:r>
            <a:endParaRPr lang="en-US" sz="2800" dirty="0"/>
          </a:p>
        </p:txBody>
      </p:sp>
      <p:cxnSp>
        <p:nvCxnSpPr>
          <p:cNvPr id="8" name="Straight Arrow Connector 7"/>
          <p:cNvCxnSpPr/>
          <p:nvPr/>
        </p:nvCxnSpPr>
        <p:spPr>
          <a:xfrm flipH="1">
            <a:off x="6774036" y="4148132"/>
            <a:ext cx="105602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H="1" flipV="1">
            <a:off x="1452719" y="4123612"/>
            <a:ext cx="1242376" cy="2452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12" name="Object 11"/>
          <p:cNvGraphicFramePr>
            <a:graphicFrameLocks noChangeAspect="1"/>
          </p:cNvGraphicFramePr>
          <p:nvPr/>
        </p:nvGraphicFramePr>
        <p:xfrm>
          <a:off x="7384324" y="5400192"/>
          <a:ext cx="1240203" cy="496903"/>
        </p:xfrm>
        <a:graphic>
          <a:graphicData uri="http://schemas.openxmlformats.org/presentationml/2006/ole">
            <mc:AlternateContent xmlns:mc="http://schemas.openxmlformats.org/markup-compatibility/2006">
              <mc:Choice xmlns:v="urn:schemas-microsoft-com:vml" Requires="v">
                <p:oleObj spid="_x0000_s909445" name="Equation" r:id="rId3" imgW="508000" imgH="203200" progId="Equation.3">
                  <p:embed/>
                </p:oleObj>
              </mc:Choice>
              <mc:Fallback>
                <p:oleObj name="Equation" r:id="rId3" imgW="508000" imgH="203200" progId="Equation.3">
                  <p:embed/>
                  <p:pic>
                    <p:nvPicPr>
                      <p:cNvPr id="12" name="Object 11"/>
                      <p:cNvPicPr/>
                      <p:nvPr/>
                    </p:nvPicPr>
                    <p:blipFill>
                      <a:blip r:embed="rId4"/>
                      <a:stretch>
                        <a:fillRect/>
                      </a:stretch>
                    </p:blipFill>
                    <p:spPr>
                      <a:xfrm>
                        <a:off x="7384324" y="5400192"/>
                        <a:ext cx="1240203" cy="496903"/>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603251" y="5381625"/>
          <a:ext cx="1427163" cy="560388"/>
        </p:xfrm>
        <a:graphic>
          <a:graphicData uri="http://schemas.openxmlformats.org/presentationml/2006/ole">
            <mc:AlternateContent xmlns:mc="http://schemas.openxmlformats.org/markup-compatibility/2006">
              <mc:Choice xmlns:v="urn:schemas-microsoft-com:vml" Requires="v">
                <p:oleObj spid="_x0000_s909446" name="Equation" r:id="rId5" imgW="584200" imgH="228600" progId="Equation.3">
                  <p:embed/>
                </p:oleObj>
              </mc:Choice>
              <mc:Fallback>
                <p:oleObj name="Equation" r:id="rId5" imgW="584200" imgH="228600" progId="Equation.3">
                  <p:embed/>
                  <p:pic>
                    <p:nvPicPr>
                      <p:cNvPr id="14" name="Object 13"/>
                      <p:cNvPicPr/>
                      <p:nvPr/>
                    </p:nvPicPr>
                    <p:blipFill>
                      <a:blip r:embed="rId6"/>
                      <a:stretch>
                        <a:fillRect/>
                      </a:stretch>
                    </p:blipFill>
                    <p:spPr>
                      <a:xfrm>
                        <a:off x="603251" y="5381625"/>
                        <a:ext cx="1427163" cy="560388"/>
                      </a:xfrm>
                      <a:prstGeom prst="rect">
                        <a:avLst/>
                      </a:prstGeom>
                    </p:spPr>
                  </p:pic>
                </p:oleObj>
              </mc:Fallback>
            </mc:AlternateContent>
          </a:graphicData>
        </a:graphic>
      </p:graphicFrame>
      <p:cxnSp>
        <p:nvCxnSpPr>
          <p:cNvPr id="51" name="Straight Arrow Connector 50"/>
          <p:cNvCxnSpPr/>
          <p:nvPr/>
        </p:nvCxnSpPr>
        <p:spPr>
          <a:xfrm flipH="1">
            <a:off x="5455088" y="4170280"/>
            <a:ext cx="105602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2" name="Straight Arrow Connector 51"/>
          <p:cNvCxnSpPr/>
          <p:nvPr/>
        </p:nvCxnSpPr>
        <p:spPr>
          <a:xfrm flipH="1">
            <a:off x="3027171" y="4148132"/>
            <a:ext cx="609218" cy="48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4" name="Straight Arrow Connector 53"/>
          <p:cNvCxnSpPr/>
          <p:nvPr/>
        </p:nvCxnSpPr>
        <p:spPr>
          <a:xfrm flipH="1">
            <a:off x="4487603" y="4165446"/>
            <a:ext cx="609218" cy="48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3801793" y="3818225"/>
            <a:ext cx="570346" cy="461618"/>
          </a:xfrm>
          <a:prstGeom prst="rect">
            <a:avLst/>
          </a:prstGeom>
          <a:noFill/>
        </p:spPr>
        <p:txBody>
          <a:bodyPr wrap="none" lIns="91394" tIns="45697" rIns="91394" bIns="45697" rtlCol="0">
            <a:spAutoFit/>
          </a:bodyPr>
          <a:lstStyle/>
          <a:p>
            <a:r>
              <a:rPr lang="en-US" sz="2400" b="1" dirty="0"/>
              <a:t>. . .</a:t>
            </a:r>
          </a:p>
        </p:txBody>
      </p:sp>
      <p:graphicFrame>
        <p:nvGraphicFramePr>
          <p:cNvPr id="56" name="Object 55"/>
          <p:cNvGraphicFramePr>
            <a:graphicFrameLocks noChangeAspect="1"/>
          </p:cNvGraphicFramePr>
          <p:nvPr/>
        </p:nvGraphicFramePr>
        <p:xfrm>
          <a:off x="4633527" y="5352564"/>
          <a:ext cx="1363663" cy="560387"/>
        </p:xfrm>
        <a:graphic>
          <a:graphicData uri="http://schemas.openxmlformats.org/presentationml/2006/ole">
            <mc:AlternateContent xmlns:mc="http://schemas.openxmlformats.org/markup-compatibility/2006">
              <mc:Choice xmlns:v="urn:schemas-microsoft-com:vml" Requires="v">
                <p:oleObj spid="_x0000_s909447" name="Equation" r:id="rId7" imgW="558800" imgH="228600" progId="Equation.3">
                  <p:embed/>
                </p:oleObj>
              </mc:Choice>
              <mc:Fallback>
                <p:oleObj name="Equation" r:id="rId7" imgW="558800" imgH="228600" progId="Equation.3">
                  <p:embed/>
                  <p:pic>
                    <p:nvPicPr>
                      <p:cNvPr id="56" name="Object 55"/>
                      <p:cNvPicPr/>
                      <p:nvPr/>
                    </p:nvPicPr>
                    <p:blipFill>
                      <a:blip r:embed="rId8"/>
                      <a:stretch>
                        <a:fillRect/>
                      </a:stretch>
                    </p:blipFill>
                    <p:spPr>
                      <a:xfrm>
                        <a:off x="4633527" y="5352564"/>
                        <a:ext cx="1363663" cy="560387"/>
                      </a:xfrm>
                      <a:prstGeom prst="rect">
                        <a:avLst/>
                      </a:prstGeom>
                    </p:spPr>
                  </p:pic>
                </p:oleObj>
              </mc:Fallback>
            </mc:AlternateContent>
          </a:graphicData>
        </a:graphic>
      </p:graphicFrame>
      <p:cxnSp>
        <p:nvCxnSpPr>
          <p:cNvPr id="11" name="Straight Connector 10"/>
          <p:cNvCxnSpPr/>
          <p:nvPr/>
        </p:nvCxnSpPr>
        <p:spPr>
          <a:xfrm>
            <a:off x="2506650" y="5912950"/>
            <a:ext cx="171564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398429" y="5172429"/>
            <a:ext cx="0" cy="141663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187962" y="5688961"/>
            <a:ext cx="341029" cy="369285"/>
          </a:xfrm>
          <a:prstGeom prst="rect">
            <a:avLst/>
          </a:prstGeom>
          <a:noFill/>
        </p:spPr>
        <p:txBody>
          <a:bodyPr wrap="none" lIns="91394" tIns="45697" rIns="91394" bIns="45697" rtlCol="0">
            <a:spAutoFit/>
          </a:bodyPr>
          <a:lstStyle/>
          <a:p>
            <a:r>
              <a:rPr lang="en-US" i="1" dirty="0"/>
              <a:t>x</a:t>
            </a:r>
          </a:p>
        </p:txBody>
      </p:sp>
      <p:graphicFrame>
        <p:nvGraphicFramePr>
          <p:cNvPr id="63" name="Object 62"/>
          <p:cNvGraphicFramePr>
            <a:graphicFrameLocks noChangeAspect="1"/>
          </p:cNvGraphicFramePr>
          <p:nvPr/>
        </p:nvGraphicFramePr>
        <p:xfrm>
          <a:off x="7091363" y="3435351"/>
          <a:ext cx="558800" cy="498475"/>
        </p:xfrm>
        <a:graphic>
          <a:graphicData uri="http://schemas.openxmlformats.org/presentationml/2006/ole">
            <mc:AlternateContent xmlns:mc="http://schemas.openxmlformats.org/markup-compatibility/2006">
              <mc:Choice xmlns:v="urn:schemas-microsoft-com:vml" Requires="v">
                <p:oleObj spid="_x0000_s909448" name="Equation" r:id="rId9" imgW="228600" imgH="203200" progId="Equation.3">
                  <p:embed/>
                </p:oleObj>
              </mc:Choice>
              <mc:Fallback>
                <p:oleObj name="Equation" r:id="rId9" imgW="228600" imgH="203200" progId="Equation.3">
                  <p:embed/>
                  <p:pic>
                    <p:nvPicPr>
                      <p:cNvPr id="63" name="Object 62"/>
                      <p:cNvPicPr/>
                      <p:nvPr/>
                    </p:nvPicPr>
                    <p:blipFill>
                      <a:blip r:embed="rId10"/>
                      <a:stretch>
                        <a:fillRect/>
                      </a:stretch>
                    </p:blipFill>
                    <p:spPr>
                      <a:xfrm>
                        <a:off x="7091363" y="3435351"/>
                        <a:ext cx="558800" cy="498475"/>
                      </a:xfrm>
                      <a:prstGeom prst="rect">
                        <a:avLst/>
                      </a:prstGeom>
                    </p:spPr>
                  </p:pic>
                </p:oleObj>
              </mc:Fallback>
            </mc:AlternateContent>
          </a:graphicData>
        </a:graphic>
      </p:graphicFrame>
      <p:graphicFrame>
        <p:nvGraphicFramePr>
          <p:cNvPr id="64" name="Object 63"/>
          <p:cNvGraphicFramePr>
            <a:graphicFrameLocks noChangeAspect="1"/>
          </p:cNvGraphicFramePr>
          <p:nvPr/>
        </p:nvGraphicFramePr>
        <p:xfrm>
          <a:off x="5584826" y="3482976"/>
          <a:ext cx="588963" cy="498475"/>
        </p:xfrm>
        <a:graphic>
          <a:graphicData uri="http://schemas.openxmlformats.org/presentationml/2006/ole">
            <mc:AlternateContent xmlns:mc="http://schemas.openxmlformats.org/markup-compatibility/2006">
              <mc:Choice xmlns:v="urn:schemas-microsoft-com:vml" Requires="v">
                <p:oleObj spid="_x0000_s909449" name="Equation" r:id="rId11" imgW="241300" imgH="203200" progId="Equation.3">
                  <p:embed/>
                </p:oleObj>
              </mc:Choice>
              <mc:Fallback>
                <p:oleObj name="Equation" r:id="rId11" imgW="241300" imgH="203200" progId="Equation.3">
                  <p:embed/>
                  <p:pic>
                    <p:nvPicPr>
                      <p:cNvPr id="64" name="Object 63"/>
                      <p:cNvPicPr/>
                      <p:nvPr/>
                    </p:nvPicPr>
                    <p:blipFill>
                      <a:blip r:embed="rId12"/>
                      <a:stretch>
                        <a:fillRect/>
                      </a:stretch>
                    </p:blipFill>
                    <p:spPr>
                      <a:xfrm>
                        <a:off x="5584826" y="3482976"/>
                        <a:ext cx="588963" cy="498475"/>
                      </a:xfrm>
                      <a:prstGeom prst="rect">
                        <a:avLst/>
                      </a:prstGeom>
                    </p:spPr>
                  </p:pic>
                </p:oleObj>
              </mc:Fallback>
            </mc:AlternateContent>
          </a:graphicData>
        </a:graphic>
      </p:graphicFrame>
      <p:graphicFrame>
        <p:nvGraphicFramePr>
          <p:cNvPr id="65" name="Object 64"/>
          <p:cNvGraphicFramePr>
            <a:graphicFrameLocks noChangeAspect="1"/>
          </p:cNvGraphicFramePr>
          <p:nvPr/>
        </p:nvGraphicFramePr>
        <p:xfrm>
          <a:off x="1778001" y="3546476"/>
          <a:ext cx="650875" cy="498475"/>
        </p:xfrm>
        <a:graphic>
          <a:graphicData uri="http://schemas.openxmlformats.org/presentationml/2006/ole">
            <mc:AlternateContent xmlns:mc="http://schemas.openxmlformats.org/markup-compatibility/2006">
              <mc:Choice xmlns:v="urn:schemas-microsoft-com:vml" Requires="v">
                <p:oleObj spid="_x0000_s909450" name="Equation" r:id="rId13" imgW="266700" imgH="203200" progId="Equation.3">
                  <p:embed/>
                </p:oleObj>
              </mc:Choice>
              <mc:Fallback>
                <p:oleObj name="Equation" r:id="rId13" imgW="266700" imgH="203200" progId="Equation.3">
                  <p:embed/>
                  <p:pic>
                    <p:nvPicPr>
                      <p:cNvPr id="65" name="Object 64"/>
                      <p:cNvPicPr/>
                      <p:nvPr/>
                    </p:nvPicPr>
                    <p:blipFill>
                      <a:blip r:embed="rId14"/>
                      <a:stretch>
                        <a:fillRect/>
                      </a:stretch>
                    </p:blipFill>
                    <p:spPr>
                      <a:xfrm>
                        <a:off x="1778001" y="3546476"/>
                        <a:ext cx="650875" cy="498475"/>
                      </a:xfrm>
                      <a:prstGeom prst="rect">
                        <a:avLst/>
                      </a:prstGeom>
                    </p:spPr>
                  </p:pic>
                </p:oleObj>
              </mc:Fallback>
            </mc:AlternateContent>
          </a:graphicData>
        </a:graphic>
      </p:graphicFrame>
      <p:graphicFrame>
        <p:nvGraphicFramePr>
          <p:cNvPr id="66" name="Object 65"/>
          <p:cNvGraphicFramePr>
            <a:graphicFrameLocks noChangeAspect="1"/>
          </p:cNvGraphicFramePr>
          <p:nvPr/>
        </p:nvGraphicFramePr>
        <p:xfrm>
          <a:off x="6067222" y="2320925"/>
          <a:ext cx="1241425" cy="560388"/>
        </p:xfrm>
        <a:graphic>
          <a:graphicData uri="http://schemas.openxmlformats.org/presentationml/2006/ole">
            <mc:AlternateContent xmlns:mc="http://schemas.openxmlformats.org/markup-compatibility/2006">
              <mc:Choice xmlns:v="urn:schemas-microsoft-com:vml" Requires="v">
                <p:oleObj spid="_x0000_s909451" name="Equation" r:id="rId15" imgW="508000" imgH="228600" progId="Equation.3">
                  <p:embed/>
                </p:oleObj>
              </mc:Choice>
              <mc:Fallback>
                <p:oleObj name="Equation" r:id="rId15" imgW="508000" imgH="228600" progId="Equation.3">
                  <p:embed/>
                  <p:pic>
                    <p:nvPicPr>
                      <p:cNvPr id="66" name="Object 65"/>
                      <p:cNvPicPr/>
                      <p:nvPr/>
                    </p:nvPicPr>
                    <p:blipFill>
                      <a:blip r:embed="rId16"/>
                      <a:stretch>
                        <a:fillRect/>
                      </a:stretch>
                    </p:blipFill>
                    <p:spPr>
                      <a:xfrm>
                        <a:off x="6067222" y="2320925"/>
                        <a:ext cx="1241425" cy="560388"/>
                      </a:xfrm>
                      <a:prstGeom prst="rect">
                        <a:avLst/>
                      </a:prstGeom>
                    </p:spPr>
                  </p:pic>
                </p:oleObj>
              </mc:Fallback>
            </mc:AlternateContent>
          </a:graphicData>
        </a:graphic>
      </p:graphicFrame>
      <p:graphicFrame>
        <p:nvGraphicFramePr>
          <p:cNvPr id="69" name="Object 68"/>
          <p:cNvGraphicFramePr>
            <a:graphicFrameLocks noChangeAspect="1"/>
          </p:cNvGraphicFramePr>
          <p:nvPr/>
        </p:nvGraphicFramePr>
        <p:xfrm>
          <a:off x="401638" y="2319338"/>
          <a:ext cx="1492250" cy="561975"/>
        </p:xfrm>
        <a:graphic>
          <a:graphicData uri="http://schemas.openxmlformats.org/presentationml/2006/ole">
            <mc:AlternateContent xmlns:mc="http://schemas.openxmlformats.org/markup-compatibility/2006">
              <mc:Choice xmlns:v="urn:schemas-microsoft-com:vml" Requires="v">
                <p:oleObj spid="_x0000_s909452" name="Equation" r:id="rId17" imgW="609600" imgH="228600" progId="Equation.3">
                  <p:embed/>
                </p:oleObj>
              </mc:Choice>
              <mc:Fallback>
                <p:oleObj name="Equation" r:id="rId17" imgW="609600" imgH="228600" progId="Equation.3">
                  <p:embed/>
                  <p:pic>
                    <p:nvPicPr>
                      <p:cNvPr id="69" name="Object 68"/>
                      <p:cNvPicPr/>
                      <p:nvPr/>
                    </p:nvPicPr>
                    <p:blipFill>
                      <a:blip r:embed="rId18"/>
                      <a:stretch>
                        <a:fillRect/>
                      </a:stretch>
                    </p:blipFill>
                    <p:spPr>
                      <a:xfrm>
                        <a:off x="401638" y="2319338"/>
                        <a:ext cx="1492250" cy="561975"/>
                      </a:xfrm>
                      <a:prstGeom prst="rect">
                        <a:avLst/>
                      </a:prstGeom>
                    </p:spPr>
                  </p:pic>
                </p:oleObj>
              </mc:Fallback>
            </mc:AlternateContent>
          </a:graphicData>
        </a:graphic>
      </p:graphicFrame>
      <p:graphicFrame>
        <p:nvGraphicFramePr>
          <p:cNvPr id="70" name="Object 69"/>
          <p:cNvGraphicFramePr>
            <a:graphicFrameLocks noChangeAspect="1"/>
          </p:cNvGraphicFramePr>
          <p:nvPr/>
        </p:nvGraphicFramePr>
        <p:xfrm>
          <a:off x="3027172" y="4729022"/>
          <a:ext cx="808037" cy="498475"/>
        </p:xfrm>
        <a:graphic>
          <a:graphicData uri="http://schemas.openxmlformats.org/presentationml/2006/ole">
            <mc:AlternateContent xmlns:mc="http://schemas.openxmlformats.org/markup-compatibility/2006">
              <mc:Choice xmlns:v="urn:schemas-microsoft-com:vml" Requires="v">
                <p:oleObj spid="_x0000_s909453" name="Equation" r:id="rId19" imgW="330200" imgH="203200" progId="Equation.3">
                  <p:embed/>
                </p:oleObj>
              </mc:Choice>
              <mc:Fallback>
                <p:oleObj name="Equation" r:id="rId19" imgW="330200" imgH="203200" progId="Equation.3">
                  <p:embed/>
                  <p:pic>
                    <p:nvPicPr>
                      <p:cNvPr id="70" name="Object 69"/>
                      <p:cNvPicPr/>
                      <p:nvPr/>
                    </p:nvPicPr>
                    <p:blipFill>
                      <a:blip r:embed="rId20"/>
                      <a:stretch>
                        <a:fillRect/>
                      </a:stretch>
                    </p:blipFill>
                    <p:spPr>
                      <a:xfrm>
                        <a:off x="3027172" y="4729022"/>
                        <a:ext cx="808037" cy="498475"/>
                      </a:xfrm>
                      <a:prstGeom prst="rect">
                        <a:avLst/>
                      </a:prstGeom>
                    </p:spPr>
                  </p:pic>
                </p:oleObj>
              </mc:Fallback>
            </mc:AlternateContent>
          </a:graphicData>
        </a:graphic>
      </p:graphicFrame>
      <p:graphicFrame>
        <p:nvGraphicFramePr>
          <p:cNvPr id="71" name="Object 70"/>
          <p:cNvGraphicFramePr>
            <a:graphicFrameLocks noChangeAspect="1"/>
          </p:cNvGraphicFramePr>
          <p:nvPr/>
        </p:nvGraphicFramePr>
        <p:xfrm>
          <a:off x="4573588" y="2320925"/>
          <a:ext cx="1365250" cy="560388"/>
        </p:xfrm>
        <a:graphic>
          <a:graphicData uri="http://schemas.openxmlformats.org/presentationml/2006/ole">
            <mc:AlternateContent xmlns:mc="http://schemas.openxmlformats.org/markup-compatibility/2006">
              <mc:Choice xmlns:v="urn:schemas-microsoft-com:vml" Requires="v">
                <p:oleObj spid="_x0000_s909454" name="Equation" r:id="rId21" imgW="558800" imgH="228600" progId="Equation.3">
                  <p:embed/>
                </p:oleObj>
              </mc:Choice>
              <mc:Fallback>
                <p:oleObj name="Equation" r:id="rId21" imgW="558800" imgH="228600" progId="Equation.3">
                  <p:embed/>
                  <p:pic>
                    <p:nvPicPr>
                      <p:cNvPr id="71" name="Object 70"/>
                      <p:cNvPicPr/>
                      <p:nvPr/>
                    </p:nvPicPr>
                    <p:blipFill>
                      <a:blip r:embed="rId22"/>
                      <a:stretch>
                        <a:fillRect/>
                      </a:stretch>
                    </p:blipFill>
                    <p:spPr>
                      <a:xfrm>
                        <a:off x="4573588" y="2320925"/>
                        <a:ext cx="1365250" cy="560388"/>
                      </a:xfrm>
                      <a:prstGeom prst="rect">
                        <a:avLst/>
                      </a:prstGeom>
                    </p:spPr>
                  </p:pic>
                </p:oleObj>
              </mc:Fallback>
            </mc:AlternateContent>
          </a:graphicData>
        </a:graphic>
      </p:graphicFrame>
      <p:graphicFrame>
        <p:nvGraphicFramePr>
          <p:cNvPr id="72" name="Object 71"/>
          <p:cNvGraphicFramePr>
            <a:graphicFrameLocks noChangeAspect="1"/>
          </p:cNvGraphicFramePr>
          <p:nvPr/>
        </p:nvGraphicFramePr>
        <p:xfrm>
          <a:off x="2324100" y="2320925"/>
          <a:ext cx="1893888" cy="560388"/>
        </p:xfrm>
        <a:graphic>
          <a:graphicData uri="http://schemas.openxmlformats.org/presentationml/2006/ole">
            <mc:AlternateContent xmlns:mc="http://schemas.openxmlformats.org/markup-compatibility/2006">
              <mc:Choice xmlns:v="urn:schemas-microsoft-com:vml" Requires="v">
                <p:oleObj spid="_x0000_s909455" name="Equation" r:id="rId23" imgW="774700" imgH="228600" progId="Equation.3">
                  <p:embed/>
                </p:oleObj>
              </mc:Choice>
              <mc:Fallback>
                <p:oleObj name="Equation" r:id="rId23" imgW="774700" imgH="228600" progId="Equation.3">
                  <p:embed/>
                  <p:pic>
                    <p:nvPicPr>
                      <p:cNvPr id="72" name="Object 71"/>
                      <p:cNvPicPr/>
                      <p:nvPr/>
                    </p:nvPicPr>
                    <p:blipFill>
                      <a:blip r:embed="rId24"/>
                      <a:stretch>
                        <a:fillRect/>
                      </a:stretch>
                    </p:blipFill>
                    <p:spPr>
                      <a:xfrm>
                        <a:off x="2324100" y="2320925"/>
                        <a:ext cx="1893888" cy="560388"/>
                      </a:xfrm>
                      <a:prstGeom prst="rect">
                        <a:avLst/>
                      </a:prstGeom>
                    </p:spPr>
                  </p:pic>
                </p:oleObj>
              </mc:Fallback>
            </mc:AlternateContent>
          </a:graphicData>
        </a:graphic>
      </p:graphicFrame>
      <p:cxnSp>
        <p:nvCxnSpPr>
          <p:cNvPr id="10" name="Straight Connector 9"/>
          <p:cNvCxnSpPr/>
          <p:nvPr/>
        </p:nvCxnSpPr>
        <p:spPr>
          <a:xfrm flipV="1">
            <a:off x="2764244" y="5227497"/>
            <a:ext cx="1255233" cy="1361563"/>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336514" y="2342951"/>
            <a:ext cx="428710" cy="6026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315462" y="2400361"/>
            <a:ext cx="515722" cy="4483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p:txBody>
          <a:bodyPr/>
          <a:lstStyle/>
          <a:p>
            <a:r>
              <a:rPr lang="en-US"/>
              <a:t>Andrew Saxe</a:t>
            </a:r>
          </a:p>
        </p:txBody>
      </p:sp>
      <p:sp>
        <p:nvSpPr>
          <p:cNvPr id="13" name="Slide Number Placeholder 12"/>
          <p:cNvSpPr>
            <a:spLocks noGrp="1"/>
          </p:cNvSpPr>
          <p:nvPr>
            <p:ph type="sldNum" sz="quarter" idx="12"/>
          </p:nvPr>
        </p:nvSpPr>
        <p:spPr/>
        <p:txBody>
          <a:bodyPr/>
          <a:lstStyle/>
          <a:p>
            <a:fld id="{9A7B1851-7825-C648-B4C4-6D7699D800A2}" type="slidenum">
              <a:rPr lang="en-US" smtClean="0"/>
              <a:t>10</a:t>
            </a:fld>
            <a:endParaRPr lang="en-US"/>
          </a:p>
        </p:txBody>
      </p:sp>
      <p:cxnSp>
        <p:nvCxnSpPr>
          <p:cNvPr id="67" name="Straight Connector 66"/>
          <p:cNvCxnSpPr/>
          <p:nvPr/>
        </p:nvCxnSpPr>
        <p:spPr>
          <a:xfrm flipV="1">
            <a:off x="2237012" y="2398525"/>
            <a:ext cx="428710" cy="6026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2215960" y="2455935"/>
            <a:ext cx="515722" cy="4483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4492375" y="2371318"/>
            <a:ext cx="428710" cy="6026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4471323" y="2428728"/>
            <a:ext cx="515722" cy="4483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5992454" y="2367912"/>
            <a:ext cx="428710" cy="6026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flipV="1">
            <a:off x="5971402" y="2425322"/>
            <a:ext cx="515722" cy="4483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7881923" y="2897766"/>
            <a:ext cx="262927" cy="2420332"/>
            <a:chOff x="7881923" y="2913446"/>
            <a:chExt cx="262927" cy="2420332"/>
          </a:xfrm>
        </p:grpSpPr>
        <p:sp>
          <p:nvSpPr>
            <p:cNvPr id="74" name="Oval 73"/>
            <p:cNvSpPr/>
            <p:nvPr/>
          </p:nvSpPr>
          <p:spPr>
            <a:xfrm>
              <a:off x="7881923" y="2913446"/>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5" name="Oval 74"/>
            <p:cNvSpPr/>
            <p:nvPr/>
          </p:nvSpPr>
          <p:spPr>
            <a:xfrm>
              <a:off x="7881923" y="3344926"/>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6" name="Oval 75"/>
            <p:cNvSpPr/>
            <p:nvPr/>
          </p:nvSpPr>
          <p:spPr>
            <a:xfrm>
              <a:off x="7881923" y="377640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7" name="Oval 76"/>
            <p:cNvSpPr/>
            <p:nvPr/>
          </p:nvSpPr>
          <p:spPr>
            <a:xfrm>
              <a:off x="7881923" y="420788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8" name="Oval 77"/>
            <p:cNvSpPr/>
            <p:nvPr/>
          </p:nvSpPr>
          <p:spPr>
            <a:xfrm>
              <a:off x="7881923" y="463936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3" name="Oval 82"/>
            <p:cNvSpPr/>
            <p:nvPr/>
          </p:nvSpPr>
          <p:spPr>
            <a:xfrm>
              <a:off x="7881923" y="5070851"/>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84" name="Group 83"/>
          <p:cNvGrpSpPr/>
          <p:nvPr/>
        </p:nvGrpSpPr>
        <p:grpSpPr>
          <a:xfrm>
            <a:off x="2764244" y="3574315"/>
            <a:ext cx="262927" cy="1125887"/>
            <a:chOff x="2764244" y="3589995"/>
            <a:chExt cx="262927" cy="1125887"/>
          </a:xfrm>
        </p:grpSpPr>
        <p:sp>
          <p:nvSpPr>
            <p:cNvPr id="85" name="Oval 84"/>
            <p:cNvSpPr/>
            <p:nvPr/>
          </p:nvSpPr>
          <p:spPr>
            <a:xfrm>
              <a:off x="2764244" y="3589995"/>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6" name="Oval 85"/>
            <p:cNvSpPr/>
            <p:nvPr/>
          </p:nvSpPr>
          <p:spPr>
            <a:xfrm>
              <a:off x="2764244" y="4021475"/>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7" name="Oval 86"/>
            <p:cNvSpPr/>
            <p:nvPr/>
          </p:nvSpPr>
          <p:spPr>
            <a:xfrm>
              <a:off x="2764244" y="4452956"/>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88" name="Group 87"/>
          <p:cNvGrpSpPr/>
          <p:nvPr/>
        </p:nvGrpSpPr>
        <p:grpSpPr>
          <a:xfrm>
            <a:off x="1191150" y="2897766"/>
            <a:ext cx="262927" cy="2420332"/>
            <a:chOff x="1191150" y="2913446"/>
            <a:chExt cx="262927" cy="2420332"/>
          </a:xfrm>
        </p:grpSpPr>
        <p:sp>
          <p:nvSpPr>
            <p:cNvPr id="89" name="Oval 88"/>
            <p:cNvSpPr/>
            <p:nvPr/>
          </p:nvSpPr>
          <p:spPr>
            <a:xfrm>
              <a:off x="1191150" y="2913446"/>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0" name="Oval 89"/>
            <p:cNvSpPr/>
            <p:nvPr/>
          </p:nvSpPr>
          <p:spPr>
            <a:xfrm>
              <a:off x="1191150" y="3344926"/>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1" name="Oval 90"/>
            <p:cNvSpPr/>
            <p:nvPr/>
          </p:nvSpPr>
          <p:spPr>
            <a:xfrm>
              <a:off x="1191150" y="377640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2" name="Oval 91"/>
            <p:cNvSpPr/>
            <p:nvPr/>
          </p:nvSpPr>
          <p:spPr>
            <a:xfrm>
              <a:off x="1191150" y="420788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3" name="Oval 92"/>
            <p:cNvSpPr/>
            <p:nvPr/>
          </p:nvSpPr>
          <p:spPr>
            <a:xfrm>
              <a:off x="1191150" y="463936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4" name="Oval 93"/>
            <p:cNvSpPr/>
            <p:nvPr/>
          </p:nvSpPr>
          <p:spPr>
            <a:xfrm>
              <a:off x="1191150" y="5070851"/>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95" name="Group 94"/>
          <p:cNvGrpSpPr/>
          <p:nvPr/>
        </p:nvGrpSpPr>
        <p:grpSpPr>
          <a:xfrm>
            <a:off x="6511110" y="3383097"/>
            <a:ext cx="262927" cy="1557367"/>
            <a:chOff x="6511110" y="3398777"/>
            <a:chExt cx="262927" cy="1557367"/>
          </a:xfrm>
        </p:grpSpPr>
        <p:sp>
          <p:nvSpPr>
            <p:cNvPr id="96" name="Oval 95"/>
            <p:cNvSpPr/>
            <p:nvPr/>
          </p:nvSpPr>
          <p:spPr>
            <a:xfrm>
              <a:off x="6511110" y="3398777"/>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7" name="Oval 96"/>
            <p:cNvSpPr/>
            <p:nvPr/>
          </p:nvSpPr>
          <p:spPr>
            <a:xfrm>
              <a:off x="6511110" y="3830257"/>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8" name="Oval 97"/>
            <p:cNvSpPr/>
            <p:nvPr/>
          </p:nvSpPr>
          <p:spPr>
            <a:xfrm>
              <a:off x="6511110" y="4261737"/>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9" name="Oval 98"/>
            <p:cNvSpPr/>
            <p:nvPr/>
          </p:nvSpPr>
          <p:spPr>
            <a:xfrm>
              <a:off x="6511110" y="4693218"/>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100" name="Group 99"/>
          <p:cNvGrpSpPr/>
          <p:nvPr/>
        </p:nvGrpSpPr>
        <p:grpSpPr>
          <a:xfrm>
            <a:off x="5096822" y="3167901"/>
            <a:ext cx="262927" cy="1988848"/>
            <a:chOff x="5096822" y="3183581"/>
            <a:chExt cx="262927" cy="1988848"/>
          </a:xfrm>
        </p:grpSpPr>
        <p:sp>
          <p:nvSpPr>
            <p:cNvPr id="101" name="Oval 100"/>
            <p:cNvSpPr/>
            <p:nvPr/>
          </p:nvSpPr>
          <p:spPr>
            <a:xfrm>
              <a:off x="5096822" y="3183581"/>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2" name="Oval 101"/>
            <p:cNvSpPr/>
            <p:nvPr/>
          </p:nvSpPr>
          <p:spPr>
            <a:xfrm>
              <a:off x="5096822" y="3615061"/>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3" name="Oval 102"/>
            <p:cNvSpPr/>
            <p:nvPr/>
          </p:nvSpPr>
          <p:spPr>
            <a:xfrm>
              <a:off x="5096822" y="4046542"/>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4" name="Oval 103"/>
            <p:cNvSpPr/>
            <p:nvPr/>
          </p:nvSpPr>
          <p:spPr>
            <a:xfrm>
              <a:off x="5096822" y="4478022"/>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5" name="Oval 104"/>
            <p:cNvSpPr/>
            <p:nvPr/>
          </p:nvSpPr>
          <p:spPr>
            <a:xfrm>
              <a:off x="5096822" y="4909502"/>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392826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Deep </a:t>
            </a:r>
            <a:r>
              <a:rPr lang="en-US" i="1" dirty="0"/>
              <a:t>linear</a:t>
            </a:r>
            <a:r>
              <a:rPr lang="en-US" dirty="0"/>
              <a:t> network</a:t>
            </a:r>
          </a:p>
        </p:txBody>
      </p:sp>
      <p:sp>
        <p:nvSpPr>
          <p:cNvPr id="3" name="Content Placeholder 2"/>
          <p:cNvSpPr>
            <a:spLocks noGrp="1"/>
          </p:cNvSpPr>
          <p:nvPr>
            <p:ph idx="1"/>
          </p:nvPr>
        </p:nvSpPr>
        <p:spPr>
          <a:xfrm>
            <a:off x="174988" y="1600201"/>
            <a:ext cx="9057196" cy="4988859"/>
          </a:xfrm>
        </p:spPr>
        <p:txBody>
          <a:bodyPr>
            <a:normAutofit/>
          </a:bodyPr>
          <a:lstStyle/>
          <a:p>
            <a:r>
              <a:rPr lang="en-US" sz="2400" dirty="0"/>
              <a:t>Input-output map: </a:t>
            </a:r>
            <a:r>
              <a:rPr lang="en-US" sz="2400" dirty="0">
                <a:solidFill>
                  <a:srgbClr val="008000"/>
                </a:solidFill>
              </a:rPr>
              <a:t>Always</a:t>
            </a:r>
            <a:r>
              <a:rPr lang="en-US" sz="2400" dirty="0"/>
              <a:t> </a:t>
            </a:r>
            <a:r>
              <a:rPr lang="en-US" sz="2400" dirty="0">
                <a:solidFill>
                  <a:srgbClr val="008000"/>
                </a:solidFill>
              </a:rPr>
              <a:t>linear</a:t>
            </a:r>
          </a:p>
          <a:p>
            <a:endParaRPr lang="en-US" sz="2400" dirty="0">
              <a:solidFill>
                <a:srgbClr val="008000"/>
              </a:solidFill>
            </a:endParaRPr>
          </a:p>
          <a:p>
            <a:endParaRPr lang="en-US" sz="2400" dirty="0">
              <a:solidFill>
                <a:srgbClr val="008000"/>
              </a:solidFill>
            </a:endParaRPr>
          </a:p>
          <a:p>
            <a:endParaRPr lang="en-US" sz="2400" dirty="0">
              <a:solidFill>
                <a:srgbClr val="008000"/>
              </a:solidFill>
            </a:endParaRPr>
          </a:p>
          <a:p>
            <a:endParaRPr lang="en-US" sz="2400" dirty="0">
              <a:solidFill>
                <a:srgbClr val="008000"/>
              </a:solidFill>
            </a:endParaRPr>
          </a:p>
          <a:p>
            <a:endParaRPr lang="en-US" sz="2400" dirty="0"/>
          </a:p>
          <a:p>
            <a:endParaRPr lang="en-US" sz="2400" dirty="0"/>
          </a:p>
          <a:p>
            <a:r>
              <a:rPr lang="en-US" sz="2400" dirty="0"/>
              <a:t>Controls for representational power</a:t>
            </a:r>
          </a:p>
          <a:p>
            <a:endParaRPr lang="en-US" sz="2400" dirty="0"/>
          </a:p>
          <a:p>
            <a:r>
              <a:rPr lang="en-US" sz="2400" dirty="0"/>
              <a:t>Isolates impact of depth</a:t>
            </a:r>
          </a:p>
          <a:p>
            <a:endParaRPr lang="en-US" sz="2400" dirty="0"/>
          </a:p>
          <a:p>
            <a:pPr marL="0" indent="0">
              <a:buNone/>
            </a:pPr>
            <a:endParaRPr lang="en-US" sz="2400" dirty="0"/>
          </a:p>
          <a:p>
            <a:endParaRPr lang="en-US" sz="2400" dirty="0"/>
          </a:p>
          <a:p>
            <a:endParaRPr lang="en-US" sz="2400" dirty="0"/>
          </a:p>
          <a:p>
            <a:endParaRPr lang="en-US" sz="2400" dirty="0"/>
          </a:p>
        </p:txBody>
      </p:sp>
      <p:graphicFrame>
        <p:nvGraphicFramePr>
          <p:cNvPr id="4" name="Object 3"/>
          <p:cNvGraphicFramePr>
            <a:graphicFrameLocks noChangeAspect="1"/>
          </p:cNvGraphicFramePr>
          <p:nvPr/>
        </p:nvGraphicFramePr>
        <p:xfrm>
          <a:off x="2813050" y="2457284"/>
          <a:ext cx="3517900" cy="1273175"/>
        </p:xfrm>
        <a:graphic>
          <a:graphicData uri="http://schemas.openxmlformats.org/presentationml/2006/ole">
            <mc:AlternateContent xmlns:mc="http://schemas.openxmlformats.org/markup-compatibility/2006">
              <mc:Choice xmlns:v="urn:schemas-microsoft-com:vml" Requires="v">
                <p:oleObj spid="_x0000_s910349" name="Equation" r:id="rId3" imgW="1333500" imgH="482600" progId="Equation.3">
                  <p:embed/>
                </p:oleObj>
              </mc:Choice>
              <mc:Fallback>
                <p:oleObj name="Equation" r:id="rId3" imgW="1333500" imgH="482600" progId="Equation.3">
                  <p:embed/>
                  <p:pic>
                    <p:nvPicPr>
                      <p:cNvPr id="4" name="Object 3"/>
                      <p:cNvPicPr/>
                      <p:nvPr/>
                    </p:nvPicPr>
                    <p:blipFill>
                      <a:blip r:embed="rId4"/>
                      <a:stretch>
                        <a:fillRect/>
                      </a:stretch>
                    </p:blipFill>
                    <p:spPr>
                      <a:xfrm>
                        <a:off x="2813050" y="2457284"/>
                        <a:ext cx="3517900" cy="1273175"/>
                      </a:xfrm>
                      <a:prstGeom prst="rect">
                        <a:avLst/>
                      </a:prstGeom>
                    </p:spPr>
                  </p:pic>
                </p:oleObj>
              </mc:Fallback>
            </mc:AlternateContent>
          </a:graphicData>
        </a:graphic>
      </p:graphicFrame>
      <p:sp>
        <p:nvSpPr>
          <p:cNvPr id="5" name="Footer Placeholder 4"/>
          <p:cNvSpPr>
            <a:spLocks noGrp="1"/>
          </p:cNvSpPr>
          <p:nvPr>
            <p:ph type="ftr" sz="quarter" idx="11"/>
          </p:nvPr>
        </p:nvSpPr>
        <p:spPr/>
        <p:txBody>
          <a:bodyPr/>
          <a:lstStyle/>
          <a:p>
            <a:r>
              <a:rPr lang="en-US"/>
              <a:t>Andrew Saxe</a:t>
            </a:r>
          </a:p>
        </p:txBody>
      </p:sp>
      <p:sp>
        <p:nvSpPr>
          <p:cNvPr id="6" name="Slide Number Placeholder 5"/>
          <p:cNvSpPr>
            <a:spLocks noGrp="1"/>
          </p:cNvSpPr>
          <p:nvPr>
            <p:ph type="sldNum" sz="quarter" idx="12"/>
          </p:nvPr>
        </p:nvSpPr>
        <p:spPr/>
        <p:txBody>
          <a:bodyPr/>
          <a:lstStyle/>
          <a:p>
            <a:fld id="{9A7B1851-7825-C648-B4C4-6D7699D800A2}" type="slidenum">
              <a:rPr lang="en-US" smtClean="0"/>
              <a:t>11</a:t>
            </a:fld>
            <a:endParaRPr lang="en-US"/>
          </a:p>
        </p:txBody>
      </p:sp>
    </p:spTree>
    <p:extLst>
      <p:ext uri="{BB962C8B-B14F-4D97-AF65-F5344CB8AC3E}">
        <p14:creationId xmlns:p14="http://schemas.microsoft.com/office/powerpoint/2010/main" val="3121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Trivial?</a:t>
            </a:r>
          </a:p>
        </p:txBody>
      </p:sp>
      <p:sp>
        <p:nvSpPr>
          <p:cNvPr id="6" name="Text Placeholder 5"/>
          <p:cNvSpPr>
            <a:spLocks noGrp="1"/>
          </p:cNvSpPr>
          <p:nvPr>
            <p:ph type="body" idx="1"/>
          </p:nvPr>
        </p:nvSpPr>
        <p:spPr/>
        <p:txBody>
          <a:bodyPr>
            <a:normAutofit fontScale="85000" lnSpcReduction="20000"/>
          </a:bodyPr>
          <a:lstStyle/>
          <a:p>
            <a:pPr algn="ctr"/>
            <a:r>
              <a:rPr lang="en-US" dirty="0"/>
              <a:t>Plateaus and sudden transitions</a:t>
            </a:r>
          </a:p>
        </p:txBody>
      </p:sp>
      <p:sp>
        <p:nvSpPr>
          <p:cNvPr id="8" name="Text Placeholder 7"/>
          <p:cNvSpPr>
            <a:spLocks noGrp="1"/>
          </p:cNvSpPr>
          <p:nvPr>
            <p:ph type="body" sz="quarter" idx="3"/>
          </p:nvPr>
        </p:nvSpPr>
        <p:spPr/>
        <p:txBody>
          <a:bodyPr>
            <a:normAutofit fontScale="85000" lnSpcReduction="20000"/>
          </a:bodyPr>
          <a:lstStyle/>
          <a:p>
            <a:pPr algn="ctr"/>
            <a:r>
              <a:rPr lang="en-US" dirty="0"/>
              <a:t>Faster convergence from </a:t>
            </a:r>
            <a:r>
              <a:rPr lang="en-US" dirty="0" err="1"/>
              <a:t>pretrained</a:t>
            </a:r>
            <a:r>
              <a:rPr lang="en-US" dirty="0"/>
              <a:t> initial conditions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12</a:t>
            </a:fld>
            <a:endParaRPr lang="en-US"/>
          </a:p>
        </p:txBody>
      </p:sp>
      <p:pic>
        <p:nvPicPr>
          <p:cNvPr id="10" name="Content Placeholder 9" descr="pretraining_advantage.pdf"/>
          <p:cNvPicPr>
            <a:picLocks noChangeAspect="1"/>
          </p:cNvPicPr>
          <p:nvPr/>
        </p:nvPicPr>
        <p:blipFill>
          <a:blip r:embed="rId2" cstate="email">
            <a:extLst>
              <a:ext uri="{28A0092B-C50C-407E-A947-70E740481C1C}">
                <a14:useLocalDpi xmlns:a14="http://schemas.microsoft.com/office/drawing/2010/main"/>
              </a:ext>
            </a:extLst>
          </a:blip>
          <a:srcRect t="12229" b="12229"/>
          <a:stretch>
            <a:fillRect/>
          </a:stretch>
        </p:blipFill>
        <p:spPr>
          <a:xfrm>
            <a:off x="4645026" y="1784155"/>
            <a:ext cx="4041775" cy="3951288"/>
          </a:xfrm>
          <a:prstGeom prst="rect">
            <a:avLst/>
          </a:prstGeom>
        </p:spPr>
      </p:pic>
      <p:sp>
        <p:nvSpPr>
          <p:cNvPr id="11" name="TextBox 10"/>
          <p:cNvSpPr txBox="1"/>
          <p:nvPr/>
        </p:nvSpPr>
        <p:spPr>
          <a:xfrm>
            <a:off x="6917762" y="2711673"/>
            <a:ext cx="1316080" cy="369285"/>
          </a:xfrm>
          <a:prstGeom prst="rect">
            <a:avLst/>
          </a:prstGeom>
          <a:noFill/>
        </p:spPr>
        <p:txBody>
          <a:bodyPr wrap="none" lIns="91394" tIns="45697" rIns="91394" bIns="45697" rtlCol="0">
            <a:spAutoFit/>
          </a:bodyPr>
          <a:lstStyle/>
          <a:p>
            <a:r>
              <a:rPr lang="en-US" b="1" dirty="0"/>
              <a:t>Random ICs</a:t>
            </a:r>
          </a:p>
        </p:txBody>
      </p:sp>
      <p:sp>
        <p:nvSpPr>
          <p:cNvPr id="12" name="TextBox 11"/>
          <p:cNvSpPr txBox="1"/>
          <p:nvPr/>
        </p:nvSpPr>
        <p:spPr>
          <a:xfrm>
            <a:off x="7025338" y="3048739"/>
            <a:ext cx="1202355" cy="369285"/>
          </a:xfrm>
          <a:prstGeom prst="rect">
            <a:avLst/>
          </a:prstGeom>
          <a:noFill/>
        </p:spPr>
        <p:txBody>
          <a:bodyPr wrap="none" lIns="91394" tIns="45697" rIns="91394" bIns="45697" rtlCol="0">
            <a:spAutoFit/>
          </a:bodyPr>
          <a:lstStyle/>
          <a:p>
            <a:r>
              <a:rPr lang="en-US" b="1" dirty="0" err="1">
                <a:solidFill>
                  <a:srgbClr val="FF0000"/>
                </a:solidFill>
              </a:rPr>
              <a:t>Pretrained</a:t>
            </a:r>
            <a:endParaRPr lang="en-US" b="1" dirty="0">
              <a:solidFill>
                <a:srgbClr val="FF0000"/>
              </a:solidFill>
            </a:endParaRPr>
          </a:p>
        </p:txBody>
      </p:sp>
      <p:sp>
        <p:nvSpPr>
          <p:cNvPr id="13" name="TextBox 12"/>
          <p:cNvSpPr txBox="1"/>
          <p:nvPr/>
        </p:nvSpPr>
        <p:spPr>
          <a:xfrm rot="16200000">
            <a:off x="4198520" y="3649077"/>
            <a:ext cx="1475454" cy="369285"/>
          </a:xfrm>
          <a:prstGeom prst="rect">
            <a:avLst/>
          </a:prstGeom>
          <a:solidFill>
            <a:schemeClr val="bg1"/>
          </a:solidFill>
        </p:spPr>
        <p:txBody>
          <a:bodyPr wrap="none" lIns="91394" tIns="45697" rIns="91394" bIns="45697" rtlCol="0">
            <a:spAutoFit/>
          </a:bodyPr>
          <a:lstStyle/>
          <a:p>
            <a:r>
              <a:rPr lang="en-US" dirty="0"/>
              <a:t>Training error</a:t>
            </a:r>
          </a:p>
        </p:txBody>
      </p:sp>
      <p:sp>
        <p:nvSpPr>
          <p:cNvPr id="14" name="TextBox 13"/>
          <p:cNvSpPr txBox="1"/>
          <p:nvPr/>
        </p:nvSpPr>
        <p:spPr>
          <a:xfrm>
            <a:off x="6349998" y="4977361"/>
            <a:ext cx="851422" cy="369285"/>
          </a:xfrm>
          <a:prstGeom prst="rect">
            <a:avLst/>
          </a:prstGeom>
          <a:solidFill>
            <a:srgbClr val="FFFFFF"/>
          </a:solidFill>
        </p:spPr>
        <p:txBody>
          <a:bodyPr wrap="none" lIns="91394" tIns="45697" rIns="91394" bIns="45697" rtlCol="0">
            <a:spAutoFit/>
          </a:bodyPr>
          <a:lstStyle/>
          <a:p>
            <a:r>
              <a:rPr lang="en-US" dirty="0"/>
              <a:t>Epochs</a:t>
            </a:r>
          </a:p>
        </p:txBody>
      </p:sp>
      <p:grpSp>
        <p:nvGrpSpPr>
          <p:cNvPr id="15" name="Group 14"/>
          <p:cNvGrpSpPr/>
          <p:nvPr/>
        </p:nvGrpSpPr>
        <p:grpSpPr>
          <a:xfrm>
            <a:off x="777942" y="2053745"/>
            <a:ext cx="3484249" cy="3406244"/>
            <a:chOff x="2624137" y="1489239"/>
            <a:chExt cx="4041775" cy="3951288"/>
          </a:xfrm>
        </p:grpSpPr>
        <p:pic>
          <p:nvPicPr>
            <p:cNvPr id="16" name="Content Placeholder 9" descr="pretraining_advantage.pdf"/>
            <p:cNvPicPr>
              <a:picLocks noChangeAspect="1"/>
            </p:cNvPicPr>
            <p:nvPr/>
          </p:nvPicPr>
          <p:blipFill>
            <a:blip r:embed="rId2" cstate="email">
              <a:extLst>
                <a:ext uri="{28A0092B-C50C-407E-A947-70E740481C1C}">
                  <a14:useLocalDpi xmlns:a14="http://schemas.microsoft.com/office/drawing/2010/main"/>
                </a:ext>
              </a:extLst>
            </a:blip>
            <a:srcRect t="12229" b="12229"/>
            <a:stretch>
              <a:fillRect/>
            </a:stretch>
          </p:blipFill>
          <p:spPr>
            <a:xfrm>
              <a:off x="2624137" y="1489239"/>
              <a:ext cx="4041775" cy="3951288"/>
            </a:xfrm>
            <a:prstGeom prst="rect">
              <a:avLst/>
            </a:prstGeom>
          </p:spPr>
        </p:pic>
        <p:sp>
          <p:nvSpPr>
            <p:cNvPr id="17" name="TextBox 16"/>
            <p:cNvSpPr txBox="1"/>
            <p:nvPr/>
          </p:nvSpPr>
          <p:spPr>
            <a:xfrm rot="16200000">
              <a:off x="2059532" y="3127324"/>
              <a:ext cx="1711654" cy="428430"/>
            </a:xfrm>
            <a:prstGeom prst="rect">
              <a:avLst/>
            </a:prstGeom>
            <a:solidFill>
              <a:schemeClr val="bg1"/>
            </a:solidFill>
          </p:spPr>
          <p:txBody>
            <a:bodyPr wrap="none" rtlCol="0">
              <a:spAutoFit/>
            </a:bodyPr>
            <a:lstStyle/>
            <a:p>
              <a:r>
                <a:rPr lang="en-US" dirty="0"/>
                <a:t>Training error</a:t>
              </a:r>
            </a:p>
          </p:txBody>
        </p:sp>
        <p:sp>
          <p:nvSpPr>
            <p:cNvPr id="18" name="TextBox 17"/>
            <p:cNvSpPr txBox="1"/>
            <p:nvPr/>
          </p:nvSpPr>
          <p:spPr>
            <a:xfrm>
              <a:off x="4329111" y="4694774"/>
              <a:ext cx="987769" cy="428430"/>
            </a:xfrm>
            <a:prstGeom prst="rect">
              <a:avLst/>
            </a:prstGeom>
            <a:solidFill>
              <a:srgbClr val="FFFFFF"/>
            </a:solidFill>
          </p:spPr>
          <p:txBody>
            <a:bodyPr wrap="none" rtlCol="0">
              <a:spAutoFit/>
            </a:bodyPr>
            <a:lstStyle/>
            <a:p>
              <a:r>
                <a:rPr lang="en-US" dirty="0"/>
                <a:t>Epochs</a:t>
              </a:r>
            </a:p>
          </p:txBody>
        </p:sp>
      </p:grpSp>
      <p:sp>
        <p:nvSpPr>
          <p:cNvPr id="19" name="Rectangle 18"/>
          <p:cNvSpPr/>
          <p:nvPr/>
        </p:nvSpPr>
        <p:spPr>
          <a:xfrm>
            <a:off x="1757004" y="2845033"/>
            <a:ext cx="61207" cy="422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algn="ctr"/>
            <a:endParaRPr lang="en-US"/>
          </a:p>
        </p:txBody>
      </p:sp>
      <p:sp>
        <p:nvSpPr>
          <p:cNvPr id="20" name="Rectangle 19"/>
          <p:cNvSpPr/>
          <p:nvPr/>
        </p:nvSpPr>
        <p:spPr>
          <a:xfrm>
            <a:off x="1741700" y="3277951"/>
            <a:ext cx="76510" cy="13929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algn="ctr"/>
            <a:endParaRPr lang="en-US"/>
          </a:p>
        </p:txBody>
      </p:sp>
      <p:sp>
        <p:nvSpPr>
          <p:cNvPr id="21" name="Rectangle 20"/>
          <p:cNvSpPr/>
          <p:nvPr/>
        </p:nvSpPr>
        <p:spPr>
          <a:xfrm>
            <a:off x="1818210" y="4625040"/>
            <a:ext cx="714076" cy="81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algn="ctr"/>
            <a:endParaRPr lang="en-US"/>
          </a:p>
        </p:txBody>
      </p:sp>
      <p:sp>
        <p:nvSpPr>
          <p:cNvPr id="3" name="TextBox 2"/>
          <p:cNvSpPr txBox="1"/>
          <p:nvPr/>
        </p:nvSpPr>
        <p:spPr>
          <a:xfrm>
            <a:off x="500376" y="5372561"/>
            <a:ext cx="8361419" cy="830950"/>
          </a:xfrm>
          <a:prstGeom prst="rect">
            <a:avLst/>
          </a:prstGeom>
          <a:noFill/>
        </p:spPr>
        <p:txBody>
          <a:bodyPr wrap="square" lIns="91394" tIns="45697" rIns="91394" bIns="45697" rtlCol="0">
            <a:spAutoFit/>
          </a:bodyPr>
          <a:lstStyle/>
          <a:p>
            <a:pPr marL="285606" indent="-285606">
              <a:buFont typeface="Arial"/>
              <a:buChar char="•"/>
            </a:pPr>
            <a:r>
              <a:rPr lang="en-US" sz="2400" dirty="0">
                <a:latin typeface="Avenir Book"/>
                <a:cs typeface="Avenir Book"/>
              </a:rPr>
              <a:t>Build intuitions for nonlinear case by analyzing linear case</a:t>
            </a:r>
          </a:p>
          <a:p>
            <a:pPr marL="285606" indent="-285606">
              <a:buFont typeface="Arial"/>
              <a:buChar char="•"/>
            </a:pPr>
            <a:r>
              <a:rPr lang="en-US" sz="2400" dirty="0">
                <a:latin typeface="Avenir Book"/>
                <a:cs typeface="Avenir Book"/>
              </a:rPr>
              <a:t>Will give exact analytic description of these error curves</a:t>
            </a:r>
          </a:p>
        </p:txBody>
      </p:sp>
    </p:spTree>
    <p:extLst>
      <p:ext uri="{BB962C8B-B14F-4D97-AF65-F5344CB8AC3E}">
        <p14:creationId xmlns:p14="http://schemas.microsoft.com/office/powerpoint/2010/main" val="250106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map, nonlinear learning</a:t>
            </a:r>
          </a:p>
        </p:txBody>
      </p:sp>
      <p:sp>
        <p:nvSpPr>
          <p:cNvPr id="6" name="Text Placeholder 5"/>
          <p:cNvSpPr>
            <a:spLocks noGrp="1"/>
          </p:cNvSpPr>
          <p:nvPr>
            <p:ph type="body" idx="1"/>
          </p:nvPr>
        </p:nvSpPr>
        <p:spPr>
          <a:xfrm>
            <a:off x="457200" y="1440285"/>
            <a:ext cx="4040188" cy="639762"/>
          </a:xfrm>
        </p:spPr>
        <p:txBody>
          <a:bodyPr/>
          <a:lstStyle/>
          <a:p>
            <a:pPr algn="ctr"/>
            <a:r>
              <a:rPr lang="en-US" dirty="0"/>
              <a:t>Input-output map: </a:t>
            </a:r>
            <a:r>
              <a:rPr lang="en-US" dirty="0">
                <a:solidFill>
                  <a:srgbClr val="008000"/>
                </a:solidFill>
              </a:rPr>
              <a:t>Linear</a:t>
            </a:r>
          </a:p>
        </p:txBody>
      </p:sp>
      <p:sp>
        <p:nvSpPr>
          <p:cNvPr id="8" name="Text Placeholder 7"/>
          <p:cNvSpPr>
            <a:spLocks noGrp="1"/>
          </p:cNvSpPr>
          <p:nvPr>
            <p:ph type="body" sz="quarter" idx="3"/>
          </p:nvPr>
        </p:nvSpPr>
        <p:spPr>
          <a:xfrm>
            <a:off x="4645026" y="1440285"/>
            <a:ext cx="4041775" cy="639762"/>
          </a:xfrm>
        </p:spPr>
        <p:txBody>
          <a:bodyPr>
            <a:normAutofit/>
          </a:bodyPr>
          <a:lstStyle/>
          <a:p>
            <a:pPr algn="ctr"/>
            <a:r>
              <a:rPr lang="en-US" dirty="0"/>
              <a:t>Error function: </a:t>
            </a:r>
            <a:r>
              <a:rPr lang="en-US" dirty="0">
                <a:solidFill>
                  <a:srgbClr val="FF0000"/>
                </a:solidFill>
              </a:rPr>
              <a:t>Nonlinear</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13</a:t>
            </a:fld>
            <a:endParaRPr lang="en-US"/>
          </a:p>
        </p:txBody>
      </p:sp>
      <p:graphicFrame>
        <p:nvGraphicFramePr>
          <p:cNvPr id="10" name="Object 9"/>
          <p:cNvGraphicFramePr>
            <a:graphicFrameLocks noChangeAspect="1"/>
          </p:cNvGraphicFramePr>
          <p:nvPr/>
        </p:nvGraphicFramePr>
        <p:xfrm>
          <a:off x="834896" y="2364401"/>
          <a:ext cx="3517900" cy="1273175"/>
        </p:xfrm>
        <a:graphic>
          <a:graphicData uri="http://schemas.openxmlformats.org/presentationml/2006/ole">
            <mc:AlternateContent xmlns:mc="http://schemas.openxmlformats.org/markup-compatibility/2006">
              <mc:Choice xmlns:v="urn:schemas-microsoft-com:vml" Requires="v">
                <p:oleObj spid="_x0000_s911397" name="Equation" r:id="rId3" imgW="1333500" imgH="482600" progId="Equation.3">
                  <p:embed/>
                </p:oleObj>
              </mc:Choice>
              <mc:Fallback>
                <p:oleObj name="Equation" r:id="rId3" imgW="1333500" imgH="482600" progId="Equation.3">
                  <p:embed/>
                  <p:pic>
                    <p:nvPicPr>
                      <p:cNvPr id="10" name="Object 9"/>
                      <p:cNvPicPr/>
                      <p:nvPr/>
                    </p:nvPicPr>
                    <p:blipFill>
                      <a:blip r:embed="rId4"/>
                      <a:stretch>
                        <a:fillRect/>
                      </a:stretch>
                    </p:blipFill>
                    <p:spPr>
                      <a:xfrm>
                        <a:off x="834896" y="2364401"/>
                        <a:ext cx="3517900" cy="127317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029668" y="2297726"/>
          <a:ext cx="3484562" cy="1406525"/>
        </p:xfrm>
        <a:graphic>
          <a:graphicData uri="http://schemas.openxmlformats.org/presentationml/2006/ole">
            <mc:AlternateContent xmlns:mc="http://schemas.openxmlformats.org/markup-compatibility/2006">
              <mc:Choice xmlns:v="urn:schemas-microsoft-com:vml" Requires="v">
                <p:oleObj spid="_x0000_s911398" name="Equation" r:id="rId5" imgW="1320800" imgH="533400" progId="Equation.3">
                  <p:embed/>
                </p:oleObj>
              </mc:Choice>
              <mc:Fallback>
                <p:oleObj name="Equation" r:id="rId5" imgW="1320800" imgH="533400" progId="Equation.3">
                  <p:embed/>
                  <p:pic>
                    <p:nvPicPr>
                      <p:cNvPr id="11" name="Object 10"/>
                      <p:cNvPicPr/>
                      <p:nvPr/>
                    </p:nvPicPr>
                    <p:blipFill>
                      <a:blip r:embed="rId6"/>
                      <a:stretch>
                        <a:fillRect/>
                      </a:stretch>
                    </p:blipFill>
                    <p:spPr>
                      <a:xfrm>
                        <a:off x="5029668" y="2297726"/>
                        <a:ext cx="3484562" cy="1406525"/>
                      </a:xfrm>
                      <a:prstGeom prst="rect">
                        <a:avLst/>
                      </a:prstGeom>
                    </p:spPr>
                  </p:pic>
                </p:oleObj>
              </mc:Fallback>
            </mc:AlternateContent>
          </a:graphicData>
        </a:graphic>
      </p:graphicFrame>
      <p:sp>
        <p:nvSpPr>
          <p:cNvPr id="13" name="Text Placeholder 7"/>
          <p:cNvSpPr txBox="1">
            <a:spLocks/>
          </p:cNvSpPr>
          <p:nvPr/>
        </p:nvSpPr>
        <p:spPr>
          <a:xfrm>
            <a:off x="1683301" y="4277032"/>
            <a:ext cx="5777398" cy="639762"/>
          </a:xfrm>
          <a:prstGeom prst="rect">
            <a:avLst/>
          </a:prstGeom>
          <a:ln>
            <a:noFill/>
          </a:ln>
        </p:spPr>
        <p:txBody>
          <a:bodyPr vert="horz" lIns="91394" tIns="45697" rIns="91394" bIns="45697" rtlCol="0" anchor="b">
            <a:normAutofit/>
          </a:bodyPr>
          <a:lstStyle>
            <a:lvl1pPr marL="0" indent="0" algn="l" defTabSz="456969" rtl="0" eaLnBrk="1" latinLnBrk="0" hangingPunct="1">
              <a:spcBef>
                <a:spcPct val="20000"/>
              </a:spcBef>
              <a:buFont typeface="Arial"/>
              <a:buNone/>
              <a:defRPr sz="2400" b="1" kern="1200">
                <a:solidFill>
                  <a:schemeClr val="tx1"/>
                </a:solidFill>
                <a:latin typeface="Avenir Book"/>
                <a:ea typeface="+mn-ea"/>
                <a:cs typeface="Avenir Book"/>
              </a:defRPr>
            </a:lvl1pPr>
            <a:lvl2pPr marL="456969" indent="0" algn="l" defTabSz="456969" rtl="0" eaLnBrk="1" latinLnBrk="0" hangingPunct="1">
              <a:spcBef>
                <a:spcPct val="20000"/>
              </a:spcBef>
              <a:buFont typeface="Arial"/>
              <a:buNone/>
              <a:defRPr sz="2000" b="1" kern="1200">
                <a:solidFill>
                  <a:schemeClr val="tx1"/>
                </a:solidFill>
                <a:latin typeface="Avenir Book"/>
                <a:ea typeface="+mn-ea"/>
                <a:cs typeface="Avenir Book"/>
              </a:defRPr>
            </a:lvl2pPr>
            <a:lvl3pPr marL="913938" indent="0" algn="l" defTabSz="456969" rtl="0" eaLnBrk="1" latinLnBrk="0" hangingPunct="1">
              <a:spcBef>
                <a:spcPct val="20000"/>
              </a:spcBef>
              <a:buFont typeface="Arial"/>
              <a:buNone/>
              <a:defRPr sz="1800" b="1" kern="1200">
                <a:solidFill>
                  <a:schemeClr val="tx1"/>
                </a:solidFill>
                <a:latin typeface="Avenir Book"/>
                <a:ea typeface="+mn-ea"/>
                <a:cs typeface="Avenir Book"/>
              </a:defRPr>
            </a:lvl3pPr>
            <a:lvl4pPr marL="1370907" indent="0" algn="l" defTabSz="456969" rtl="0" eaLnBrk="1" latinLnBrk="0" hangingPunct="1">
              <a:spcBef>
                <a:spcPct val="20000"/>
              </a:spcBef>
              <a:buFont typeface="Arial"/>
              <a:buNone/>
              <a:defRPr sz="1600" b="1" kern="1200">
                <a:solidFill>
                  <a:schemeClr val="tx1"/>
                </a:solidFill>
                <a:latin typeface="Avenir Book"/>
                <a:ea typeface="+mn-ea"/>
                <a:cs typeface="Avenir Book"/>
              </a:defRPr>
            </a:lvl4pPr>
            <a:lvl5pPr marL="1827876" indent="0" algn="l" defTabSz="456969" rtl="0" eaLnBrk="1" latinLnBrk="0" hangingPunct="1">
              <a:spcBef>
                <a:spcPct val="20000"/>
              </a:spcBef>
              <a:buFont typeface="Arial"/>
              <a:buNone/>
              <a:defRPr sz="1600" b="1" kern="1200">
                <a:solidFill>
                  <a:schemeClr val="tx1"/>
                </a:solidFill>
                <a:latin typeface="Avenir Book"/>
                <a:ea typeface="+mn-ea"/>
                <a:cs typeface="Avenir Book"/>
              </a:defRPr>
            </a:lvl5pPr>
            <a:lvl6pPr marL="2284844" indent="0" algn="l" defTabSz="456969" rtl="0" eaLnBrk="1" latinLnBrk="0" hangingPunct="1">
              <a:spcBef>
                <a:spcPct val="20000"/>
              </a:spcBef>
              <a:buFont typeface="Arial"/>
              <a:buNone/>
              <a:defRPr sz="1600" b="1" kern="1200">
                <a:solidFill>
                  <a:schemeClr val="tx1"/>
                </a:solidFill>
                <a:latin typeface="+mn-lt"/>
                <a:ea typeface="+mn-ea"/>
                <a:cs typeface="+mn-cs"/>
              </a:defRPr>
            </a:lvl6pPr>
            <a:lvl7pPr marL="2741813" indent="0" algn="l" defTabSz="456969" rtl="0" eaLnBrk="1" latinLnBrk="0" hangingPunct="1">
              <a:spcBef>
                <a:spcPct val="20000"/>
              </a:spcBef>
              <a:buFont typeface="Arial"/>
              <a:buNone/>
              <a:defRPr sz="1600" b="1" kern="1200">
                <a:solidFill>
                  <a:schemeClr val="tx1"/>
                </a:solidFill>
                <a:latin typeface="+mn-lt"/>
                <a:ea typeface="+mn-ea"/>
                <a:cs typeface="+mn-cs"/>
              </a:defRPr>
            </a:lvl7pPr>
            <a:lvl8pPr marL="3198782" indent="0" algn="l" defTabSz="456969" rtl="0" eaLnBrk="1" latinLnBrk="0" hangingPunct="1">
              <a:spcBef>
                <a:spcPct val="20000"/>
              </a:spcBef>
              <a:buFont typeface="Arial"/>
              <a:buNone/>
              <a:defRPr sz="1600" b="1" kern="1200">
                <a:solidFill>
                  <a:schemeClr val="tx1"/>
                </a:solidFill>
                <a:latin typeface="+mn-lt"/>
                <a:ea typeface="+mn-ea"/>
                <a:cs typeface="+mn-cs"/>
              </a:defRPr>
            </a:lvl8pPr>
            <a:lvl9pPr marL="3655751" indent="0" algn="l" defTabSz="456969"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Learning problem: </a:t>
            </a:r>
            <a:r>
              <a:rPr lang="en-US" dirty="0" err="1">
                <a:solidFill>
                  <a:srgbClr val="FF0000"/>
                </a:solidFill>
              </a:rPr>
              <a:t>Nonconvex</a:t>
            </a:r>
            <a:r>
              <a:rPr lang="en-US" dirty="0">
                <a:solidFill>
                  <a:srgbClr val="FF0000"/>
                </a:solidFill>
              </a:rPr>
              <a:t> </a:t>
            </a:r>
            <a:r>
              <a:rPr lang="en-US" dirty="0">
                <a:solidFill>
                  <a:srgbClr val="000000"/>
                </a:solidFill>
              </a:rPr>
              <a:t>(for D&gt;1)</a:t>
            </a:r>
          </a:p>
        </p:txBody>
      </p:sp>
      <p:graphicFrame>
        <p:nvGraphicFramePr>
          <p:cNvPr id="15" name="Object 14"/>
          <p:cNvGraphicFramePr>
            <a:graphicFrameLocks noChangeAspect="1"/>
          </p:cNvGraphicFramePr>
          <p:nvPr/>
        </p:nvGraphicFramePr>
        <p:xfrm>
          <a:off x="2663806" y="5193410"/>
          <a:ext cx="3816388" cy="1213683"/>
        </p:xfrm>
        <a:graphic>
          <a:graphicData uri="http://schemas.openxmlformats.org/presentationml/2006/ole">
            <mc:AlternateContent xmlns:mc="http://schemas.openxmlformats.org/markup-compatibility/2006">
              <mc:Choice xmlns:v="urn:schemas-microsoft-com:vml" Requires="v">
                <p:oleObj spid="_x0000_s911399" name="Equation" r:id="rId7" imgW="1676400" imgH="533400" progId="Equation.3">
                  <p:embed/>
                </p:oleObj>
              </mc:Choice>
              <mc:Fallback>
                <p:oleObj name="Equation" r:id="rId7" imgW="1676400" imgH="533400" progId="Equation.3">
                  <p:embed/>
                  <p:pic>
                    <p:nvPicPr>
                      <p:cNvPr id="15" name="Object 14"/>
                      <p:cNvPicPr/>
                      <p:nvPr/>
                    </p:nvPicPr>
                    <p:blipFill>
                      <a:blip r:embed="rId8"/>
                      <a:stretch>
                        <a:fillRect/>
                      </a:stretch>
                    </p:blipFill>
                    <p:spPr>
                      <a:xfrm>
                        <a:off x="2663806" y="5193410"/>
                        <a:ext cx="3816388" cy="1213683"/>
                      </a:xfrm>
                      <a:prstGeom prst="rect">
                        <a:avLst/>
                      </a:prstGeom>
                    </p:spPr>
                  </p:pic>
                </p:oleObj>
              </mc:Fallback>
            </mc:AlternateContent>
          </a:graphicData>
        </a:graphic>
      </p:graphicFrame>
    </p:spTree>
    <p:extLst>
      <p:ext uri="{BB962C8B-B14F-4D97-AF65-F5344CB8AC3E}">
        <p14:creationId xmlns:p14="http://schemas.microsoft.com/office/powerpoint/2010/main" val="2069813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Decoupling depth &amp; nonlinearity</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latin typeface="Avenir Book"/>
                <a:cs typeface="Avenir Book"/>
              </a:rPr>
              <a:t>14</a:t>
            </a:fld>
            <a:endParaRPr lang="en-US">
              <a:latin typeface="Avenir Book"/>
              <a:cs typeface="Avenir Book"/>
            </a:endParaRPr>
          </a:p>
        </p:txBody>
      </p:sp>
      <p:sp>
        <p:nvSpPr>
          <p:cNvPr id="13" name="TextBox 12"/>
          <p:cNvSpPr txBox="1"/>
          <p:nvPr/>
        </p:nvSpPr>
        <p:spPr>
          <a:xfrm>
            <a:off x="5432191" y="1515201"/>
            <a:ext cx="2120705" cy="523220"/>
          </a:xfrm>
          <a:prstGeom prst="rect">
            <a:avLst/>
          </a:prstGeom>
          <a:noFill/>
        </p:spPr>
        <p:txBody>
          <a:bodyPr wrap="square" rtlCol="0">
            <a:spAutoFit/>
          </a:bodyPr>
          <a:lstStyle/>
          <a:p>
            <a:pPr algn="ctr"/>
            <a:r>
              <a:rPr lang="en-US" sz="2800" dirty="0">
                <a:latin typeface="Avenir Book"/>
                <a:cs typeface="Avenir Book"/>
              </a:rPr>
              <a:t>Deep</a:t>
            </a:r>
          </a:p>
        </p:txBody>
      </p:sp>
      <p:sp>
        <p:nvSpPr>
          <p:cNvPr id="14" name="TextBox 13"/>
          <p:cNvSpPr txBox="1"/>
          <p:nvPr/>
        </p:nvSpPr>
        <p:spPr>
          <a:xfrm>
            <a:off x="2266536" y="1515201"/>
            <a:ext cx="2120705" cy="523220"/>
          </a:xfrm>
          <a:prstGeom prst="rect">
            <a:avLst/>
          </a:prstGeom>
          <a:noFill/>
        </p:spPr>
        <p:txBody>
          <a:bodyPr wrap="square" rtlCol="0">
            <a:spAutoFit/>
          </a:bodyPr>
          <a:lstStyle/>
          <a:p>
            <a:pPr algn="ctr"/>
            <a:r>
              <a:rPr lang="en-US" sz="2800" dirty="0">
                <a:latin typeface="Avenir Book"/>
                <a:cs typeface="Avenir Book"/>
              </a:rPr>
              <a:t>Shallow</a:t>
            </a:r>
          </a:p>
        </p:txBody>
      </p:sp>
      <p:sp>
        <p:nvSpPr>
          <p:cNvPr id="15" name="TextBox 14"/>
          <p:cNvSpPr txBox="1"/>
          <p:nvPr/>
        </p:nvSpPr>
        <p:spPr>
          <a:xfrm rot="16200000">
            <a:off x="125747" y="2600122"/>
            <a:ext cx="2120705" cy="523220"/>
          </a:xfrm>
          <a:prstGeom prst="rect">
            <a:avLst/>
          </a:prstGeom>
          <a:noFill/>
        </p:spPr>
        <p:txBody>
          <a:bodyPr wrap="square" rtlCol="0">
            <a:spAutoFit/>
          </a:bodyPr>
          <a:lstStyle/>
          <a:p>
            <a:pPr algn="ctr"/>
            <a:r>
              <a:rPr lang="en-US" sz="2800" dirty="0">
                <a:latin typeface="Avenir Book"/>
                <a:cs typeface="Avenir Book"/>
              </a:rPr>
              <a:t>Linear</a:t>
            </a:r>
          </a:p>
        </p:txBody>
      </p:sp>
      <p:sp>
        <p:nvSpPr>
          <p:cNvPr id="16" name="TextBox 15"/>
          <p:cNvSpPr txBox="1"/>
          <p:nvPr/>
        </p:nvSpPr>
        <p:spPr>
          <a:xfrm rot="16200000">
            <a:off x="-384456" y="5031518"/>
            <a:ext cx="3129740" cy="523220"/>
          </a:xfrm>
          <a:prstGeom prst="rect">
            <a:avLst/>
          </a:prstGeom>
          <a:noFill/>
        </p:spPr>
        <p:txBody>
          <a:bodyPr wrap="square" rtlCol="0">
            <a:spAutoFit/>
          </a:bodyPr>
          <a:lstStyle/>
          <a:p>
            <a:pPr algn="ctr"/>
            <a:r>
              <a:rPr lang="en-US" sz="2800" dirty="0">
                <a:latin typeface="Avenir Book"/>
                <a:cs typeface="Avenir Book"/>
              </a:rPr>
              <a:t>Nonlinear</a:t>
            </a:r>
          </a:p>
        </p:txBody>
      </p:sp>
      <p:sp>
        <p:nvSpPr>
          <p:cNvPr id="17" name="TextBox 16"/>
          <p:cNvSpPr txBox="1"/>
          <p:nvPr/>
        </p:nvSpPr>
        <p:spPr>
          <a:xfrm>
            <a:off x="2328541" y="2677066"/>
            <a:ext cx="1996701" cy="369332"/>
          </a:xfrm>
          <a:prstGeom prst="rect">
            <a:avLst/>
          </a:prstGeom>
          <a:noFill/>
        </p:spPr>
        <p:txBody>
          <a:bodyPr wrap="none" rtlCol="0">
            <a:spAutoFit/>
          </a:bodyPr>
          <a:lstStyle/>
          <a:p>
            <a:pPr algn="ctr"/>
            <a:r>
              <a:rPr lang="en-US" dirty="0">
                <a:latin typeface="Avenir Book"/>
                <a:cs typeface="Avenir Book"/>
              </a:rPr>
              <a:t>Linear Regression</a:t>
            </a:r>
          </a:p>
        </p:txBody>
      </p:sp>
      <p:sp>
        <p:nvSpPr>
          <p:cNvPr id="18" name="TextBox 17"/>
          <p:cNvSpPr txBox="1"/>
          <p:nvPr/>
        </p:nvSpPr>
        <p:spPr>
          <a:xfrm>
            <a:off x="1939259" y="5108462"/>
            <a:ext cx="2775266" cy="369332"/>
          </a:xfrm>
          <a:prstGeom prst="rect">
            <a:avLst/>
          </a:prstGeom>
          <a:noFill/>
        </p:spPr>
        <p:txBody>
          <a:bodyPr wrap="none" rtlCol="0">
            <a:spAutoFit/>
          </a:bodyPr>
          <a:lstStyle/>
          <a:p>
            <a:pPr algn="ctr"/>
            <a:r>
              <a:rPr lang="en-US" dirty="0">
                <a:solidFill>
                  <a:srgbClr val="000000"/>
                </a:solidFill>
                <a:latin typeface="Avenir Book"/>
                <a:cs typeface="Avenir Book"/>
              </a:rPr>
              <a:t>Support Vector Machines</a:t>
            </a:r>
          </a:p>
        </p:txBody>
      </p:sp>
      <p:sp>
        <p:nvSpPr>
          <p:cNvPr id="19" name="TextBox 18"/>
          <p:cNvSpPr txBox="1"/>
          <p:nvPr/>
        </p:nvSpPr>
        <p:spPr>
          <a:xfrm>
            <a:off x="5252466" y="2677066"/>
            <a:ext cx="2480167" cy="369332"/>
          </a:xfrm>
          <a:prstGeom prst="rect">
            <a:avLst/>
          </a:prstGeom>
          <a:noFill/>
        </p:spPr>
        <p:txBody>
          <a:bodyPr wrap="none" rtlCol="0">
            <a:spAutoFit/>
          </a:bodyPr>
          <a:lstStyle/>
          <a:p>
            <a:pPr algn="ctr"/>
            <a:r>
              <a:rPr lang="en-US" dirty="0">
                <a:solidFill>
                  <a:srgbClr val="000000"/>
                </a:solidFill>
                <a:latin typeface="Avenir Book"/>
                <a:cs typeface="Avenir Book"/>
              </a:rPr>
              <a:t>Deep Linear Networks</a:t>
            </a:r>
          </a:p>
        </p:txBody>
      </p:sp>
      <p:sp>
        <p:nvSpPr>
          <p:cNvPr id="20" name="TextBox 19"/>
          <p:cNvSpPr txBox="1"/>
          <p:nvPr/>
        </p:nvSpPr>
        <p:spPr>
          <a:xfrm>
            <a:off x="5596581" y="5108462"/>
            <a:ext cx="1791933" cy="369332"/>
          </a:xfrm>
          <a:prstGeom prst="rect">
            <a:avLst/>
          </a:prstGeom>
          <a:noFill/>
        </p:spPr>
        <p:txBody>
          <a:bodyPr wrap="none" rtlCol="0">
            <a:spAutoFit/>
          </a:bodyPr>
          <a:lstStyle/>
          <a:p>
            <a:pPr algn="ctr"/>
            <a:r>
              <a:rPr lang="en-US" dirty="0">
                <a:solidFill>
                  <a:srgbClr val="000000"/>
                </a:solidFill>
                <a:latin typeface="Avenir Book"/>
                <a:cs typeface="Avenir Book"/>
              </a:rPr>
              <a:t>Deep Networks</a:t>
            </a:r>
          </a:p>
        </p:txBody>
      </p:sp>
    </p:spTree>
    <p:extLst>
      <p:ext uri="{BB962C8B-B14F-4D97-AF65-F5344CB8AC3E}">
        <p14:creationId xmlns:p14="http://schemas.microsoft.com/office/powerpoint/2010/main" val="410015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Representational power</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latin typeface="Avenir Book"/>
                <a:cs typeface="Avenir Book"/>
              </a:rPr>
              <a:t>15</a:t>
            </a:fld>
            <a:endParaRPr lang="en-US">
              <a:latin typeface="Avenir Book"/>
              <a:cs typeface="Avenir Book"/>
            </a:endParaRPr>
          </a:p>
        </p:txBody>
      </p:sp>
      <p:sp>
        <p:nvSpPr>
          <p:cNvPr id="13" name="TextBox 12"/>
          <p:cNvSpPr txBox="1"/>
          <p:nvPr/>
        </p:nvSpPr>
        <p:spPr>
          <a:xfrm>
            <a:off x="5432191" y="1515201"/>
            <a:ext cx="2120705" cy="523220"/>
          </a:xfrm>
          <a:prstGeom prst="rect">
            <a:avLst/>
          </a:prstGeom>
          <a:noFill/>
        </p:spPr>
        <p:txBody>
          <a:bodyPr wrap="square" rtlCol="0">
            <a:spAutoFit/>
          </a:bodyPr>
          <a:lstStyle/>
          <a:p>
            <a:pPr algn="ctr"/>
            <a:r>
              <a:rPr lang="en-US" sz="2800" dirty="0">
                <a:latin typeface="Avenir Book"/>
                <a:cs typeface="Avenir Book"/>
              </a:rPr>
              <a:t>Deep</a:t>
            </a:r>
          </a:p>
        </p:txBody>
      </p:sp>
      <p:sp>
        <p:nvSpPr>
          <p:cNvPr id="14" name="TextBox 13"/>
          <p:cNvSpPr txBox="1"/>
          <p:nvPr/>
        </p:nvSpPr>
        <p:spPr>
          <a:xfrm>
            <a:off x="2266536" y="1515201"/>
            <a:ext cx="2120705" cy="523220"/>
          </a:xfrm>
          <a:prstGeom prst="rect">
            <a:avLst/>
          </a:prstGeom>
          <a:noFill/>
        </p:spPr>
        <p:txBody>
          <a:bodyPr wrap="square" rtlCol="0">
            <a:spAutoFit/>
          </a:bodyPr>
          <a:lstStyle/>
          <a:p>
            <a:pPr algn="ctr"/>
            <a:r>
              <a:rPr lang="en-US" sz="2800" dirty="0">
                <a:latin typeface="Avenir Book"/>
                <a:cs typeface="Avenir Book"/>
              </a:rPr>
              <a:t>Shallow</a:t>
            </a:r>
          </a:p>
        </p:txBody>
      </p:sp>
      <p:sp>
        <p:nvSpPr>
          <p:cNvPr id="15" name="TextBox 14"/>
          <p:cNvSpPr txBox="1"/>
          <p:nvPr/>
        </p:nvSpPr>
        <p:spPr>
          <a:xfrm rot="16200000">
            <a:off x="125747" y="2600122"/>
            <a:ext cx="2120705" cy="523220"/>
          </a:xfrm>
          <a:prstGeom prst="rect">
            <a:avLst/>
          </a:prstGeom>
          <a:noFill/>
        </p:spPr>
        <p:txBody>
          <a:bodyPr wrap="square" rtlCol="0">
            <a:spAutoFit/>
          </a:bodyPr>
          <a:lstStyle/>
          <a:p>
            <a:pPr algn="ctr"/>
            <a:r>
              <a:rPr lang="en-US" sz="2800" dirty="0">
                <a:latin typeface="Avenir Book"/>
                <a:cs typeface="Avenir Book"/>
              </a:rPr>
              <a:t>Linear</a:t>
            </a:r>
          </a:p>
        </p:txBody>
      </p:sp>
      <p:sp>
        <p:nvSpPr>
          <p:cNvPr id="16" name="TextBox 15"/>
          <p:cNvSpPr txBox="1"/>
          <p:nvPr/>
        </p:nvSpPr>
        <p:spPr>
          <a:xfrm rot="16200000">
            <a:off x="-384456" y="5031518"/>
            <a:ext cx="3129740" cy="523220"/>
          </a:xfrm>
          <a:prstGeom prst="rect">
            <a:avLst/>
          </a:prstGeom>
          <a:noFill/>
        </p:spPr>
        <p:txBody>
          <a:bodyPr wrap="square" rtlCol="0">
            <a:spAutoFit/>
          </a:bodyPr>
          <a:lstStyle/>
          <a:p>
            <a:pPr algn="ctr"/>
            <a:r>
              <a:rPr lang="en-US" sz="2800" dirty="0">
                <a:latin typeface="Avenir Book"/>
                <a:cs typeface="Avenir Book"/>
              </a:rPr>
              <a:t>Nonlinear</a:t>
            </a:r>
          </a:p>
        </p:txBody>
      </p:sp>
      <p:sp>
        <p:nvSpPr>
          <p:cNvPr id="17" name="TextBox 16"/>
          <p:cNvSpPr txBox="1"/>
          <p:nvPr/>
        </p:nvSpPr>
        <p:spPr>
          <a:xfrm>
            <a:off x="2291616" y="2677066"/>
            <a:ext cx="2070544" cy="646331"/>
          </a:xfrm>
          <a:prstGeom prst="rect">
            <a:avLst/>
          </a:prstGeom>
          <a:noFill/>
        </p:spPr>
        <p:txBody>
          <a:bodyPr wrap="none" rtlCol="0">
            <a:spAutoFit/>
          </a:bodyPr>
          <a:lstStyle/>
          <a:p>
            <a:r>
              <a:rPr lang="en-US" dirty="0">
                <a:solidFill>
                  <a:srgbClr val="FF0000"/>
                </a:solidFill>
                <a:latin typeface="Avenir Book"/>
                <a:cs typeface="Avenir Book"/>
              </a:rPr>
              <a:t>Cannot solve XOR</a:t>
            </a:r>
          </a:p>
          <a:p>
            <a:endParaRPr lang="en-US" dirty="0">
              <a:solidFill>
                <a:srgbClr val="FF0000"/>
              </a:solidFill>
              <a:latin typeface="Avenir Book"/>
              <a:cs typeface="Avenir Book"/>
            </a:endParaRPr>
          </a:p>
        </p:txBody>
      </p:sp>
      <p:sp>
        <p:nvSpPr>
          <p:cNvPr id="18" name="TextBox 17"/>
          <p:cNvSpPr txBox="1"/>
          <p:nvPr/>
        </p:nvSpPr>
        <p:spPr>
          <a:xfrm>
            <a:off x="2462544" y="5108462"/>
            <a:ext cx="1728688" cy="369332"/>
          </a:xfrm>
          <a:prstGeom prst="rect">
            <a:avLst/>
          </a:prstGeom>
          <a:noFill/>
        </p:spPr>
        <p:txBody>
          <a:bodyPr wrap="none" rtlCol="0">
            <a:spAutoFit/>
          </a:bodyPr>
          <a:lstStyle/>
          <a:p>
            <a:r>
              <a:rPr lang="en-US" dirty="0">
                <a:solidFill>
                  <a:srgbClr val="008000"/>
                </a:solidFill>
                <a:latin typeface="Avenir Book"/>
                <a:cs typeface="Avenir Book"/>
              </a:rPr>
              <a:t>Can solve XOR</a:t>
            </a:r>
          </a:p>
        </p:txBody>
      </p:sp>
      <p:sp>
        <p:nvSpPr>
          <p:cNvPr id="19" name="TextBox 18"/>
          <p:cNvSpPr txBox="1"/>
          <p:nvPr/>
        </p:nvSpPr>
        <p:spPr>
          <a:xfrm>
            <a:off x="5457271" y="2677066"/>
            <a:ext cx="2070544" cy="369332"/>
          </a:xfrm>
          <a:prstGeom prst="rect">
            <a:avLst/>
          </a:prstGeom>
          <a:noFill/>
        </p:spPr>
        <p:txBody>
          <a:bodyPr wrap="none" rtlCol="0">
            <a:spAutoFit/>
          </a:bodyPr>
          <a:lstStyle/>
          <a:p>
            <a:pPr algn="ctr"/>
            <a:r>
              <a:rPr lang="en-US" dirty="0">
                <a:solidFill>
                  <a:srgbClr val="FF0000"/>
                </a:solidFill>
                <a:latin typeface="Avenir Book"/>
                <a:cs typeface="Avenir Book"/>
              </a:rPr>
              <a:t>Cannot solve XOR</a:t>
            </a:r>
          </a:p>
        </p:txBody>
      </p:sp>
      <p:sp>
        <p:nvSpPr>
          <p:cNvPr id="20" name="TextBox 19"/>
          <p:cNvSpPr txBox="1"/>
          <p:nvPr/>
        </p:nvSpPr>
        <p:spPr>
          <a:xfrm>
            <a:off x="5628199" y="5108462"/>
            <a:ext cx="1728688" cy="369332"/>
          </a:xfrm>
          <a:prstGeom prst="rect">
            <a:avLst/>
          </a:prstGeom>
          <a:noFill/>
        </p:spPr>
        <p:txBody>
          <a:bodyPr wrap="none" rtlCol="0">
            <a:spAutoFit/>
          </a:bodyPr>
          <a:lstStyle/>
          <a:p>
            <a:r>
              <a:rPr lang="en-US" dirty="0">
                <a:solidFill>
                  <a:srgbClr val="008000"/>
                </a:solidFill>
                <a:latin typeface="Avenir Book"/>
                <a:cs typeface="Avenir Book"/>
              </a:rPr>
              <a:t>Can solve XOR</a:t>
            </a:r>
          </a:p>
        </p:txBody>
      </p:sp>
      <p:cxnSp>
        <p:nvCxnSpPr>
          <p:cNvPr id="6" name="Straight Connector 5"/>
          <p:cNvCxnSpPr/>
          <p:nvPr/>
        </p:nvCxnSpPr>
        <p:spPr>
          <a:xfrm flipH="1">
            <a:off x="739781" y="3922085"/>
            <a:ext cx="7780029" cy="0"/>
          </a:xfrm>
          <a:prstGeom prst="line">
            <a:avLst/>
          </a:prstGeom>
          <a:ln w="38100" cmpd="sng">
            <a:solidFill>
              <a:schemeClr val="tx1">
                <a:lumMod val="65000"/>
                <a:lumOff val="35000"/>
              </a:schemeClr>
            </a:solidFill>
            <a:prstDash val="lg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201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dynamics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latin typeface="Avenir Book"/>
                <a:cs typeface="Avenir Book"/>
              </a:rPr>
              <a:t>16</a:t>
            </a:fld>
            <a:endParaRPr lang="en-US">
              <a:latin typeface="Avenir Book"/>
              <a:cs typeface="Avenir Book"/>
            </a:endParaRPr>
          </a:p>
        </p:txBody>
      </p:sp>
      <p:sp>
        <p:nvSpPr>
          <p:cNvPr id="13" name="TextBox 12"/>
          <p:cNvSpPr txBox="1"/>
          <p:nvPr/>
        </p:nvSpPr>
        <p:spPr>
          <a:xfrm>
            <a:off x="5432191" y="1515201"/>
            <a:ext cx="2120705" cy="523220"/>
          </a:xfrm>
          <a:prstGeom prst="rect">
            <a:avLst/>
          </a:prstGeom>
          <a:noFill/>
        </p:spPr>
        <p:txBody>
          <a:bodyPr wrap="square" rtlCol="0">
            <a:spAutoFit/>
          </a:bodyPr>
          <a:lstStyle/>
          <a:p>
            <a:pPr algn="ctr"/>
            <a:r>
              <a:rPr lang="en-US" sz="2800" dirty="0">
                <a:latin typeface="Avenir Book"/>
                <a:cs typeface="Avenir Book"/>
              </a:rPr>
              <a:t>Deep</a:t>
            </a:r>
          </a:p>
        </p:txBody>
      </p:sp>
      <p:sp>
        <p:nvSpPr>
          <p:cNvPr id="14" name="TextBox 13"/>
          <p:cNvSpPr txBox="1"/>
          <p:nvPr/>
        </p:nvSpPr>
        <p:spPr>
          <a:xfrm>
            <a:off x="2266536" y="1515201"/>
            <a:ext cx="2120705" cy="523220"/>
          </a:xfrm>
          <a:prstGeom prst="rect">
            <a:avLst/>
          </a:prstGeom>
          <a:noFill/>
        </p:spPr>
        <p:txBody>
          <a:bodyPr wrap="square" rtlCol="0">
            <a:spAutoFit/>
          </a:bodyPr>
          <a:lstStyle/>
          <a:p>
            <a:pPr algn="ctr"/>
            <a:r>
              <a:rPr lang="en-US" sz="2800" dirty="0">
                <a:latin typeface="Avenir Book"/>
                <a:cs typeface="Avenir Book"/>
              </a:rPr>
              <a:t>Shallow</a:t>
            </a:r>
          </a:p>
        </p:txBody>
      </p:sp>
      <p:sp>
        <p:nvSpPr>
          <p:cNvPr id="15" name="TextBox 14"/>
          <p:cNvSpPr txBox="1"/>
          <p:nvPr/>
        </p:nvSpPr>
        <p:spPr>
          <a:xfrm rot="16200000">
            <a:off x="125747" y="2600122"/>
            <a:ext cx="2120705" cy="523220"/>
          </a:xfrm>
          <a:prstGeom prst="rect">
            <a:avLst/>
          </a:prstGeom>
          <a:noFill/>
        </p:spPr>
        <p:txBody>
          <a:bodyPr wrap="square" rtlCol="0">
            <a:spAutoFit/>
          </a:bodyPr>
          <a:lstStyle/>
          <a:p>
            <a:pPr algn="ctr"/>
            <a:r>
              <a:rPr lang="en-US" sz="2800" dirty="0">
                <a:latin typeface="Avenir Book"/>
                <a:cs typeface="Avenir Book"/>
              </a:rPr>
              <a:t>Linear</a:t>
            </a:r>
          </a:p>
        </p:txBody>
      </p:sp>
      <p:sp>
        <p:nvSpPr>
          <p:cNvPr id="16" name="TextBox 15"/>
          <p:cNvSpPr txBox="1"/>
          <p:nvPr/>
        </p:nvSpPr>
        <p:spPr>
          <a:xfrm rot="16200000">
            <a:off x="-384456" y="5031518"/>
            <a:ext cx="3129740" cy="523220"/>
          </a:xfrm>
          <a:prstGeom prst="rect">
            <a:avLst/>
          </a:prstGeom>
          <a:noFill/>
        </p:spPr>
        <p:txBody>
          <a:bodyPr wrap="square" rtlCol="0">
            <a:spAutoFit/>
          </a:bodyPr>
          <a:lstStyle/>
          <a:p>
            <a:pPr algn="ctr"/>
            <a:r>
              <a:rPr lang="en-US" sz="2800" dirty="0">
                <a:latin typeface="Avenir Book"/>
                <a:cs typeface="Avenir Book"/>
              </a:rPr>
              <a:t>Nonlinear</a:t>
            </a:r>
          </a:p>
        </p:txBody>
      </p:sp>
      <p:sp>
        <p:nvSpPr>
          <p:cNvPr id="17" name="TextBox 16"/>
          <p:cNvSpPr txBox="1"/>
          <p:nvPr/>
        </p:nvSpPr>
        <p:spPr>
          <a:xfrm>
            <a:off x="2394450" y="2677066"/>
            <a:ext cx="1864877" cy="369332"/>
          </a:xfrm>
          <a:prstGeom prst="rect">
            <a:avLst/>
          </a:prstGeom>
          <a:noFill/>
        </p:spPr>
        <p:txBody>
          <a:bodyPr wrap="none" rtlCol="0">
            <a:spAutoFit/>
          </a:bodyPr>
          <a:lstStyle/>
          <a:p>
            <a:r>
              <a:rPr lang="en-US" dirty="0">
                <a:solidFill>
                  <a:srgbClr val="008000"/>
                </a:solidFill>
                <a:latin typeface="Avenir Book"/>
                <a:cs typeface="Avenir Book"/>
              </a:rPr>
              <a:t>Convex learning</a:t>
            </a:r>
          </a:p>
        </p:txBody>
      </p:sp>
      <p:sp>
        <p:nvSpPr>
          <p:cNvPr id="18" name="TextBox 17"/>
          <p:cNvSpPr txBox="1"/>
          <p:nvPr/>
        </p:nvSpPr>
        <p:spPr>
          <a:xfrm>
            <a:off x="2394450" y="5108462"/>
            <a:ext cx="1864877" cy="369332"/>
          </a:xfrm>
          <a:prstGeom prst="rect">
            <a:avLst/>
          </a:prstGeom>
          <a:noFill/>
        </p:spPr>
        <p:txBody>
          <a:bodyPr wrap="none" rtlCol="0">
            <a:spAutoFit/>
          </a:bodyPr>
          <a:lstStyle/>
          <a:p>
            <a:r>
              <a:rPr lang="en-US" dirty="0">
                <a:solidFill>
                  <a:srgbClr val="008000"/>
                </a:solidFill>
                <a:latin typeface="Avenir Book"/>
                <a:cs typeface="Avenir Book"/>
              </a:rPr>
              <a:t>Convex learning</a:t>
            </a:r>
          </a:p>
        </p:txBody>
      </p:sp>
      <p:sp>
        <p:nvSpPr>
          <p:cNvPr id="19" name="TextBox 18"/>
          <p:cNvSpPr txBox="1"/>
          <p:nvPr/>
        </p:nvSpPr>
        <p:spPr>
          <a:xfrm>
            <a:off x="5495762" y="2677066"/>
            <a:ext cx="2258444" cy="369332"/>
          </a:xfrm>
          <a:prstGeom prst="rect">
            <a:avLst/>
          </a:prstGeom>
          <a:noFill/>
        </p:spPr>
        <p:txBody>
          <a:bodyPr wrap="none" rtlCol="0">
            <a:spAutoFit/>
          </a:bodyPr>
          <a:lstStyle/>
          <a:p>
            <a:pPr algn="ctr"/>
            <a:r>
              <a:rPr lang="en-US" dirty="0" err="1">
                <a:solidFill>
                  <a:srgbClr val="FF0000"/>
                </a:solidFill>
                <a:latin typeface="Avenir Book"/>
                <a:cs typeface="Avenir Book"/>
              </a:rPr>
              <a:t>Nonconvex</a:t>
            </a:r>
            <a:r>
              <a:rPr lang="en-US" dirty="0">
                <a:solidFill>
                  <a:srgbClr val="FF0000"/>
                </a:solidFill>
                <a:latin typeface="Avenir Book"/>
                <a:cs typeface="Avenir Book"/>
              </a:rPr>
              <a:t> learning</a:t>
            </a:r>
          </a:p>
        </p:txBody>
      </p:sp>
      <p:sp>
        <p:nvSpPr>
          <p:cNvPr id="20" name="TextBox 19"/>
          <p:cNvSpPr txBox="1"/>
          <p:nvPr/>
        </p:nvSpPr>
        <p:spPr>
          <a:xfrm>
            <a:off x="5495762" y="5108462"/>
            <a:ext cx="2258444" cy="369332"/>
          </a:xfrm>
          <a:prstGeom prst="rect">
            <a:avLst/>
          </a:prstGeom>
          <a:noFill/>
        </p:spPr>
        <p:txBody>
          <a:bodyPr wrap="none" rtlCol="0">
            <a:spAutoFit/>
          </a:bodyPr>
          <a:lstStyle/>
          <a:p>
            <a:r>
              <a:rPr lang="en-US" dirty="0" err="1">
                <a:solidFill>
                  <a:srgbClr val="FF0000"/>
                </a:solidFill>
                <a:latin typeface="Avenir Book"/>
                <a:cs typeface="Avenir Book"/>
              </a:rPr>
              <a:t>Nonconvex</a:t>
            </a:r>
            <a:r>
              <a:rPr lang="en-US" dirty="0">
                <a:solidFill>
                  <a:srgbClr val="FF0000"/>
                </a:solidFill>
                <a:latin typeface="Avenir Book"/>
                <a:cs typeface="Avenir Book"/>
              </a:rPr>
              <a:t> learning</a:t>
            </a:r>
          </a:p>
        </p:txBody>
      </p:sp>
      <p:cxnSp>
        <p:nvCxnSpPr>
          <p:cNvPr id="21" name="Straight Connector 20"/>
          <p:cNvCxnSpPr/>
          <p:nvPr/>
        </p:nvCxnSpPr>
        <p:spPr>
          <a:xfrm flipV="1">
            <a:off x="4907215" y="1515201"/>
            <a:ext cx="0" cy="4575321"/>
          </a:xfrm>
          <a:prstGeom prst="line">
            <a:avLst/>
          </a:prstGeom>
          <a:ln w="38100" cmpd="sng">
            <a:solidFill>
              <a:schemeClr val="tx1">
                <a:lumMod val="65000"/>
                <a:lumOff val="35000"/>
              </a:schemeClr>
            </a:solidFill>
            <a:prstDash val="lg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2430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8"/>
            <a:ext cx="8229600" cy="1143000"/>
          </a:xfrm>
        </p:spPr>
        <p:txBody>
          <a:bodyPr/>
          <a:lstStyle/>
          <a:p>
            <a:r>
              <a:rPr lang="en-US" dirty="0"/>
              <a:t>Gradient descent</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17</a:t>
            </a:fld>
            <a:endParaRPr lang="en-US"/>
          </a:p>
        </p:txBody>
      </p:sp>
      <p:sp>
        <p:nvSpPr>
          <p:cNvPr id="15" name="Text Placeholder 7"/>
          <p:cNvSpPr txBox="1">
            <a:spLocks/>
          </p:cNvSpPr>
          <p:nvPr/>
        </p:nvSpPr>
        <p:spPr>
          <a:xfrm>
            <a:off x="519912" y="1211357"/>
            <a:ext cx="7556636" cy="639762"/>
          </a:xfrm>
          <a:prstGeom prst="rect">
            <a:avLst/>
          </a:prstGeom>
        </p:spPr>
        <p:txBody>
          <a:bodyPr vert="horz" lIns="91394" tIns="45697" rIns="91394" bIns="45697" rtlCol="0" anchor="b">
            <a:noAutofit/>
          </a:bodyPr>
          <a:lstStyle>
            <a:lvl1pPr marL="0" indent="0" algn="l" defTabSz="456969" rtl="0" eaLnBrk="1" latinLnBrk="0" hangingPunct="1">
              <a:spcBef>
                <a:spcPct val="20000"/>
              </a:spcBef>
              <a:buFont typeface="Arial"/>
              <a:buNone/>
              <a:defRPr sz="2400" b="1" kern="1200">
                <a:solidFill>
                  <a:schemeClr val="tx1"/>
                </a:solidFill>
                <a:latin typeface="Avenir Book"/>
                <a:ea typeface="+mn-ea"/>
                <a:cs typeface="Avenir Book"/>
              </a:defRPr>
            </a:lvl1pPr>
            <a:lvl2pPr marL="456969" indent="0" algn="l" defTabSz="456969" rtl="0" eaLnBrk="1" latinLnBrk="0" hangingPunct="1">
              <a:spcBef>
                <a:spcPct val="20000"/>
              </a:spcBef>
              <a:buFont typeface="Arial"/>
              <a:buNone/>
              <a:defRPr sz="2000" b="1" kern="1200">
                <a:solidFill>
                  <a:schemeClr val="tx1"/>
                </a:solidFill>
                <a:latin typeface="Avenir Book"/>
                <a:ea typeface="+mn-ea"/>
                <a:cs typeface="Avenir Book"/>
              </a:defRPr>
            </a:lvl2pPr>
            <a:lvl3pPr marL="913938" indent="0" algn="l" defTabSz="456969" rtl="0" eaLnBrk="1" latinLnBrk="0" hangingPunct="1">
              <a:spcBef>
                <a:spcPct val="20000"/>
              </a:spcBef>
              <a:buFont typeface="Arial"/>
              <a:buNone/>
              <a:defRPr sz="1800" b="1" kern="1200">
                <a:solidFill>
                  <a:schemeClr val="tx1"/>
                </a:solidFill>
                <a:latin typeface="Avenir Book"/>
                <a:ea typeface="+mn-ea"/>
                <a:cs typeface="Avenir Book"/>
              </a:defRPr>
            </a:lvl3pPr>
            <a:lvl4pPr marL="1370907" indent="0" algn="l" defTabSz="456969" rtl="0" eaLnBrk="1" latinLnBrk="0" hangingPunct="1">
              <a:spcBef>
                <a:spcPct val="20000"/>
              </a:spcBef>
              <a:buFont typeface="Arial"/>
              <a:buNone/>
              <a:defRPr sz="1600" b="1" kern="1200">
                <a:solidFill>
                  <a:schemeClr val="tx1"/>
                </a:solidFill>
                <a:latin typeface="Avenir Book"/>
                <a:ea typeface="+mn-ea"/>
                <a:cs typeface="Avenir Book"/>
              </a:defRPr>
            </a:lvl4pPr>
            <a:lvl5pPr marL="1827876" indent="0" algn="l" defTabSz="456969" rtl="0" eaLnBrk="1" latinLnBrk="0" hangingPunct="1">
              <a:spcBef>
                <a:spcPct val="20000"/>
              </a:spcBef>
              <a:buFont typeface="Arial"/>
              <a:buNone/>
              <a:defRPr sz="1600" b="1" kern="1200">
                <a:solidFill>
                  <a:schemeClr val="tx1"/>
                </a:solidFill>
                <a:latin typeface="Avenir Book"/>
                <a:ea typeface="+mn-ea"/>
                <a:cs typeface="Avenir Book"/>
              </a:defRPr>
            </a:lvl5pPr>
            <a:lvl6pPr marL="2284844" indent="0" algn="l" defTabSz="456969" rtl="0" eaLnBrk="1" latinLnBrk="0" hangingPunct="1">
              <a:spcBef>
                <a:spcPct val="20000"/>
              </a:spcBef>
              <a:buFont typeface="Arial"/>
              <a:buNone/>
              <a:defRPr sz="1600" b="1" kern="1200">
                <a:solidFill>
                  <a:schemeClr val="tx1"/>
                </a:solidFill>
                <a:latin typeface="+mn-lt"/>
                <a:ea typeface="+mn-ea"/>
                <a:cs typeface="+mn-cs"/>
              </a:defRPr>
            </a:lvl6pPr>
            <a:lvl7pPr marL="2741813" indent="0" algn="l" defTabSz="456969" rtl="0" eaLnBrk="1" latinLnBrk="0" hangingPunct="1">
              <a:spcBef>
                <a:spcPct val="20000"/>
              </a:spcBef>
              <a:buFont typeface="Arial"/>
              <a:buNone/>
              <a:defRPr sz="1600" b="1" kern="1200">
                <a:solidFill>
                  <a:schemeClr val="tx1"/>
                </a:solidFill>
                <a:latin typeface="+mn-lt"/>
                <a:ea typeface="+mn-ea"/>
                <a:cs typeface="+mn-cs"/>
              </a:defRPr>
            </a:lvl7pPr>
            <a:lvl8pPr marL="3198782" indent="0" algn="l" defTabSz="456969" rtl="0" eaLnBrk="1" latinLnBrk="0" hangingPunct="1">
              <a:spcBef>
                <a:spcPct val="20000"/>
              </a:spcBef>
              <a:buFont typeface="Arial"/>
              <a:buNone/>
              <a:defRPr sz="1600" b="1" kern="1200">
                <a:solidFill>
                  <a:schemeClr val="tx1"/>
                </a:solidFill>
                <a:latin typeface="+mn-lt"/>
                <a:ea typeface="+mn-ea"/>
                <a:cs typeface="+mn-cs"/>
              </a:defRPr>
            </a:lvl8pPr>
            <a:lvl9pPr marL="3655751" indent="0" algn="l" defTabSz="456969"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Gradient descent </a:t>
            </a:r>
            <a:r>
              <a:rPr lang="en-US" dirty="0" err="1"/>
              <a:t>eqns</a:t>
            </a:r>
            <a:r>
              <a:rPr lang="en-US" dirty="0"/>
              <a:t>: </a:t>
            </a:r>
            <a:r>
              <a:rPr lang="en-US" dirty="0">
                <a:solidFill>
                  <a:srgbClr val="FF0000"/>
                </a:solidFill>
              </a:rPr>
              <a:t>Nonlinear, coupled </a:t>
            </a:r>
            <a:r>
              <a:rPr lang="en-US" dirty="0"/>
              <a:t>(for D&gt;1)</a:t>
            </a:r>
          </a:p>
        </p:txBody>
      </p:sp>
      <p:graphicFrame>
        <p:nvGraphicFramePr>
          <p:cNvPr id="16" name="Object 15"/>
          <p:cNvGraphicFramePr>
            <a:graphicFrameLocks noChangeAspect="1"/>
          </p:cNvGraphicFramePr>
          <p:nvPr/>
        </p:nvGraphicFramePr>
        <p:xfrm>
          <a:off x="7416941" y="3465276"/>
          <a:ext cx="1319213" cy="396875"/>
        </p:xfrm>
        <a:graphic>
          <a:graphicData uri="http://schemas.openxmlformats.org/presentationml/2006/ole">
            <mc:AlternateContent xmlns:mc="http://schemas.openxmlformats.org/markup-compatibility/2006">
              <mc:Choice xmlns:v="urn:schemas-microsoft-com:vml" Requires="v">
                <p:oleObj spid="_x0000_s912421" name="Equation" r:id="rId3" imgW="635000" imgH="190500" progId="Equation.3">
                  <p:embed/>
                </p:oleObj>
              </mc:Choice>
              <mc:Fallback>
                <p:oleObj name="Equation" r:id="rId3" imgW="635000" imgH="190500" progId="Equation.3">
                  <p:embed/>
                  <p:pic>
                    <p:nvPicPr>
                      <p:cNvPr id="16" name="Object 15"/>
                      <p:cNvPicPr/>
                      <p:nvPr/>
                    </p:nvPicPr>
                    <p:blipFill>
                      <a:blip r:embed="rId4"/>
                      <a:stretch>
                        <a:fillRect/>
                      </a:stretch>
                    </p:blipFill>
                    <p:spPr>
                      <a:xfrm>
                        <a:off x="7416941" y="3465276"/>
                        <a:ext cx="1319213" cy="396875"/>
                      </a:xfrm>
                      <a:prstGeom prst="rect">
                        <a:avLst/>
                      </a:prstGeom>
                    </p:spPr>
                  </p:pic>
                </p:oleObj>
              </mc:Fallback>
            </mc:AlternateContent>
          </a:graphicData>
        </a:graphic>
      </p:graphicFrame>
      <p:sp>
        <p:nvSpPr>
          <p:cNvPr id="19" name="TextBox 18"/>
          <p:cNvSpPr txBox="1"/>
          <p:nvPr/>
        </p:nvSpPr>
        <p:spPr>
          <a:xfrm>
            <a:off x="1480297" y="3856166"/>
            <a:ext cx="4308830" cy="400063"/>
          </a:xfrm>
          <a:prstGeom prst="rect">
            <a:avLst/>
          </a:prstGeom>
          <a:noFill/>
        </p:spPr>
        <p:txBody>
          <a:bodyPr wrap="square" lIns="91394" tIns="45697" rIns="91394" bIns="45697" rtlCol="0">
            <a:spAutoFit/>
          </a:bodyPr>
          <a:lstStyle/>
          <a:p>
            <a:pPr algn="just"/>
            <a:r>
              <a:rPr lang="en-US" sz="2000" dirty="0">
                <a:latin typeface="Avenir Book"/>
                <a:cs typeface="Avenir Book"/>
              </a:rPr>
              <a:t>Input correlations:</a:t>
            </a:r>
          </a:p>
        </p:txBody>
      </p:sp>
      <p:sp>
        <p:nvSpPr>
          <p:cNvPr id="20" name="TextBox 19"/>
          <p:cNvSpPr txBox="1"/>
          <p:nvPr/>
        </p:nvSpPr>
        <p:spPr>
          <a:xfrm>
            <a:off x="630211" y="4742459"/>
            <a:ext cx="5920912" cy="400063"/>
          </a:xfrm>
          <a:prstGeom prst="rect">
            <a:avLst/>
          </a:prstGeom>
          <a:noFill/>
        </p:spPr>
        <p:txBody>
          <a:bodyPr wrap="square" lIns="91394" tIns="45697" rIns="91394" bIns="45697" rtlCol="0">
            <a:spAutoFit/>
          </a:bodyPr>
          <a:lstStyle/>
          <a:p>
            <a:r>
              <a:rPr lang="en-US" sz="2000" dirty="0">
                <a:latin typeface="Avenir Book"/>
                <a:cs typeface="Avenir Book"/>
              </a:rPr>
              <a:t>Input-output correlations:</a:t>
            </a:r>
          </a:p>
        </p:txBody>
      </p:sp>
      <p:graphicFrame>
        <p:nvGraphicFramePr>
          <p:cNvPr id="21" name="Object 20"/>
          <p:cNvGraphicFramePr>
            <a:graphicFrameLocks noChangeAspect="1"/>
          </p:cNvGraphicFramePr>
          <p:nvPr/>
        </p:nvGraphicFramePr>
        <p:xfrm>
          <a:off x="4051238" y="3697092"/>
          <a:ext cx="2231776" cy="756656"/>
        </p:xfrm>
        <a:graphic>
          <a:graphicData uri="http://schemas.openxmlformats.org/presentationml/2006/ole">
            <mc:AlternateContent xmlns:mc="http://schemas.openxmlformats.org/markup-compatibility/2006">
              <mc:Choice xmlns:v="urn:schemas-microsoft-com:vml" Requires="v">
                <p:oleObj spid="_x0000_s912422" name="Equation" r:id="rId5" imgW="825500" imgH="279400" progId="Equation.3">
                  <p:embed/>
                </p:oleObj>
              </mc:Choice>
              <mc:Fallback>
                <p:oleObj name="Equation" r:id="rId5" imgW="825500" imgH="279400" progId="Equation.3">
                  <p:embed/>
                  <p:pic>
                    <p:nvPicPr>
                      <p:cNvPr id="21" name="Object 20"/>
                      <p:cNvPicPr/>
                      <p:nvPr/>
                    </p:nvPicPr>
                    <p:blipFill>
                      <a:blip r:embed="rId6"/>
                      <a:stretch>
                        <a:fillRect/>
                      </a:stretch>
                    </p:blipFill>
                    <p:spPr>
                      <a:xfrm>
                        <a:off x="4051238" y="3697092"/>
                        <a:ext cx="2231776" cy="756656"/>
                      </a:xfrm>
                      <a:prstGeom prst="rect">
                        <a:avLst/>
                      </a:prstGeom>
                      <a:noFill/>
                      <a:ln>
                        <a:noFill/>
                      </a:ln>
                    </p:spPr>
                  </p:pic>
                </p:oleObj>
              </mc:Fallback>
            </mc:AlternateContent>
          </a:graphicData>
        </a:graphic>
      </p:graphicFrame>
      <p:graphicFrame>
        <p:nvGraphicFramePr>
          <p:cNvPr id="22" name="Object 21"/>
          <p:cNvGraphicFramePr>
            <a:graphicFrameLocks noChangeAspect="1"/>
          </p:cNvGraphicFramePr>
          <p:nvPr/>
        </p:nvGraphicFramePr>
        <p:xfrm>
          <a:off x="4051238" y="4612022"/>
          <a:ext cx="2181939" cy="739759"/>
        </p:xfrm>
        <a:graphic>
          <a:graphicData uri="http://schemas.openxmlformats.org/presentationml/2006/ole">
            <mc:AlternateContent xmlns:mc="http://schemas.openxmlformats.org/markup-compatibility/2006">
              <mc:Choice xmlns:v="urn:schemas-microsoft-com:vml" Requires="v">
                <p:oleObj spid="_x0000_s912423" name="Equation" r:id="rId7" imgW="825500" imgH="279400" progId="Equation.3">
                  <p:embed/>
                </p:oleObj>
              </mc:Choice>
              <mc:Fallback>
                <p:oleObj name="Equation" r:id="rId7" imgW="825500" imgH="279400" progId="Equation.3">
                  <p:embed/>
                  <p:pic>
                    <p:nvPicPr>
                      <p:cNvPr id="22" name="Object 21"/>
                      <p:cNvPicPr/>
                      <p:nvPr/>
                    </p:nvPicPr>
                    <p:blipFill>
                      <a:blip r:embed="rId8"/>
                      <a:stretch>
                        <a:fillRect/>
                      </a:stretch>
                    </p:blipFill>
                    <p:spPr>
                      <a:xfrm>
                        <a:off x="4051238" y="4612022"/>
                        <a:ext cx="2181939" cy="739759"/>
                      </a:xfrm>
                      <a:prstGeom prst="rect">
                        <a:avLst/>
                      </a:prstGeom>
                      <a:noFill/>
                      <a:ln>
                        <a:noFill/>
                      </a:ln>
                    </p:spPr>
                  </p:pic>
                </p:oleObj>
              </mc:Fallback>
            </mc:AlternateContent>
          </a:graphicData>
        </a:graphic>
      </p:graphicFrame>
      <p:sp>
        <p:nvSpPr>
          <p:cNvPr id="9" name="TextBox 8"/>
          <p:cNvSpPr txBox="1"/>
          <p:nvPr/>
        </p:nvSpPr>
        <p:spPr>
          <a:xfrm>
            <a:off x="338666" y="5725354"/>
            <a:ext cx="9144000" cy="461665"/>
          </a:xfrm>
          <a:prstGeom prst="rect">
            <a:avLst/>
          </a:prstGeom>
          <a:noFill/>
        </p:spPr>
        <p:txBody>
          <a:bodyPr wrap="square" rtlCol="0">
            <a:spAutoFit/>
          </a:bodyPr>
          <a:lstStyle/>
          <a:p>
            <a:r>
              <a:rPr lang="en-US" sz="2400" b="1" dirty="0">
                <a:solidFill>
                  <a:srgbClr val="0070C0"/>
                </a:solidFill>
                <a:latin typeface="Avenir Book"/>
                <a:cs typeface="Avenir Book"/>
              </a:rPr>
              <a:t>Goal: </a:t>
            </a:r>
            <a:r>
              <a:rPr lang="en-US" sz="2400" dirty="0">
                <a:latin typeface="Avenir Book"/>
                <a:cs typeface="Avenir Book"/>
              </a:rPr>
              <a:t>Solve these equations to reveal full learning trajectories.</a:t>
            </a:r>
          </a:p>
        </p:txBody>
      </p:sp>
      <p:pic>
        <p:nvPicPr>
          <p:cNvPr id="3" name="Picture 2"/>
          <p:cNvPicPr>
            <a:picLocks noChangeAspect="1"/>
          </p:cNvPicPr>
          <p:nvPr/>
        </p:nvPicPr>
        <p:blipFill>
          <a:blip r:embed="rId9"/>
          <a:stretch>
            <a:fillRect/>
          </a:stretch>
        </p:blipFill>
        <p:spPr>
          <a:xfrm>
            <a:off x="630210" y="2017525"/>
            <a:ext cx="7809309" cy="1212536"/>
          </a:xfrm>
          <a:prstGeom prst="rect">
            <a:avLst/>
          </a:prstGeom>
        </p:spPr>
      </p:pic>
    </p:spTree>
    <p:extLst>
      <p:ext uri="{BB962C8B-B14F-4D97-AF65-F5344CB8AC3E}">
        <p14:creationId xmlns:p14="http://schemas.microsoft.com/office/powerpoint/2010/main" val="932238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linear networks</a:t>
            </a:r>
          </a:p>
        </p:txBody>
      </p:sp>
      <p:sp>
        <p:nvSpPr>
          <p:cNvPr id="3" name="Content Placeholder 2"/>
          <p:cNvSpPr>
            <a:spLocks noGrp="1"/>
          </p:cNvSpPr>
          <p:nvPr>
            <p:ph idx="1"/>
          </p:nvPr>
        </p:nvSpPr>
        <p:spPr/>
        <p:txBody>
          <a:bodyPr>
            <a:normAutofit fontScale="77500" lnSpcReduction="20000"/>
          </a:bodyPr>
          <a:lstStyle/>
          <a:p>
            <a:r>
              <a:rPr lang="en-US" dirty="0"/>
              <a:t>Prior work:</a:t>
            </a:r>
          </a:p>
          <a:p>
            <a:endParaRPr lang="en-US" dirty="0"/>
          </a:p>
          <a:p>
            <a:pPr lvl="1"/>
            <a:r>
              <a:rPr lang="en-US" dirty="0"/>
              <a:t>Critical points: </a:t>
            </a:r>
            <a:r>
              <a:rPr lang="en-US" dirty="0" err="1"/>
              <a:t>Baldi</a:t>
            </a:r>
            <a:r>
              <a:rPr lang="en-US" dirty="0"/>
              <a:t> &amp; </a:t>
            </a:r>
            <a:r>
              <a:rPr lang="en-US" dirty="0" err="1"/>
              <a:t>Hornik</a:t>
            </a:r>
            <a:r>
              <a:rPr lang="en-US" dirty="0"/>
              <a:t>, 1989</a:t>
            </a:r>
          </a:p>
          <a:p>
            <a:pPr lvl="1"/>
            <a:endParaRPr lang="en-US" dirty="0"/>
          </a:p>
          <a:p>
            <a:pPr lvl="1"/>
            <a:r>
              <a:rPr lang="en-US" dirty="0"/>
              <a:t>Shallow dynamics: Chauvin, 1991; Krogh &amp; Hertz, 1992</a:t>
            </a:r>
          </a:p>
          <a:p>
            <a:pPr lvl="1"/>
            <a:endParaRPr lang="en-US" dirty="0"/>
          </a:p>
          <a:p>
            <a:pPr lvl="1"/>
            <a:r>
              <a:rPr lang="en-US" dirty="0"/>
              <a:t>Three layer dynamics: </a:t>
            </a:r>
            <a:r>
              <a:rPr lang="en-US" dirty="0" err="1"/>
              <a:t>Fukumizu</a:t>
            </a:r>
            <a:r>
              <a:rPr lang="en-US" dirty="0"/>
              <a:t>, 1998</a:t>
            </a:r>
          </a:p>
          <a:p>
            <a:pPr lvl="1"/>
            <a:endParaRPr lang="en-US" dirty="0"/>
          </a:p>
          <a:p>
            <a:pPr lvl="1"/>
            <a:r>
              <a:rPr lang="en-US" dirty="0"/>
              <a:t>Nonlinear: Saad &amp; </a:t>
            </a:r>
            <a:r>
              <a:rPr lang="en-US" dirty="0" err="1"/>
              <a:t>Solla</a:t>
            </a:r>
            <a:r>
              <a:rPr lang="en-US" dirty="0"/>
              <a:t>, 1995; Seung, </a:t>
            </a:r>
            <a:r>
              <a:rPr lang="en-US" dirty="0" err="1"/>
              <a:t>Sompolinsky</a:t>
            </a:r>
            <a:r>
              <a:rPr lang="en-US" dirty="0"/>
              <a:t>, &amp; </a:t>
            </a:r>
            <a:r>
              <a:rPr lang="en-US" dirty="0" err="1"/>
              <a:t>Tishby</a:t>
            </a:r>
            <a:r>
              <a:rPr lang="en-US" dirty="0"/>
              <a:t>, 1992; Amari et al., 1995; </a:t>
            </a:r>
            <a:r>
              <a:rPr lang="en-US" dirty="0" err="1"/>
              <a:t>Opper</a:t>
            </a:r>
            <a:r>
              <a:rPr lang="en-US" dirty="0"/>
              <a:t>, 2001 </a:t>
            </a:r>
          </a:p>
          <a:p>
            <a:pPr lvl="1"/>
            <a:endParaRPr lang="en-US" dirty="0"/>
          </a:p>
          <a:p>
            <a:r>
              <a:rPr lang="en-US" dirty="0"/>
              <a:t>Need analysis for deeper networks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18</a:t>
            </a:fld>
            <a:endParaRPr lang="en-US" dirty="0"/>
          </a:p>
        </p:txBody>
      </p:sp>
    </p:spTree>
    <p:extLst>
      <p:ext uri="{BB962C8B-B14F-4D97-AF65-F5344CB8AC3E}">
        <p14:creationId xmlns:p14="http://schemas.microsoft.com/office/powerpoint/2010/main" val="2451368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SVD change of variables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19</a:t>
            </a:fld>
            <a:endParaRPr lang="en-US"/>
          </a:p>
        </p:txBody>
      </p:sp>
      <p:grpSp>
        <p:nvGrpSpPr>
          <p:cNvPr id="6" name="Group 5"/>
          <p:cNvGrpSpPr/>
          <p:nvPr/>
        </p:nvGrpSpPr>
        <p:grpSpPr>
          <a:xfrm>
            <a:off x="808502" y="1206682"/>
            <a:ext cx="8340100" cy="5528249"/>
            <a:chOff x="22024" y="343998"/>
            <a:chExt cx="8695064" cy="5763538"/>
          </a:xfrm>
        </p:grpSpPr>
        <p:pic>
          <p:nvPicPr>
            <p:cNvPr id="7" name="Picture 6" descr="fig2.pdf"/>
            <p:cNvPicPr>
              <a:picLocks noChangeAspect="1"/>
            </p:cNvPicPr>
            <p:nvPr/>
          </p:nvPicPr>
          <p:blipFill rotWithShape="1">
            <a:blip r:embed="rId3" cstate="email">
              <a:extLst>
                <a:ext uri="{28A0092B-C50C-407E-A947-70E740481C1C}">
                  <a14:useLocalDpi xmlns:a14="http://schemas.microsoft.com/office/drawing/2010/main"/>
                </a:ext>
              </a:extLst>
            </a:blip>
            <a:srcRect l="20251" t="6019" r="7199" b="5012"/>
            <a:stretch/>
          </p:blipFill>
          <p:spPr>
            <a:xfrm rot="5400000">
              <a:off x="2281342" y="-875369"/>
              <a:ext cx="4975444" cy="7896049"/>
            </a:xfrm>
            <a:prstGeom prst="rect">
              <a:avLst/>
            </a:prstGeom>
          </p:spPr>
        </p:pic>
        <p:sp>
          <p:nvSpPr>
            <p:cNvPr id="8" name="TextBox 7"/>
            <p:cNvSpPr txBox="1"/>
            <p:nvPr/>
          </p:nvSpPr>
          <p:spPr>
            <a:xfrm rot="2700000">
              <a:off x="841155" y="2701301"/>
              <a:ext cx="483714" cy="288788"/>
            </a:xfrm>
            <a:prstGeom prst="rect">
              <a:avLst/>
            </a:prstGeom>
            <a:noFill/>
          </p:spPr>
          <p:txBody>
            <a:bodyPr wrap="none" rtlCol="0">
              <a:spAutoFit/>
            </a:bodyPr>
            <a:lstStyle/>
            <a:p>
              <a:r>
                <a:rPr lang="en-US" sz="1200" dirty="0">
                  <a:latin typeface="Helvetica Neue"/>
                  <a:cs typeface="Helvetica Neue"/>
                </a:rPr>
                <a:t>Bird</a:t>
              </a:r>
            </a:p>
          </p:txBody>
        </p:sp>
        <p:sp>
          <p:nvSpPr>
            <p:cNvPr id="9" name="TextBox 8"/>
            <p:cNvSpPr txBox="1"/>
            <p:nvPr/>
          </p:nvSpPr>
          <p:spPr>
            <a:xfrm rot="2700000">
              <a:off x="1125002" y="2694821"/>
              <a:ext cx="489652" cy="288788"/>
            </a:xfrm>
            <a:prstGeom prst="rect">
              <a:avLst/>
            </a:prstGeom>
            <a:noFill/>
          </p:spPr>
          <p:txBody>
            <a:bodyPr wrap="none" rtlCol="0">
              <a:spAutoFit/>
            </a:bodyPr>
            <a:lstStyle/>
            <a:p>
              <a:r>
                <a:rPr lang="en-US" sz="1200" dirty="0">
                  <a:latin typeface="Helvetica Neue"/>
                  <a:cs typeface="Helvetica Neue"/>
                </a:rPr>
                <a:t>Fish</a:t>
              </a:r>
            </a:p>
          </p:txBody>
        </p:sp>
        <p:sp>
          <p:nvSpPr>
            <p:cNvPr id="10" name="TextBox 9"/>
            <p:cNvSpPr txBox="1"/>
            <p:nvPr/>
          </p:nvSpPr>
          <p:spPr>
            <a:xfrm rot="2700000">
              <a:off x="1384380" y="2701301"/>
              <a:ext cx="492699" cy="288788"/>
            </a:xfrm>
            <a:prstGeom prst="rect">
              <a:avLst/>
            </a:prstGeom>
            <a:noFill/>
          </p:spPr>
          <p:txBody>
            <a:bodyPr wrap="none" rtlCol="0">
              <a:spAutoFit/>
            </a:bodyPr>
            <a:lstStyle/>
            <a:p>
              <a:r>
                <a:rPr lang="en-US" sz="1200" dirty="0">
                  <a:latin typeface="Helvetica Neue"/>
                  <a:cs typeface="Helvetica Neue"/>
                </a:rPr>
                <a:t>Tree</a:t>
              </a:r>
            </a:p>
          </p:txBody>
        </p:sp>
        <p:sp>
          <p:nvSpPr>
            <p:cNvPr id="11" name="TextBox 10"/>
            <p:cNvSpPr txBox="1"/>
            <p:nvPr/>
          </p:nvSpPr>
          <p:spPr>
            <a:xfrm>
              <a:off x="1161294" y="2897170"/>
              <a:ext cx="566201" cy="288788"/>
            </a:xfrm>
            <a:prstGeom prst="rect">
              <a:avLst/>
            </a:prstGeom>
            <a:noFill/>
          </p:spPr>
          <p:txBody>
            <a:bodyPr wrap="none" rtlCol="0">
              <a:spAutoFit/>
            </a:bodyPr>
            <a:lstStyle/>
            <a:p>
              <a:r>
                <a:rPr lang="en-US" sz="1200" b="1" dirty="0"/>
                <a:t>Items</a:t>
              </a:r>
            </a:p>
          </p:txBody>
        </p:sp>
        <p:sp>
          <p:nvSpPr>
            <p:cNvPr id="12" name="TextBox 11"/>
            <p:cNvSpPr txBox="1"/>
            <p:nvPr/>
          </p:nvSpPr>
          <p:spPr>
            <a:xfrm>
              <a:off x="328443" y="1297767"/>
              <a:ext cx="624970" cy="288788"/>
            </a:xfrm>
            <a:prstGeom prst="rect">
              <a:avLst/>
            </a:prstGeom>
            <a:noFill/>
          </p:spPr>
          <p:txBody>
            <a:bodyPr wrap="square" rtlCol="0">
              <a:spAutoFit/>
            </a:bodyPr>
            <a:lstStyle/>
            <a:p>
              <a:r>
                <a:rPr lang="en-US" sz="1200" dirty="0">
                  <a:latin typeface="Helvetica Neue"/>
                  <a:cs typeface="Helvetica Neue"/>
                </a:rPr>
                <a:t>Roots</a:t>
              </a:r>
            </a:p>
          </p:txBody>
        </p:sp>
        <p:sp>
          <p:nvSpPr>
            <p:cNvPr id="13" name="Rectangle 12"/>
            <p:cNvSpPr/>
            <p:nvPr/>
          </p:nvSpPr>
          <p:spPr>
            <a:xfrm>
              <a:off x="362647" y="757537"/>
              <a:ext cx="580251" cy="288788"/>
            </a:xfrm>
            <a:prstGeom prst="rect">
              <a:avLst/>
            </a:prstGeom>
          </p:spPr>
          <p:txBody>
            <a:bodyPr wrap="none">
              <a:spAutoFit/>
            </a:bodyPr>
            <a:lstStyle/>
            <a:p>
              <a:r>
                <a:rPr lang="en-US" sz="1200" dirty="0">
                  <a:latin typeface="Helvetica Neue"/>
                  <a:cs typeface="Helvetica Neue"/>
                </a:rPr>
                <a:t>Grow</a:t>
              </a:r>
            </a:p>
          </p:txBody>
        </p:sp>
        <p:graphicFrame>
          <p:nvGraphicFramePr>
            <p:cNvPr id="14" name="Object 13"/>
            <p:cNvGraphicFramePr>
              <a:graphicFrameLocks noChangeAspect="1"/>
            </p:cNvGraphicFramePr>
            <p:nvPr/>
          </p:nvGraphicFramePr>
          <p:xfrm>
            <a:off x="1337034" y="343998"/>
            <a:ext cx="387726" cy="323105"/>
          </p:xfrm>
          <a:graphic>
            <a:graphicData uri="http://schemas.openxmlformats.org/presentationml/2006/ole">
              <mc:AlternateContent xmlns:mc="http://schemas.openxmlformats.org/markup-compatibility/2006">
                <mc:Choice xmlns:v="urn:schemas-microsoft-com:vml" Requires="v">
                  <p:oleObj spid="_x0000_s913673" name="Equation" r:id="rId4" imgW="228600" imgH="190500" progId="Equation.3">
                    <p:embed/>
                  </p:oleObj>
                </mc:Choice>
                <mc:Fallback>
                  <p:oleObj name="Equation" r:id="rId4" imgW="228600" imgH="190500" progId="Equation.3">
                    <p:embed/>
                    <p:pic>
                      <p:nvPicPr>
                        <p:cNvPr id="14" name="Object 13"/>
                        <p:cNvPicPr/>
                        <p:nvPr/>
                      </p:nvPicPr>
                      <p:blipFill>
                        <a:blip r:embed="rId5"/>
                        <a:stretch>
                          <a:fillRect/>
                        </a:stretch>
                      </p:blipFill>
                      <p:spPr>
                        <a:xfrm>
                          <a:off x="1337034" y="343998"/>
                          <a:ext cx="387726" cy="323105"/>
                        </a:xfrm>
                        <a:prstGeom prst="rect">
                          <a:avLst/>
                        </a:prstGeom>
                        <a:noFill/>
                        <a:ln>
                          <a:noFill/>
                        </a:ln>
                      </p:spPr>
                    </p:pic>
                  </p:oleObj>
                </mc:Fallback>
              </mc:AlternateContent>
            </a:graphicData>
          </a:graphic>
        </p:graphicFrame>
        <p:sp>
          <p:nvSpPr>
            <p:cNvPr id="15" name="Rectangle 14"/>
            <p:cNvSpPr/>
            <p:nvPr/>
          </p:nvSpPr>
          <p:spPr>
            <a:xfrm>
              <a:off x="357623" y="1027652"/>
              <a:ext cx="590727" cy="288788"/>
            </a:xfrm>
            <a:prstGeom prst="rect">
              <a:avLst/>
            </a:prstGeom>
          </p:spPr>
          <p:txBody>
            <a:bodyPr wrap="none">
              <a:spAutoFit/>
            </a:bodyPr>
            <a:lstStyle/>
            <a:p>
              <a:r>
                <a:rPr lang="en-US" sz="1200" dirty="0">
                  <a:latin typeface="Helvetica Neue"/>
                  <a:cs typeface="Helvetica Neue"/>
                </a:rPr>
                <a:t>Move</a:t>
              </a:r>
            </a:p>
          </p:txBody>
        </p:sp>
        <p:sp>
          <p:nvSpPr>
            <p:cNvPr id="16" name="Rectangle 15"/>
            <p:cNvSpPr/>
            <p:nvPr/>
          </p:nvSpPr>
          <p:spPr>
            <a:xfrm>
              <a:off x="446003" y="1567882"/>
              <a:ext cx="406442" cy="288788"/>
            </a:xfrm>
            <a:prstGeom prst="rect">
              <a:avLst/>
            </a:prstGeom>
          </p:spPr>
          <p:txBody>
            <a:bodyPr wrap="none">
              <a:spAutoFit/>
            </a:bodyPr>
            <a:lstStyle/>
            <a:p>
              <a:r>
                <a:rPr lang="en-US" sz="1200" dirty="0">
                  <a:latin typeface="Helvetica Neue"/>
                  <a:cs typeface="Helvetica Neue"/>
                </a:rPr>
                <a:t>Fly</a:t>
              </a:r>
            </a:p>
          </p:txBody>
        </p:sp>
        <p:sp>
          <p:nvSpPr>
            <p:cNvPr id="17" name="TextBox 16"/>
            <p:cNvSpPr txBox="1"/>
            <p:nvPr/>
          </p:nvSpPr>
          <p:spPr>
            <a:xfrm rot="2700000">
              <a:off x="1619294" y="2753142"/>
              <a:ext cx="687209" cy="288788"/>
            </a:xfrm>
            <a:prstGeom prst="rect">
              <a:avLst/>
            </a:prstGeom>
            <a:noFill/>
          </p:spPr>
          <p:txBody>
            <a:bodyPr wrap="none" rtlCol="0">
              <a:spAutoFit/>
            </a:bodyPr>
            <a:lstStyle/>
            <a:p>
              <a:r>
                <a:rPr lang="en-US" sz="1200" dirty="0">
                  <a:latin typeface="Helvetica Neue"/>
                  <a:cs typeface="Helvetica Neue"/>
                </a:rPr>
                <a:t>Flower</a:t>
              </a:r>
            </a:p>
          </p:txBody>
        </p:sp>
        <p:sp>
          <p:nvSpPr>
            <p:cNvPr id="18" name="Rectangle 17"/>
            <p:cNvSpPr/>
            <p:nvPr/>
          </p:nvSpPr>
          <p:spPr>
            <a:xfrm>
              <a:off x="356235" y="1837997"/>
              <a:ext cx="593621" cy="288788"/>
            </a:xfrm>
            <a:prstGeom prst="rect">
              <a:avLst/>
            </a:prstGeom>
          </p:spPr>
          <p:txBody>
            <a:bodyPr wrap="none">
              <a:spAutoFit/>
            </a:bodyPr>
            <a:lstStyle/>
            <a:p>
              <a:r>
                <a:rPr lang="en-US" sz="1200" dirty="0">
                  <a:latin typeface="Helvetica Neue"/>
                  <a:cs typeface="Helvetica Neue"/>
                </a:rPr>
                <a:t>Swim</a:t>
              </a:r>
            </a:p>
          </p:txBody>
        </p:sp>
        <p:sp>
          <p:nvSpPr>
            <p:cNvPr id="19" name="Rectangle 18"/>
            <p:cNvSpPr/>
            <p:nvPr/>
          </p:nvSpPr>
          <p:spPr>
            <a:xfrm>
              <a:off x="304916" y="2108112"/>
              <a:ext cx="700626" cy="288788"/>
            </a:xfrm>
            <a:prstGeom prst="rect">
              <a:avLst/>
            </a:prstGeom>
          </p:spPr>
          <p:txBody>
            <a:bodyPr wrap="none">
              <a:spAutoFit/>
            </a:bodyPr>
            <a:lstStyle/>
            <a:p>
              <a:r>
                <a:rPr lang="en-US" sz="1200" dirty="0">
                  <a:latin typeface="Helvetica Neue"/>
                  <a:cs typeface="Helvetica Neue"/>
                </a:rPr>
                <a:t>Leaves</a:t>
              </a:r>
            </a:p>
          </p:txBody>
        </p:sp>
        <p:sp>
          <p:nvSpPr>
            <p:cNvPr id="20" name="Rectangle 19"/>
            <p:cNvSpPr/>
            <p:nvPr/>
          </p:nvSpPr>
          <p:spPr>
            <a:xfrm>
              <a:off x="336311" y="2378228"/>
              <a:ext cx="635165" cy="288788"/>
            </a:xfrm>
            <a:prstGeom prst="rect">
              <a:avLst/>
            </a:prstGeom>
          </p:spPr>
          <p:txBody>
            <a:bodyPr wrap="none">
              <a:spAutoFit/>
            </a:bodyPr>
            <a:lstStyle/>
            <a:p>
              <a:r>
                <a:rPr lang="en-US" sz="1200" dirty="0">
                  <a:latin typeface="Helvetica Neue"/>
                  <a:cs typeface="Helvetica Neue"/>
                </a:rPr>
                <a:t>Petals</a:t>
              </a:r>
            </a:p>
          </p:txBody>
        </p:sp>
        <p:graphicFrame>
          <p:nvGraphicFramePr>
            <p:cNvPr id="21" name="Object 20"/>
            <p:cNvGraphicFramePr>
              <a:graphicFrameLocks noChangeAspect="1"/>
            </p:cNvGraphicFramePr>
            <p:nvPr/>
          </p:nvGraphicFramePr>
          <p:xfrm>
            <a:off x="2099305" y="1572506"/>
            <a:ext cx="411162" cy="328612"/>
          </p:xfrm>
          <a:graphic>
            <a:graphicData uri="http://schemas.openxmlformats.org/presentationml/2006/ole">
              <mc:AlternateContent xmlns:mc="http://schemas.openxmlformats.org/markup-compatibility/2006">
                <mc:Choice xmlns:v="urn:schemas-microsoft-com:vml" Requires="v">
                  <p:oleObj spid="_x0000_s913674" name="Equation" r:id="rId6" imgW="127000" imgH="101600" progId="Equation.3">
                    <p:embed/>
                  </p:oleObj>
                </mc:Choice>
                <mc:Fallback>
                  <p:oleObj name="Equation" r:id="rId6" imgW="127000" imgH="101600" progId="Equation.3">
                    <p:embed/>
                    <p:pic>
                      <p:nvPicPr>
                        <p:cNvPr id="21" name="Object 20"/>
                        <p:cNvPicPr/>
                        <p:nvPr/>
                      </p:nvPicPr>
                      <p:blipFill>
                        <a:blip r:embed="rId7"/>
                        <a:stretch>
                          <a:fillRect/>
                        </a:stretch>
                      </p:blipFill>
                      <p:spPr>
                        <a:xfrm>
                          <a:off x="2099305" y="1572506"/>
                          <a:ext cx="411162" cy="328612"/>
                        </a:xfrm>
                        <a:prstGeom prst="rect">
                          <a:avLst/>
                        </a:prstGeom>
                        <a:noFill/>
                        <a:ln>
                          <a:noFill/>
                        </a:ln>
                      </p:spPr>
                    </p:pic>
                  </p:oleObj>
                </mc:Fallback>
              </mc:AlternateContent>
            </a:graphicData>
          </a:graphic>
        </p:graphicFrame>
        <p:graphicFrame>
          <p:nvGraphicFramePr>
            <p:cNvPr id="22" name="Object 21"/>
            <p:cNvGraphicFramePr>
              <a:graphicFrameLocks noChangeAspect="1"/>
            </p:cNvGraphicFramePr>
            <p:nvPr/>
          </p:nvGraphicFramePr>
          <p:xfrm>
            <a:off x="3467387" y="375255"/>
            <a:ext cx="258190" cy="279706"/>
          </p:xfrm>
          <a:graphic>
            <a:graphicData uri="http://schemas.openxmlformats.org/presentationml/2006/ole">
              <mc:AlternateContent xmlns:mc="http://schemas.openxmlformats.org/markup-compatibility/2006">
                <mc:Choice xmlns:v="urn:schemas-microsoft-com:vml" Requires="v">
                  <p:oleObj spid="_x0000_s913675" name="Equation" r:id="rId8" imgW="152400" imgH="165100" progId="Equation.3">
                    <p:embed/>
                  </p:oleObj>
                </mc:Choice>
                <mc:Fallback>
                  <p:oleObj name="Equation" r:id="rId8" imgW="152400" imgH="165100" progId="Equation.3">
                    <p:embed/>
                    <p:pic>
                      <p:nvPicPr>
                        <p:cNvPr id="22" name="Object 21"/>
                        <p:cNvPicPr/>
                        <p:nvPr/>
                      </p:nvPicPr>
                      <p:blipFill>
                        <a:blip r:embed="rId9"/>
                        <a:stretch>
                          <a:fillRect/>
                        </a:stretch>
                      </p:blipFill>
                      <p:spPr>
                        <a:xfrm>
                          <a:off x="3467387" y="375255"/>
                          <a:ext cx="258190" cy="279706"/>
                        </a:xfrm>
                        <a:prstGeom prst="rect">
                          <a:avLst/>
                        </a:prstGeom>
                        <a:noFill/>
                        <a:ln>
                          <a:noFill/>
                        </a:ln>
                      </p:spPr>
                    </p:pic>
                  </p:oleObj>
                </mc:Fallback>
              </mc:AlternateContent>
            </a:graphicData>
          </a:graphic>
        </p:graphicFrame>
        <p:graphicFrame>
          <p:nvGraphicFramePr>
            <p:cNvPr id="23" name="Object 22"/>
            <p:cNvGraphicFramePr>
              <a:graphicFrameLocks noChangeAspect="1"/>
            </p:cNvGraphicFramePr>
            <p:nvPr/>
          </p:nvGraphicFramePr>
          <p:xfrm>
            <a:off x="5437835" y="395115"/>
            <a:ext cx="215159" cy="279706"/>
          </p:xfrm>
          <a:graphic>
            <a:graphicData uri="http://schemas.openxmlformats.org/presentationml/2006/ole">
              <mc:AlternateContent xmlns:mc="http://schemas.openxmlformats.org/markup-compatibility/2006">
                <mc:Choice xmlns:v="urn:schemas-microsoft-com:vml" Requires="v">
                  <p:oleObj spid="_x0000_s913676" name="Equation" r:id="rId10" imgW="127000" imgH="165100" progId="Equation.3">
                    <p:embed/>
                  </p:oleObj>
                </mc:Choice>
                <mc:Fallback>
                  <p:oleObj name="Equation" r:id="rId10" imgW="127000" imgH="165100" progId="Equation.3">
                    <p:embed/>
                    <p:pic>
                      <p:nvPicPr>
                        <p:cNvPr id="23" name="Object 22"/>
                        <p:cNvPicPr/>
                        <p:nvPr/>
                      </p:nvPicPr>
                      <p:blipFill>
                        <a:blip r:embed="rId11"/>
                        <a:stretch>
                          <a:fillRect/>
                        </a:stretch>
                      </p:blipFill>
                      <p:spPr>
                        <a:xfrm>
                          <a:off x="5437835" y="395115"/>
                          <a:ext cx="215159" cy="279706"/>
                        </a:xfrm>
                        <a:prstGeom prst="rect">
                          <a:avLst/>
                        </a:prstGeom>
                        <a:noFill/>
                        <a:ln>
                          <a:noFill/>
                        </a:ln>
                      </p:spPr>
                    </p:pic>
                  </p:oleObj>
                </mc:Fallback>
              </mc:AlternateContent>
            </a:graphicData>
          </a:graphic>
        </p:graphicFrame>
        <p:graphicFrame>
          <p:nvGraphicFramePr>
            <p:cNvPr id="24" name="Object 23"/>
            <p:cNvGraphicFramePr>
              <a:graphicFrameLocks noChangeAspect="1"/>
            </p:cNvGraphicFramePr>
            <p:nvPr/>
          </p:nvGraphicFramePr>
          <p:xfrm>
            <a:off x="7502989" y="363669"/>
            <a:ext cx="365770" cy="344254"/>
          </p:xfrm>
          <a:graphic>
            <a:graphicData uri="http://schemas.openxmlformats.org/presentationml/2006/ole">
              <mc:AlternateContent xmlns:mc="http://schemas.openxmlformats.org/markup-compatibility/2006">
                <mc:Choice xmlns:v="urn:schemas-microsoft-com:vml" Requires="v">
                  <p:oleObj spid="_x0000_s913677" name="Equation" r:id="rId12" imgW="215900" imgH="203200" progId="Equation.3">
                    <p:embed/>
                  </p:oleObj>
                </mc:Choice>
                <mc:Fallback>
                  <p:oleObj name="Equation" r:id="rId12" imgW="215900" imgH="203200" progId="Equation.3">
                    <p:embed/>
                    <p:pic>
                      <p:nvPicPr>
                        <p:cNvPr id="24" name="Object 23"/>
                        <p:cNvPicPr/>
                        <p:nvPr/>
                      </p:nvPicPr>
                      <p:blipFill>
                        <a:blip r:embed="rId13"/>
                        <a:stretch>
                          <a:fillRect/>
                        </a:stretch>
                      </p:blipFill>
                      <p:spPr>
                        <a:xfrm>
                          <a:off x="7502989" y="363669"/>
                          <a:ext cx="365770" cy="344254"/>
                        </a:xfrm>
                        <a:prstGeom prst="rect">
                          <a:avLst/>
                        </a:prstGeom>
                        <a:noFill/>
                        <a:ln>
                          <a:noFill/>
                        </a:ln>
                      </p:spPr>
                    </p:pic>
                  </p:oleObj>
                </mc:Fallback>
              </mc:AlternateContent>
            </a:graphicData>
          </a:graphic>
        </p:graphicFrame>
        <p:sp>
          <p:nvSpPr>
            <p:cNvPr id="25" name="TextBox 24"/>
            <p:cNvSpPr txBox="1"/>
            <p:nvPr/>
          </p:nvSpPr>
          <p:spPr>
            <a:xfrm rot="16200000">
              <a:off x="-275476" y="1539863"/>
              <a:ext cx="883787" cy="288788"/>
            </a:xfrm>
            <a:prstGeom prst="rect">
              <a:avLst/>
            </a:prstGeom>
            <a:noFill/>
          </p:spPr>
          <p:txBody>
            <a:bodyPr wrap="none" rtlCol="0">
              <a:spAutoFit/>
            </a:bodyPr>
            <a:lstStyle/>
            <a:p>
              <a:r>
                <a:rPr lang="en-US" sz="1200" b="1" dirty="0"/>
                <a:t>Properties</a:t>
              </a:r>
            </a:p>
          </p:txBody>
        </p:sp>
        <p:sp>
          <p:nvSpPr>
            <p:cNvPr id="26" name="TextBox 25"/>
            <p:cNvSpPr txBox="1"/>
            <p:nvPr/>
          </p:nvSpPr>
          <p:spPr>
            <a:xfrm rot="16200000">
              <a:off x="2148982" y="1539863"/>
              <a:ext cx="883787" cy="288788"/>
            </a:xfrm>
            <a:prstGeom prst="rect">
              <a:avLst/>
            </a:prstGeom>
            <a:noFill/>
          </p:spPr>
          <p:txBody>
            <a:bodyPr wrap="none" rtlCol="0">
              <a:spAutoFit/>
            </a:bodyPr>
            <a:lstStyle/>
            <a:p>
              <a:r>
                <a:rPr lang="en-US" sz="1200" b="1" dirty="0"/>
                <a:t>Properties</a:t>
              </a:r>
            </a:p>
          </p:txBody>
        </p:sp>
        <p:sp>
          <p:nvSpPr>
            <p:cNvPr id="27" name="TextBox 26"/>
            <p:cNvSpPr txBox="1"/>
            <p:nvPr/>
          </p:nvSpPr>
          <p:spPr>
            <a:xfrm>
              <a:off x="3184770" y="2897170"/>
              <a:ext cx="649868" cy="288788"/>
            </a:xfrm>
            <a:prstGeom prst="rect">
              <a:avLst/>
            </a:prstGeom>
            <a:noFill/>
          </p:spPr>
          <p:txBody>
            <a:bodyPr wrap="none" rtlCol="0">
              <a:spAutoFit/>
            </a:bodyPr>
            <a:lstStyle/>
            <a:p>
              <a:r>
                <a:rPr lang="en-US" sz="1200" b="1" dirty="0"/>
                <a:t>Modes</a:t>
              </a:r>
            </a:p>
          </p:txBody>
        </p:sp>
        <p:sp>
          <p:nvSpPr>
            <p:cNvPr id="28" name="TextBox 27"/>
            <p:cNvSpPr txBox="1"/>
            <p:nvPr/>
          </p:nvSpPr>
          <p:spPr>
            <a:xfrm rot="2700000">
              <a:off x="6962005" y="1902188"/>
              <a:ext cx="483714" cy="288788"/>
            </a:xfrm>
            <a:prstGeom prst="rect">
              <a:avLst/>
            </a:prstGeom>
            <a:noFill/>
          </p:spPr>
          <p:txBody>
            <a:bodyPr wrap="none" rtlCol="0">
              <a:spAutoFit/>
            </a:bodyPr>
            <a:lstStyle/>
            <a:p>
              <a:r>
                <a:rPr lang="en-US" sz="1200" dirty="0">
                  <a:latin typeface="Helvetica Neue"/>
                  <a:cs typeface="Helvetica Neue"/>
                </a:rPr>
                <a:t>Bird</a:t>
              </a:r>
            </a:p>
          </p:txBody>
        </p:sp>
        <p:sp>
          <p:nvSpPr>
            <p:cNvPr id="29" name="TextBox 28"/>
            <p:cNvSpPr txBox="1"/>
            <p:nvPr/>
          </p:nvSpPr>
          <p:spPr>
            <a:xfrm rot="2700000">
              <a:off x="7245853" y="1895708"/>
              <a:ext cx="489652" cy="288788"/>
            </a:xfrm>
            <a:prstGeom prst="rect">
              <a:avLst/>
            </a:prstGeom>
            <a:noFill/>
          </p:spPr>
          <p:txBody>
            <a:bodyPr wrap="none" rtlCol="0">
              <a:spAutoFit/>
            </a:bodyPr>
            <a:lstStyle/>
            <a:p>
              <a:r>
                <a:rPr lang="en-US" sz="1200" dirty="0">
                  <a:latin typeface="Helvetica Neue"/>
                  <a:cs typeface="Helvetica Neue"/>
                </a:rPr>
                <a:t>Fish</a:t>
              </a:r>
            </a:p>
          </p:txBody>
        </p:sp>
        <p:sp>
          <p:nvSpPr>
            <p:cNvPr id="30" name="TextBox 29"/>
            <p:cNvSpPr txBox="1"/>
            <p:nvPr/>
          </p:nvSpPr>
          <p:spPr>
            <a:xfrm rot="2700000">
              <a:off x="7505231" y="1902188"/>
              <a:ext cx="492699" cy="288788"/>
            </a:xfrm>
            <a:prstGeom prst="rect">
              <a:avLst/>
            </a:prstGeom>
            <a:noFill/>
          </p:spPr>
          <p:txBody>
            <a:bodyPr wrap="none" rtlCol="0">
              <a:spAutoFit/>
            </a:bodyPr>
            <a:lstStyle/>
            <a:p>
              <a:r>
                <a:rPr lang="en-US" sz="1200" dirty="0">
                  <a:latin typeface="Helvetica Neue"/>
                  <a:cs typeface="Helvetica Neue"/>
                </a:rPr>
                <a:t>Tree</a:t>
              </a:r>
            </a:p>
          </p:txBody>
        </p:sp>
        <p:sp>
          <p:nvSpPr>
            <p:cNvPr id="31" name="TextBox 30"/>
            <p:cNvSpPr txBox="1"/>
            <p:nvPr/>
          </p:nvSpPr>
          <p:spPr>
            <a:xfrm>
              <a:off x="7306804" y="2111804"/>
              <a:ext cx="566201" cy="288788"/>
            </a:xfrm>
            <a:prstGeom prst="rect">
              <a:avLst/>
            </a:prstGeom>
            <a:noFill/>
          </p:spPr>
          <p:txBody>
            <a:bodyPr wrap="none" rtlCol="0">
              <a:spAutoFit/>
            </a:bodyPr>
            <a:lstStyle/>
            <a:p>
              <a:r>
                <a:rPr lang="en-US" sz="1200" b="1" dirty="0"/>
                <a:t>Items</a:t>
              </a:r>
            </a:p>
          </p:txBody>
        </p:sp>
        <p:sp>
          <p:nvSpPr>
            <p:cNvPr id="32" name="TextBox 31"/>
            <p:cNvSpPr txBox="1"/>
            <p:nvPr/>
          </p:nvSpPr>
          <p:spPr>
            <a:xfrm rot="2700000">
              <a:off x="7740145" y="1954029"/>
              <a:ext cx="687209" cy="288788"/>
            </a:xfrm>
            <a:prstGeom prst="rect">
              <a:avLst/>
            </a:prstGeom>
            <a:noFill/>
          </p:spPr>
          <p:txBody>
            <a:bodyPr wrap="none" rtlCol="0">
              <a:spAutoFit/>
            </a:bodyPr>
            <a:lstStyle/>
            <a:p>
              <a:r>
                <a:rPr lang="en-US" sz="1200" dirty="0">
                  <a:latin typeface="Helvetica Neue"/>
                  <a:cs typeface="Helvetica Neue"/>
                </a:rPr>
                <a:t>Flower</a:t>
              </a:r>
            </a:p>
          </p:txBody>
        </p:sp>
        <p:graphicFrame>
          <p:nvGraphicFramePr>
            <p:cNvPr id="33" name="Object 32"/>
            <p:cNvGraphicFramePr>
              <a:graphicFrameLocks noChangeAspect="1"/>
            </p:cNvGraphicFramePr>
            <p:nvPr/>
          </p:nvGraphicFramePr>
          <p:xfrm>
            <a:off x="4206059" y="1095627"/>
            <a:ext cx="411163" cy="411162"/>
          </p:xfrm>
          <a:graphic>
            <a:graphicData uri="http://schemas.openxmlformats.org/presentationml/2006/ole">
              <mc:AlternateContent xmlns:mc="http://schemas.openxmlformats.org/markup-compatibility/2006">
                <mc:Choice xmlns:v="urn:schemas-microsoft-com:vml" Requires="v">
                  <p:oleObj spid="_x0000_s913678" name="Equation" r:id="rId14" imgW="127000" imgH="127000" progId="Equation.3">
                    <p:embed/>
                  </p:oleObj>
                </mc:Choice>
                <mc:Fallback>
                  <p:oleObj name="Equation" r:id="rId14" imgW="127000" imgH="127000" progId="Equation.3">
                    <p:embed/>
                    <p:pic>
                      <p:nvPicPr>
                        <p:cNvPr id="33" name="Object 32"/>
                        <p:cNvPicPr/>
                        <p:nvPr/>
                      </p:nvPicPr>
                      <p:blipFill>
                        <a:blip r:embed="rId15"/>
                        <a:stretch>
                          <a:fillRect/>
                        </a:stretch>
                      </p:blipFill>
                      <p:spPr>
                        <a:xfrm>
                          <a:off x="4206059" y="1095627"/>
                          <a:ext cx="411163" cy="411162"/>
                        </a:xfrm>
                        <a:prstGeom prst="rect">
                          <a:avLst/>
                        </a:prstGeom>
                        <a:noFill/>
                        <a:ln>
                          <a:noFill/>
                        </a:ln>
                      </p:spPr>
                    </p:pic>
                  </p:oleObj>
                </mc:Fallback>
              </mc:AlternateContent>
            </a:graphicData>
          </a:graphic>
        </p:graphicFrame>
        <p:graphicFrame>
          <p:nvGraphicFramePr>
            <p:cNvPr id="34" name="Object 33"/>
            <p:cNvGraphicFramePr>
              <a:graphicFrameLocks noChangeAspect="1"/>
            </p:cNvGraphicFramePr>
            <p:nvPr/>
          </p:nvGraphicFramePr>
          <p:xfrm>
            <a:off x="6241794" y="1095627"/>
            <a:ext cx="411163" cy="411162"/>
          </p:xfrm>
          <a:graphic>
            <a:graphicData uri="http://schemas.openxmlformats.org/presentationml/2006/ole">
              <mc:AlternateContent xmlns:mc="http://schemas.openxmlformats.org/markup-compatibility/2006">
                <mc:Choice xmlns:v="urn:schemas-microsoft-com:vml" Requires="v">
                  <p:oleObj spid="_x0000_s913679" name="Equation" r:id="rId16" imgW="127000" imgH="127000" progId="Equation.3">
                    <p:embed/>
                  </p:oleObj>
                </mc:Choice>
                <mc:Fallback>
                  <p:oleObj name="Equation" r:id="rId16" imgW="127000" imgH="127000" progId="Equation.3">
                    <p:embed/>
                    <p:pic>
                      <p:nvPicPr>
                        <p:cNvPr id="34" name="Object 33"/>
                        <p:cNvPicPr/>
                        <p:nvPr/>
                      </p:nvPicPr>
                      <p:blipFill>
                        <a:blip r:embed="rId15"/>
                        <a:stretch>
                          <a:fillRect/>
                        </a:stretch>
                      </p:blipFill>
                      <p:spPr>
                        <a:xfrm>
                          <a:off x="6241794" y="1095627"/>
                          <a:ext cx="411163" cy="411162"/>
                        </a:xfrm>
                        <a:prstGeom prst="rect">
                          <a:avLst/>
                        </a:prstGeom>
                        <a:noFill/>
                        <a:ln>
                          <a:noFill/>
                        </a:ln>
                      </p:spPr>
                    </p:pic>
                  </p:oleObj>
                </mc:Fallback>
              </mc:AlternateContent>
            </a:graphicData>
          </a:graphic>
        </p:graphicFrame>
        <p:sp>
          <p:nvSpPr>
            <p:cNvPr id="35" name="TextBox 34"/>
            <p:cNvSpPr txBox="1"/>
            <p:nvPr/>
          </p:nvSpPr>
          <p:spPr>
            <a:xfrm>
              <a:off x="2967011" y="2632129"/>
              <a:ext cx="273841" cy="288788"/>
            </a:xfrm>
            <a:prstGeom prst="rect">
              <a:avLst/>
            </a:prstGeom>
            <a:noFill/>
          </p:spPr>
          <p:txBody>
            <a:bodyPr wrap="none" rtlCol="0">
              <a:spAutoFit/>
            </a:bodyPr>
            <a:lstStyle/>
            <a:p>
              <a:r>
                <a:rPr lang="en-US" sz="1200" dirty="0"/>
                <a:t>1</a:t>
              </a:r>
            </a:p>
          </p:txBody>
        </p:sp>
        <p:sp>
          <p:nvSpPr>
            <p:cNvPr id="36" name="TextBox 35"/>
            <p:cNvSpPr txBox="1"/>
            <p:nvPr/>
          </p:nvSpPr>
          <p:spPr>
            <a:xfrm>
              <a:off x="3233777" y="2632129"/>
              <a:ext cx="273841" cy="288788"/>
            </a:xfrm>
            <a:prstGeom prst="rect">
              <a:avLst/>
            </a:prstGeom>
            <a:noFill/>
          </p:spPr>
          <p:txBody>
            <a:bodyPr wrap="none" rtlCol="0">
              <a:spAutoFit/>
            </a:bodyPr>
            <a:lstStyle/>
            <a:p>
              <a:r>
                <a:rPr lang="en-US" sz="1200" dirty="0"/>
                <a:t>2</a:t>
              </a:r>
            </a:p>
          </p:txBody>
        </p:sp>
        <p:sp>
          <p:nvSpPr>
            <p:cNvPr id="37" name="TextBox 36"/>
            <p:cNvSpPr txBox="1"/>
            <p:nvPr/>
          </p:nvSpPr>
          <p:spPr>
            <a:xfrm>
              <a:off x="3500543" y="2632129"/>
              <a:ext cx="273841" cy="288788"/>
            </a:xfrm>
            <a:prstGeom prst="rect">
              <a:avLst/>
            </a:prstGeom>
            <a:noFill/>
          </p:spPr>
          <p:txBody>
            <a:bodyPr wrap="none" rtlCol="0">
              <a:spAutoFit/>
            </a:bodyPr>
            <a:lstStyle/>
            <a:p>
              <a:r>
                <a:rPr lang="en-US" sz="1200" dirty="0"/>
                <a:t>3</a:t>
              </a:r>
            </a:p>
          </p:txBody>
        </p:sp>
        <p:sp>
          <p:nvSpPr>
            <p:cNvPr id="38" name="TextBox 37"/>
            <p:cNvSpPr txBox="1"/>
            <p:nvPr/>
          </p:nvSpPr>
          <p:spPr>
            <a:xfrm>
              <a:off x="3767309" y="2632129"/>
              <a:ext cx="273841" cy="288788"/>
            </a:xfrm>
            <a:prstGeom prst="rect">
              <a:avLst/>
            </a:prstGeom>
            <a:noFill/>
          </p:spPr>
          <p:txBody>
            <a:bodyPr wrap="none" rtlCol="0">
              <a:spAutoFit/>
            </a:bodyPr>
            <a:lstStyle/>
            <a:p>
              <a:r>
                <a:rPr lang="en-US" sz="1200" dirty="0"/>
                <a:t>4</a:t>
              </a:r>
            </a:p>
          </p:txBody>
        </p:sp>
        <p:sp>
          <p:nvSpPr>
            <p:cNvPr id="39" name="TextBox 38"/>
            <p:cNvSpPr txBox="1"/>
            <p:nvPr/>
          </p:nvSpPr>
          <p:spPr>
            <a:xfrm>
              <a:off x="5204161" y="2111804"/>
              <a:ext cx="649868" cy="288788"/>
            </a:xfrm>
            <a:prstGeom prst="rect">
              <a:avLst/>
            </a:prstGeom>
            <a:noFill/>
          </p:spPr>
          <p:txBody>
            <a:bodyPr wrap="none" rtlCol="0">
              <a:spAutoFit/>
            </a:bodyPr>
            <a:lstStyle/>
            <a:p>
              <a:r>
                <a:rPr lang="en-US" sz="1200" b="1" dirty="0"/>
                <a:t>Modes</a:t>
              </a:r>
            </a:p>
          </p:txBody>
        </p:sp>
        <p:sp>
          <p:nvSpPr>
            <p:cNvPr id="40" name="TextBox 39"/>
            <p:cNvSpPr txBox="1"/>
            <p:nvPr/>
          </p:nvSpPr>
          <p:spPr>
            <a:xfrm>
              <a:off x="4986402" y="1855309"/>
              <a:ext cx="273841" cy="288788"/>
            </a:xfrm>
            <a:prstGeom prst="rect">
              <a:avLst/>
            </a:prstGeom>
            <a:noFill/>
          </p:spPr>
          <p:txBody>
            <a:bodyPr wrap="none" rtlCol="0">
              <a:spAutoFit/>
            </a:bodyPr>
            <a:lstStyle/>
            <a:p>
              <a:r>
                <a:rPr lang="en-US" sz="1200" dirty="0"/>
                <a:t>1</a:t>
              </a:r>
            </a:p>
          </p:txBody>
        </p:sp>
        <p:sp>
          <p:nvSpPr>
            <p:cNvPr id="41" name="TextBox 40"/>
            <p:cNvSpPr txBox="1"/>
            <p:nvPr/>
          </p:nvSpPr>
          <p:spPr>
            <a:xfrm>
              <a:off x="5253168" y="1855309"/>
              <a:ext cx="273841" cy="288788"/>
            </a:xfrm>
            <a:prstGeom prst="rect">
              <a:avLst/>
            </a:prstGeom>
            <a:noFill/>
          </p:spPr>
          <p:txBody>
            <a:bodyPr wrap="none" rtlCol="0">
              <a:spAutoFit/>
            </a:bodyPr>
            <a:lstStyle/>
            <a:p>
              <a:r>
                <a:rPr lang="en-US" sz="1200" dirty="0"/>
                <a:t>2</a:t>
              </a:r>
            </a:p>
          </p:txBody>
        </p:sp>
        <p:sp>
          <p:nvSpPr>
            <p:cNvPr id="42" name="TextBox 41"/>
            <p:cNvSpPr txBox="1"/>
            <p:nvPr/>
          </p:nvSpPr>
          <p:spPr>
            <a:xfrm>
              <a:off x="5519934" y="1855309"/>
              <a:ext cx="273841" cy="288788"/>
            </a:xfrm>
            <a:prstGeom prst="rect">
              <a:avLst/>
            </a:prstGeom>
            <a:noFill/>
          </p:spPr>
          <p:txBody>
            <a:bodyPr wrap="none" rtlCol="0">
              <a:spAutoFit/>
            </a:bodyPr>
            <a:lstStyle/>
            <a:p>
              <a:r>
                <a:rPr lang="en-US" sz="1200" dirty="0"/>
                <a:t>3</a:t>
              </a:r>
            </a:p>
          </p:txBody>
        </p:sp>
        <p:sp>
          <p:nvSpPr>
            <p:cNvPr id="43" name="TextBox 42"/>
            <p:cNvSpPr txBox="1"/>
            <p:nvPr/>
          </p:nvSpPr>
          <p:spPr>
            <a:xfrm>
              <a:off x="5786700" y="1855309"/>
              <a:ext cx="273841" cy="288788"/>
            </a:xfrm>
            <a:prstGeom prst="rect">
              <a:avLst/>
            </a:prstGeom>
            <a:noFill/>
          </p:spPr>
          <p:txBody>
            <a:bodyPr wrap="none" rtlCol="0">
              <a:spAutoFit/>
            </a:bodyPr>
            <a:lstStyle/>
            <a:p>
              <a:r>
                <a:rPr lang="en-US" sz="1200" dirty="0"/>
                <a:t>4</a:t>
              </a:r>
            </a:p>
          </p:txBody>
        </p:sp>
        <p:sp>
          <p:nvSpPr>
            <p:cNvPr id="44" name="TextBox 43"/>
            <p:cNvSpPr txBox="1"/>
            <p:nvPr/>
          </p:nvSpPr>
          <p:spPr>
            <a:xfrm rot="16200000">
              <a:off x="4350350" y="1193802"/>
              <a:ext cx="649868" cy="288788"/>
            </a:xfrm>
            <a:prstGeom prst="rect">
              <a:avLst/>
            </a:prstGeom>
            <a:noFill/>
          </p:spPr>
          <p:txBody>
            <a:bodyPr wrap="none" rtlCol="0">
              <a:spAutoFit/>
            </a:bodyPr>
            <a:lstStyle/>
            <a:p>
              <a:r>
                <a:rPr lang="en-US" sz="1200" b="1" dirty="0"/>
                <a:t>Modes</a:t>
              </a:r>
            </a:p>
          </p:txBody>
        </p:sp>
        <p:sp>
          <p:nvSpPr>
            <p:cNvPr id="45" name="TextBox 44"/>
            <p:cNvSpPr txBox="1"/>
            <p:nvPr/>
          </p:nvSpPr>
          <p:spPr>
            <a:xfrm rot="16200000">
              <a:off x="6365013" y="1181472"/>
              <a:ext cx="649868" cy="288788"/>
            </a:xfrm>
            <a:prstGeom prst="rect">
              <a:avLst/>
            </a:prstGeom>
            <a:noFill/>
          </p:spPr>
          <p:txBody>
            <a:bodyPr wrap="none" rtlCol="0">
              <a:spAutoFit/>
            </a:bodyPr>
            <a:lstStyle/>
            <a:p>
              <a:r>
                <a:rPr lang="en-US" sz="1200" b="1" dirty="0"/>
                <a:t>Modes</a:t>
              </a:r>
            </a:p>
          </p:txBody>
        </p:sp>
        <p:graphicFrame>
          <p:nvGraphicFramePr>
            <p:cNvPr id="46" name="Object 45"/>
            <p:cNvGraphicFramePr>
              <a:graphicFrameLocks noChangeAspect="1"/>
            </p:cNvGraphicFramePr>
            <p:nvPr/>
          </p:nvGraphicFramePr>
          <p:xfrm>
            <a:off x="5022202" y="695346"/>
            <a:ext cx="238125" cy="346075"/>
          </p:xfrm>
          <a:graphic>
            <a:graphicData uri="http://schemas.openxmlformats.org/presentationml/2006/ole">
              <mc:AlternateContent xmlns:mc="http://schemas.openxmlformats.org/markup-compatibility/2006">
                <mc:Choice xmlns:v="urn:schemas-microsoft-com:vml" Requires="v">
                  <p:oleObj spid="_x0000_s913680" name="Equation" r:id="rId17" imgW="139700" imgH="203200" progId="Equation.3">
                    <p:embed/>
                  </p:oleObj>
                </mc:Choice>
                <mc:Fallback>
                  <p:oleObj name="Equation" r:id="rId17" imgW="139700" imgH="203200" progId="Equation.3">
                    <p:embed/>
                    <p:pic>
                      <p:nvPicPr>
                        <p:cNvPr id="46" name="Object 45"/>
                        <p:cNvPicPr/>
                        <p:nvPr/>
                      </p:nvPicPr>
                      <p:blipFill>
                        <a:blip r:embed="rId18"/>
                        <a:stretch>
                          <a:fillRect/>
                        </a:stretch>
                      </p:blipFill>
                      <p:spPr>
                        <a:xfrm>
                          <a:off x="5022202" y="695346"/>
                          <a:ext cx="238125" cy="346075"/>
                        </a:xfrm>
                        <a:prstGeom prst="rect">
                          <a:avLst/>
                        </a:prstGeom>
                        <a:noFill/>
                        <a:ln>
                          <a:noFill/>
                        </a:ln>
                      </p:spPr>
                    </p:pic>
                  </p:oleObj>
                </mc:Fallback>
              </mc:AlternateContent>
            </a:graphicData>
          </a:graphic>
        </p:graphicFrame>
        <p:graphicFrame>
          <p:nvGraphicFramePr>
            <p:cNvPr id="47" name="Object 46"/>
            <p:cNvGraphicFramePr>
              <a:graphicFrameLocks noChangeAspect="1"/>
            </p:cNvGraphicFramePr>
            <p:nvPr/>
          </p:nvGraphicFramePr>
          <p:xfrm>
            <a:off x="5275092" y="971304"/>
            <a:ext cx="260350" cy="346075"/>
          </p:xfrm>
          <a:graphic>
            <a:graphicData uri="http://schemas.openxmlformats.org/presentationml/2006/ole">
              <mc:AlternateContent xmlns:mc="http://schemas.openxmlformats.org/markup-compatibility/2006">
                <mc:Choice xmlns:v="urn:schemas-microsoft-com:vml" Requires="v">
                  <p:oleObj spid="_x0000_s913681" name="Equation" r:id="rId19" imgW="152400" imgH="203200" progId="Equation.3">
                    <p:embed/>
                  </p:oleObj>
                </mc:Choice>
                <mc:Fallback>
                  <p:oleObj name="Equation" r:id="rId19" imgW="152400" imgH="203200" progId="Equation.3">
                    <p:embed/>
                    <p:pic>
                      <p:nvPicPr>
                        <p:cNvPr id="47" name="Object 46"/>
                        <p:cNvPicPr/>
                        <p:nvPr/>
                      </p:nvPicPr>
                      <p:blipFill>
                        <a:blip r:embed="rId20"/>
                        <a:stretch>
                          <a:fillRect/>
                        </a:stretch>
                      </p:blipFill>
                      <p:spPr>
                        <a:xfrm>
                          <a:off x="5275092" y="971304"/>
                          <a:ext cx="260350" cy="346075"/>
                        </a:xfrm>
                        <a:prstGeom prst="rect">
                          <a:avLst/>
                        </a:prstGeom>
                        <a:noFill/>
                        <a:ln>
                          <a:noFill/>
                        </a:ln>
                      </p:spPr>
                    </p:pic>
                  </p:oleObj>
                </mc:Fallback>
              </mc:AlternateContent>
            </a:graphicData>
          </a:graphic>
        </p:graphicFrame>
        <p:graphicFrame>
          <p:nvGraphicFramePr>
            <p:cNvPr id="48" name="Object 47"/>
            <p:cNvGraphicFramePr>
              <a:graphicFrameLocks noChangeAspect="1"/>
            </p:cNvGraphicFramePr>
            <p:nvPr/>
          </p:nvGraphicFramePr>
          <p:xfrm>
            <a:off x="5542532" y="1237633"/>
            <a:ext cx="258762" cy="368300"/>
          </p:xfrm>
          <a:graphic>
            <a:graphicData uri="http://schemas.openxmlformats.org/presentationml/2006/ole">
              <mc:AlternateContent xmlns:mc="http://schemas.openxmlformats.org/markup-compatibility/2006">
                <mc:Choice xmlns:v="urn:schemas-microsoft-com:vml" Requires="v">
                  <p:oleObj spid="_x0000_s913682" name="Equation" r:id="rId21" imgW="152400" imgH="215900" progId="Equation.3">
                    <p:embed/>
                  </p:oleObj>
                </mc:Choice>
                <mc:Fallback>
                  <p:oleObj name="Equation" r:id="rId21" imgW="152400" imgH="215900" progId="Equation.3">
                    <p:embed/>
                    <p:pic>
                      <p:nvPicPr>
                        <p:cNvPr id="48" name="Object 47"/>
                        <p:cNvPicPr/>
                        <p:nvPr/>
                      </p:nvPicPr>
                      <p:blipFill>
                        <a:blip r:embed="rId22"/>
                        <a:stretch>
                          <a:fillRect/>
                        </a:stretch>
                      </p:blipFill>
                      <p:spPr>
                        <a:xfrm>
                          <a:off x="5542532" y="1237633"/>
                          <a:ext cx="258762" cy="36830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nvGraphicFramePr>
          <p:xfrm>
            <a:off x="5806057" y="1507508"/>
            <a:ext cx="258762" cy="346075"/>
          </p:xfrm>
          <a:graphic>
            <a:graphicData uri="http://schemas.openxmlformats.org/presentationml/2006/ole">
              <mc:AlternateContent xmlns:mc="http://schemas.openxmlformats.org/markup-compatibility/2006">
                <mc:Choice xmlns:v="urn:schemas-microsoft-com:vml" Requires="v">
                  <p:oleObj spid="_x0000_s913683" name="Equation" r:id="rId23" imgW="152400" imgH="203200" progId="Equation.3">
                    <p:embed/>
                  </p:oleObj>
                </mc:Choice>
                <mc:Fallback>
                  <p:oleObj name="Equation" r:id="rId23" imgW="152400" imgH="203200" progId="Equation.3">
                    <p:embed/>
                    <p:pic>
                      <p:nvPicPr>
                        <p:cNvPr id="49" name="Object 48"/>
                        <p:cNvPicPr/>
                        <p:nvPr/>
                      </p:nvPicPr>
                      <p:blipFill>
                        <a:blip r:embed="rId24"/>
                        <a:stretch>
                          <a:fillRect/>
                        </a:stretch>
                      </p:blipFill>
                      <p:spPr>
                        <a:xfrm>
                          <a:off x="5806057" y="1507508"/>
                          <a:ext cx="258762" cy="346075"/>
                        </a:xfrm>
                        <a:prstGeom prst="rect">
                          <a:avLst/>
                        </a:prstGeom>
                        <a:noFill/>
                        <a:ln>
                          <a:noFill/>
                        </a:ln>
                      </p:spPr>
                    </p:pic>
                  </p:oleObj>
                </mc:Fallback>
              </mc:AlternateContent>
            </a:graphicData>
          </a:graphic>
        </p:graphicFrame>
        <p:sp>
          <p:nvSpPr>
            <p:cNvPr id="51" name="TextBox 50"/>
            <p:cNvSpPr txBox="1"/>
            <p:nvPr/>
          </p:nvSpPr>
          <p:spPr>
            <a:xfrm>
              <a:off x="2687923" y="1292323"/>
              <a:ext cx="304843" cy="288788"/>
            </a:xfrm>
            <a:prstGeom prst="rect">
              <a:avLst/>
            </a:prstGeom>
            <a:noFill/>
          </p:spPr>
          <p:txBody>
            <a:bodyPr wrap="square" rtlCol="0">
              <a:spAutoFit/>
            </a:bodyPr>
            <a:lstStyle/>
            <a:p>
              <a:pPr algn="ctr"/>
              <a:r>
                <a:rPr lang="en-US" sz="1200" dirty="0">
                  <a:latin typeface="Helvetica Neue"/>
                  <a:cs typeface="Helvetica Neue"/>
                </a:rPr>
                <a:t>R</a:t>
              </a:r>
            </a:p>
          </p:txBody>
        </p:sp>
        <p:sp>
          <p:nvSpPr>
            <p:cNvPr id="52" name="Rectangle 51"/>
            <p:cNvSpPr/>
            <p:nvPr/>
          </p:nvSpPr>
          <p:spPr>
            <a:xfrm>
              <a:off x="2683197" y="752093"/>
              <a:ext cx="314296" cy="288788"/>
            </a:xfrm>
            <a:prstGeom prst="rect">
              <a:avLst/>
            </a:prstGeom>
          </p:spPr>
          <p:txBody>
            <a:bodyPr wrap="none">
              <a:spAutoFit/>
            </a:bodyPr>
            <a:lstStyle/>
            <a:p>
              <a:pPr algn="ctr"/>
              <a:r>
                <a:rPr lang="en-US" sz="1200" dirty="0">
                  <a:latin typeface="Helvetica Neue"/>
                  <a:cs typeface="Helvetica Neue"/>
                </a:rPr>
                <a:t>G</a:t>
              </a:r>
            </a:p>
          </p:txBody>
        </p:sp>
        <p:sp>
          <p:nvSpPr>
            <p:cNvPr id="53" name="Rectangle 52"/>
            <p:cNvSpPr/>
            <p:nvPr/>
          </p:nvSpPr>
          <p:spPr>
            <a:xfrm>
              <a:off x="2674213" y="1022208"/>
              <a:ext cx="332265" cy="288788"/>
            </a:xfrm>
            <a:prstGeom prst="rect">
              <a:avLst/>
            </a:prstGeom>
          </p:spPr>
          <p:txBody>
            <a:bodyPr wrap="none">
              <a:spAutoFit/>
            </a:bodyPr>
            <a:lstStyle/>
            <a:p>
              <a:pPr algn="ctr"/>
              <a:r>
                <a:rPr lang="en-US" sz="1200" dirty="0">
                  <a:latin typeface="Helvetica Neue"/>
                  <a:cs typeface="Helvetica Neue"/>
                </a:rPr>
                <a:t>M</a:t>
              </a:r>
            </a:p>
          </p:txBody>
        </p:sp>
        <p:sp>
          <p:nvSpPr>
            <p:cNvPr id="54" name="Rectangle 53"/>
            <p:cNvSpPr/>
            <p:nvPr/>
          </p:nvSpPr>
          <p:spPr>
            <a:xfrm>
              <a:off x="2697288" y="1562438"/>
              <a:ext cx="286114" cy="288788"/>
            </a:xfrm>
            <a:prstGeom prst="rect">
              <a:avLst/>
            </a:prstGeom>
          </p:spPr>
          <p:txBody>
            <a:bodyPr wrap="none">
              <a:spAutoFit/>
            </a:bodyPr>
            <a:lstStyle/>
            <a:p>
              <a:pPr algn="ctr"/>
              <a:r>
                <a:rPr lang="en-US" sz="1200" dirty="0">
                  <a:latin typeface="Helvetica Neue"/>
                  <a:cs typeface="Helvetica Neue"/>
                </a:rPr>
                <a:t>F</a:t>
              </a:r>
            </a:p>
          </p:txBody>
        </p:sp>
        <p:sp>
          <p:nvSpPr>
            <p:cNvPr id="55" name="Rectangle 54"/>
            <p:cNvSpPr/>
            <p:nvPr/>
          </p:nvSpPr>
          <p:spPr>
            <a:xfrm>
              <a:off x="2692100" y="1832553"/>
              <a:ext cx="296489" cy="288788"/>
            </a:xfrm>
            <a:prstGeom prst="rect">
              <a:avLst/>
            </a:prstGeom>
          </p:spPr>
          <p:txBody>
            <a:bodyPr wrap="none">
              <a:spAutoFit/>
            </a:bodyPr>
            <a:lstStyle/>
            <a:p>
              <a:pPr algn="ctr"/>
              <a:r>
                <a:rPr lang="en-US" sz="1200" dirty="0">
                  <a:latin typeface="Helvetica Neue"/>
                  <a:cs typeface="Helvetica Neue"/>
                </a:rPr>
                <a:t>S</a:t>
              </a:r>
            </a:p>
          </p:txBody>
        </p:sp>
        <p:sp>
          <p:nvSpPr>
            <p:cNvPr id="56" name="Rectangle 55"/>
            <p:cNvSpPr/>
            <p:nvPr/>
          </p:nvSpPr>
          <p:spPr>
            <a:xfrm>
              <a:off x="2692100" y="2372785"/>
              <a:ext cx="296489" cy="288788"/>
            </a:xfrm>
            <a:prstGeom prst="rect">
              <a:avLst/>
            </a:prstGeom>
          </p:spPr>
          <p:txBody>
            <a:bodyPr wrap="none">
              <a:spAutoFit/>
            </a:bodyPr>
            <a:lstStyle/>
            <a:p>
              <a:pPr algn="ctr"/>
              <a:r>
                <a:rPr lang="en-US" sz="1200" dirty="0">
                  <a:latin typeface="Helvetica Neue"/>
                  <a:cs typeface="Helvetica Neue"/>
                </a:rPr>
                <a:t>P</a:t>
              </a:r>
            </a:p>
          </p:txBody>
        </p:sp>
        <p:sp>
          <p:nvSpPr>
            <p:cNvPr id="57" name="Rectangle 56"/>
            <p:cNvSpPr/>
            <p:nvPr/>
          </p:nvSpPr>
          <p:spPr>
            <a:xfrm>
              <a:off x="2697287" y="2095321"/>
              <a:ext cx="286114" cy="288788"/>
            </a:xfrm>
            <a:prstGeom prst="rect">
              <a:avLst/>
            </a:prstGeom>
          </p:spPr>
          <p:txBody>
            <a:bodyPr wrap="none">
              <a:spAutoFit/>
            </a:bodyPr>
            <a:lstStyle/>
            <a:p>
              <a:pPr algn="ctr"/>
              <a:r>
                <a:rPr lang="en-US" sz="1200" dirty="0">
                  <a:latin typeface="Helvetica Neue"/>
                  <a:cs typeface="Helvetica Neue"/>
                </a:rPr>
                <a:t>L</a:t>
              </a:r>
            </a:p>
          </p:txBody>
        </p:sp>
        <p:sp>
          <p:nvSpPr>
            <p:cNvPr id="59" name="TextBox 58"/>
            <p:cNvSpPr txBox="1"/>
            <p:nvPr/>
          </p:nvSpPr>
          <p:spPr>
            <a:xfrm>
              <a:off x="4747780" y="750177"/>
              <a:ext cx="273841" cy="288788"/>
            </a:xfrm>
            <a:prstGeom prst="rect">
              <a:avLst/>
            </a:prstGeom>
            <a:noFill/>
          </p:spPr>
          <p:txBody>
            <a:bodyPr wrap="none" rtlCol="0">
              <a:spAutoFit/>
            </a:bodyPr>
            <a:lstStyle/>
            <a:p>
              <a:r>
                <a:rPr lang="en-US" sz="1200" dirty="0"/>
                <a:t>1</a:t>
              </a:r>
            </a:p>
          </p:txBody>
        </p:sp>
        <p:sp>
          <p:nvSpPr>
            <p:cNvPr id="60" name="TextBox 59"/>
            <p:cNvSpPr txBox="1"/>
            <p:nvPr/>
          </p:nvSpPr>
          <p:spPr>
            <a:xfrm>
              <a:off x="4747780" y="1034536"/>
              <a:ext cx="273841" cy="288788"/>
            </a:xfrm>
            <a:prstGeom prst="rect">
              <a:avLst/>
            </a:prstGeom>
            <a:noFill/>
          </p:spPr>
          <p:txBody>
            <a:bodyPr wrap="none" rtlCol="0">
              <a:spAutoFit/>
            </a:bodyPr>
            <a:lstStyle/>
            <a:p>
              <a:r>
                <a:rPr lang="en-US" sz="1200" dirty="0"/>
                <a:t>2</a:t>
              </a:r>
            </a:p>
          </p:txBody>
        </p:sp>
        <p:sp>
          <p:nvSpPr>
            <p:cNvPr id="61" name="TextBox 60"/>
            <p:cNvSpPr txBox="1"/>
            <p:nvPr/>
          </p:nvSpPr>
          <p:spPr>
            <a:xfrm>
              <a:off x="4747780" y="1328934"/>
              <a:ext cx="273841" cy="288788"/>
            </a:xfrm>
            <a:prstGeom prst="rect">
              <a:avLst/>
            </a:prstGeom>
            <a:noFill/>
          </p:spPr>
          <p:txBody>
            <a:bodyPr wrap="none" rtlCol="0">
              <a:spAutoFit/>
            </a:bodyPr>
            <a:lstStyle/>
            <a:p>
              <a:r>
                <a:rPr lang="en-US" sz="1200" dirty="0"/>
                <a:t>3</a:t>
              </a:r>
            </a:p>
          </p:txBody>
        </p:sp>
        <p:sp>
          <p:nvSpPr>
            <p:cNvPr id="62" name="TextBox 61"/>
            <p:cNvSpPr txBox="1"/>
            <p:nvPr/>
          </p:nvSpPr>
          <p:spPr>
            <a:xfrm>
              <a:off x="4747780" y="1576584"/>
              <a:ext cx="273841" cy="288788"/>
            </a:xfrm>
            <a:prstGeom prst="rect">
              <a:avLst/>
            </a:prstGeom>
            <a:noFill/>
          </p:spPr>
          <p:txBody>
            <a:bodyPr wrap="none" rtlCol="0">
              <a:spAutoFit/>
            </a:bodyPr>
            <a:lstStyle/>
            <a:p>
              <a:r>
                <a:rPr lang="en-US" sz="1200" dirty="0"/>
                <a:t>4</a:t>
              </a:r>
            </a:p>
          </p:txBody>
        </p:sp>
        <p:sp>
          <p:nvSpPr>
            <p:cNvPr id="63" name="TextBox 62"/>
            <p:cNvSpPr txBox="1"/>
            <p:nvPr/>
          </p:nvSpPr>
          <p:spPr>
            <a:xfrm>
              <a:off x="6760019" y="756438"/>
              <a:ext cx="273841" cy="288788"/>
            </a:xfrm>
            <a:prstGeom prst="rect">
              <a:avLst/>
            </a:prstGeom>
            <a:noFill/>
          </p:spPr>
          <p:txBody>
            <a:bodyPr wrap="none" rtlCol="0">
              <a:spAutoFit/>
            </a:bodyPr>
            <a:lstStyle/>
            <a:p>
              <a:r>
                <a:rPr lang="en-US" sz="1200" dirty="0"/>
                <a:t>1</a:t>
              </a:r>
            </a:p>
          </p:txBody>
        </p:sp>
        <p:sp>
          <p:nvSpPr>
            <p:cNvPr id="64" name="TextBox 63"/>
            <p:cNvSpPr txBox="1"/>
            <p:nvPr/>
          </p:nvSpPr>
          <p:spPr>
            <a:xfrm>
              <a:off x="6760019" y="1040797"/>
              <a:ext cx="273841" cy="288788"/>
            </a:xfrm>
            <a:prstGeom prst="rect">
              <a:avLst/>
            </a:prstGeom>
            <a:noFill/>
          </p:spPr>
          <p:txBody>
            <a:bodyPr wrap="none" rtlCol="0">
              <a:spAutoFit/>
            </a:bodyPr>
            <a:lstStyle/>
            <a:p>
              <a:r>
                <a:rPr lang="en-US" sz="1200" dirty="0"/>
                <a:t>2</a:t>
              </a:r>
            </a:p>
          </p:txBody>
        </p:sp>
        <p:sp>
          <p:nvSpPr>
            <p:cNvPr id="65" name="TextBox 64"/>
            <p:cNvSpPr txBox="1"/>
            <p:nvPr/>
          </p:nvSpPr>
          <p:spPr>
            <a:xfrm>
              <a:off x="6760019" y="1335195"/>
              <a:ext cx="273841" cy="288788"/>
            </a:xfrm>
            <a:prstGeom prst="rect">
              <a:avLst/>
            </a:prstGeom>
            <a:noFill/>
          </p:spPr>
          <p:txBody>
            <a:bodyPr wrap="none" rtlCol="0">
              <a:spAutoFit/>
            </a:bodyPr>
            <a:lstStyle/>
            <a:p>
              <a:r>
                <a:rPr lang="en-US" sz="1200" dirty="0"/>
                <a:t>3</a:t>
              </a:r>
            </a:p>
          </p:txBody>
        </p:sp>
        <p:sp>
          <p:nvSpPr>
            <p:cNvPr id="66" name="TextBox 65"/>
            <p:cNvSpPr txBox="1"/>
            <p:nvPr/>
          </p:nvSpPr>
          <p:spPr>
            <a:xfrm>
              <a:off x="6760019" y="1582845"/>
              <a:ext cx="273841" cy="288788"/>
            </a:xfrm>
            <a:prstGeom prst="rect">
              <a:avLst/>
            </a:prstGeom>
            <a:noFill/>
          </p:spPr>
          <p:txBody>
            <a:bodyPr wrap="none" rtlCol="0">
              <a:spAutoFit/>
            </a:bodyPr>
            <a:lstStyle/>
            <a:p>
              <a:r>
                <a:rPr lang="en-US" sz="1200" dirty="0"/>
                <a:t>4</a:t>
              </a:r>
            </a:p>
          </p:txBody>
        </p:sp>
        <p:sp>
          <p:nvSpPr>
            <p:cNvPr id="67" name="TextBox 66"/>
            <p:cNvSpPr txBox="1"/>
            <p:nvPr/>
          </p:nvSpPr>
          <p:spPr>
            <a:xfrm rot="2700000">
              <a:off x="842901" y="5567695"/>
              <a:ext cx="483714" cy="288788"/>
            </a:xfrm>
            <a:prstGeom prst="rect">
              <a:avLst/>
            </a:prstGeom>
            <a:noFill/>
          </p:spPr>
          <p:txBody>
            <a:bodyPr wrap="none" rtlCol="0">
              <a:spAutoFit/>
            </a:bodyPr>
            <a:lstStyle/>
            <a:p>
              <a:r>
                <a:rPr lang="en-US" sz="1200" dirty="0">
                  <a:latin typeface="Helvetica Neue"/>
                  <a:cs typeface="Helvetica Neue"/>
                </a:rPr>
                <a:t>Bird</a:t>
              </a:r>
            </a:p>
          </p:txBody>
        </p:sp>
        <p:sp>
          <p:nvSpPr>
            <p:cNvPr id="68" name="TextBox 67"/>
            <p:cNvSpPr txBox="1"/>
            <p:nvPr/>
          </p:nvSpPr>
          <p:spPr>
            <a:xfrm rot="2700000">
              <a:off x="1126749" y="5561216"/>
              <a:ext cx="489652" cy="288788"/>
            </a:xfrm>
            <a:prstGeom prst="rect">
              <a:avLst/>
            </a:prstGeom>
            <a:noFill/>
          </p:spPr>
          <p:txBody>
            <a:bodyPr wrap="none" rtlCol="0">
              <a:spAutoFit/>
            </a:bodyPr>
            <a:lstStyle/>
            <a:p>
              <a:r>
                <a:rPr lang="en-US" sz="1200" dirty="0">
                  <a:latin typeface="Helvetica Neue"/>
                  <a:cs typeface="Helvetica Neue"/>
                </a:rPr>
                <a:t>Fish</a:t>
              </a:r>
            </a:p>
          </p:txBody>
        </p:sp>
        <p:sp>
          <p:nvSpPr>
            <p:cNvPr id="69" name="TextBox 68"/>
            <p:cNvSpPr txBox="1"/>
            <p:nvPr/>
          </p:nvSpPr>
          <p:spPr>
            <a:xfrm rot="2700000">
              <a:off x="1386127" y="5567695"/>
              <a:ext cx="492699" cy="288788"/>
            </a:xfrm>
            <a:prstGeom prst="rect">
              <a:avLst/>
            </a:prstGeom>
            <a:noFill/>
          </p:spPr>
          <p:txBody>
            <a:bodyPr wrap="none" rtlCol="0">
              <a:spAutoFit/>
            </a:bodyPr>
            <a:lstStyle/>
            <a:p>
              <a:r>
                <a:rPr lang="en-US" sz="1200" dirty="0">
                  <a:latin typeface="Helvetica Neue"/>
                  <a:cs typeface="Helvetica Neue"/>
                </a:rPr>
                <a:t>Tree</a:t>
              </a:r>
            </a:p>
          </p:txBody>
        </p:sp>
        <p:sp>
          <p:nvSpPr>
            <p:cNvPr id="70" name="TextBox 69"/>
            <p:cNvSpPr txBox="1"/>
            <p:nvPr/>
          </p:nvSpPr>
          <p:spPr>
            <a:xfrm>
              <a:off x="1163040" y="5788223"/>
              <a:ext cx="566201" cy="288788"/>
            </a:xfrm>
            <a:prstGeom prst="rect">
              <a:avLst/>
            </a:prstGeom>
            <a:noFill/>
          </p:spPr>
          <p:txBody>
            <a:bodyPr wrap="none" rtlCol="0">
              <a:spAutoFit/>
            </a:bodyPr>
            <a:lstStyle/>
            <a:p>
              <a:r>
                <a:rPr lang="en-US" sz="1200" b="1" dirty="0"/>
                <a:t>Items</a:t>
              </a:r>
            </a:p>
          </p:txBody>
        </p:sp>
        <p:sp>
          <p:nvSpPr>
            <p:cNvPr id="71" name="TextBox 70"/>
            <p:cNvSpPr txBox="1"/>
            <p:nvPr/>
          </p:nvSpPr>
          <p:spPr>
            <a:xfrm>
              <a:off x="330189" y="4164162"/>
              <a:ext cx="624970" cy="288788"/>
            </a:xfrm>
            <a:prstGeom prst="rect">
              <a:avLst/>
            </a:prstGeom>
            <a:noFill/>
          </p:spPr>
          <p:txBody>
            <a:bodyPr wrap="square" rtlCol="0">
              <a:spAutoFit/>
            </a:bodyPr>
            <a:lstStyle/>
            <a:p>
              <a:r>
                <a:rPr lang="en-US" sz="1200" dirty="0">
                  <a:latin typeface="Helvetica Neue"/>
                  <a:cs typeface="Helvetica Neue"/>
                </a:rPr>
                <a:t>Roots</a:t>
              </a:r>
            </a:p>
          </p:txBody>
        </p:sp>
        <p:sp>
          <p:nvSpPr>
            <p:cNvPr id="72" name="Rectangle 71"/>
            <p:cNvSpPr/>
            <p:nvPr/>
          </p:nvSpPr>
          <p:spPr>
            <a:xfrm>
              <a:off x="364393" y="3623932"/>
              <a:ext cx="580251" cy="288788"/>
            </a:xfrm>
            <a:prstGeom prst="rect">
              <a:avLst/>
            </a:prstGeom>
          </p:spPr>
          <p:txBody>
            <a:bodyPr wrap="none">
              <a:spAutoFit/>
            </a:bodyPr>
            <a:lstStyle/>
            <a:p>
              <a:r>
                <a:rPr lang="en-US" sz="1200" dirty="0">
                  <a:latin typeface="Helvetica Neue"/>
                  <a:cs typeface="Helvetica Neue"/>
                </a:rPr>
                <a:t>Grow</a:t>
              </a:r>
            </a:p>
          </p:txBody>
        </p:sp>
        <p:graphicFrame>
          <p:nvGraphicFramePr>
            <p:cNvPr id="73" name="Object 72"/>
            <p:cNvGraphicFramePr>
              <a:graphicFrameLocks noChangeAspect="1"/>
            </p:cNvGraphicFramePr>
            <p:nvPr/>
          </p:nvGraphicFramePr>
          <p:xfrm>
            <a:off x="1198563" y="3205163"/>
            <a:ext cx="669925" cy="407987"/>
          </p:xfrm>
          <a:graphic>
            <a:graphicData uri="http://schemas.openxmlformats.org/presentationml/2006/ole">
              <mc:AlternateContent xmlns:mc="http://schemas.openxmlformats.org/markup-compatibility/2006">
                <mc:Choice xmlns:v="urn:schemas-microsoft-com:vml" Requires="v">
                  <p:oleObj spid="_x0000_s913684" name="Equation" r:id="rId25" imgW="393700" imgH="241300" progId="Equation.3">
                    <p:embed/>
                  </p:oleObj>
                </mc:Choice>
                <mc:Fallback>
                  <p:oleObj name="Equation" r:id="rId25" imgW="393700" imgH="241300" progId="Equation.3">
                    <p:embed/>
                    <p:pic>
                      <p:nvPicPr>
                        <p:cNvPr id="73" name="Object 72"/>
                        <p:cNvPicPr/>
                        <p:nvPr/>
                      </p:nvPicPr>
                      <p:blipFill>
                        <a:blip r:embed="rId26"/>
                        <a:stretch>
                          <a:fillRect/>
                        </a:stretch>
                      </p:blipFill>
                      <p:spPr>
                        <a:xfrm>
                          <a:off x="1198563" y="3205163"/>
                          <a:ext cx="669925" cy="407987"/>
                        </a:xfrm>
                        <a:prstGeom prst="rect">
                          <a:avLst/>
                        </a:prstGeom>
                        <a:noFill/>
                        <a:ln>
                          <a:noFill/>
                        </a:ln>
                      </p:spPr>
                    </p:pic>
                  </p:oleObj>
                </mc:Fallback>
              </mc:AlternateContent>
            </a:graphicData>
          </a:graphic>
        </p:graphicFrame>
        <p:sp>
          <p:nvSpPr>
            <p:cNvPr id="74" name="Rectangle 73"/>
            <p:cNvSpPr/>
            <p:nvPr/>
          </p:nvSpPr>
          <p:spPr>
            <a:xfrm>
              <a:off x="359369" y="3894047"/>
              <a:ext cx="590727" cy="288788"/>
            </a:xfrm>
            <a:prstGeom prst="rect">
              <a:avLst/>
            </a:prstGeom>
          </p:spPr>
          <p:txBody>
            <a:bodyPr wrap="none">
              <a:spAutoFit/>
            </a:bodyPr>
            <a:lstStyle/>
            <a:p>
              <a:r>
                <a:rPr lang="en-US" sz="1200" dirty="0">
                  <a:latin typeface="Helvetica Neue"/>
                  <a:cs typeface="Helvetica Neue"/>
                </a:rPr>
                <a:t>Move</a:t>
              </a:r>
            </a:p>
          </p:txBody>
        </p:sp>
        <p:sp>
          <p:nvSpPr>
            <p:cNvPr id="75" name="Rectangle 74"/>
            <p:cNvSpPr/>
            <p:nvPr/>
          </p:nvSpPr>
          <p:spPr>
            <a:xfrm>
              <a:off x="447749" y="4434277"/>
              <a:ext cx="406442" cy="288788"/>
            </a:xfrm>
            <a:prstGeom prst="rect">
              <a:avLst/>
            </a:prstGeom>
          </p:spPr>
          <p:txBody>
            <a:bodyPr wrap="none">
              <a:spAutoFit/>
            </a:bodyPr>
            <a:lstStyle/>
            <a:p>
              <a:r>
                <a:rPr lang="en-US" sz="1200" dirty="0">
                  <a:latin typeface="Helvetica Neue"/>
                  <a:cs typeface="Helvetica Neue"/>
                </a:rPr>
                <a:t>Fly</a:t>
              </a:r>
            </a:p>
          </p:txBody>
        </p:sp>
        <p:sp>
          <p:nvSpPr>
            <p:cNvPr id="76" name="TextBox 75"/>
            <p:cNvSpPr txBox="1"/>
            <p:nvPr/>
          </p:nvSpPr>
          <p:spPr>
            <a:xfrm rot="2700000">
              <a:off x="1621041" y="5619537"/>
              <a:ext cx="687210" cy="288788"/>
            </a:xfrm>
            <a:prstGeom prst="rect">
              <a:avLst/>
            </a:prstGeom>
            <a:noFill/>
          </p:spPr>
          <p:txBody>
            <a:bodyPr wrap="none" rtlCol="0">
              <a:spAutoFit/>
            </a:bodyPr>
            <a:lstStyle/>
            <a:p>
              <a:r>
                <a:rPr lang="en-US" sz="1200" dirty="0">
                  <a:latin typeface="Helvetica Neue"/>
                  <a:cs typeface="Helvetica Neue"/>
                </a:rPr>
                <a:t>Flower</a:t>
              </a:r>
            </a:p>
          </p:txBody>
        </p:sp>
        <p:sp>
          <p:nvSpPr>
            <p:cNvPr id="77" name="Rectangle 76"/>
            <p:cNvSpPr/>
            <p:nvPr/>
          </p:nvSpPr>
          <p:spPr>
            <a:xfrm>
              <a:off x="357981" y="4704392"/>
              <a:ext cx="593621" cy="288788"/>
            </a:xfrm>
            <a:prstGeom prst="rect">
              <a:avLst/>
            </a:prstGeom>
          </p:spPr>
          <p:txBody>
            <a:bodyPr wrap="none">
              <a:spAutoFit/>
            </a:bodyPr>
            <a:lstStyle/>
            <a:p>
              <a:r>
                <a:rPr lang="en-US" sz="1200" dirty="0">
                  <a:latin typeface="Helvetica Neue"/>
                  <a:cs typeface="Helvetica Neue"/>
                </a:rPr>
                <a:t>Swim</a:t>
              </a:r>
            </a:p>
          </p:txBody>
        </p:sp>
        <p:sp>
          <p:nvSpPr>
            <p:cNvPr id="78" name="Rectangle 77"/>
            <p:cNvSpPr/>
            <p:nvPr/>
          </p:nvSpPr>
          <p:spPr>
            <a:xfrm>
              <a:off x="306662" y="4974508"/>
              <a:ext cx="700626" cy="288788"/>
            </a:xfrm>
            <a:prstGeom prst="rect">
              <a:avLst/>
            </a:prstGeom>
          </p:spPr>
          <p:txBody>
            <a:bodyPr wrap="none">
              <a:spAutoFit/>
            </a:bodyPr>
            <a:lstStyle/>
            <a:p>
              <a:r>
                <a:rPr lang="en-US" sz="1200" dirty="0">
                  <a:latin typeface="Helvetica Neue"/>
                  <a:cs typeface="Helvetica Neue"/>
                </a:rPr>
                <a:t>Leaves</a:t>
              </a:r>
            </a:p>
          </p:txBody>
        </p:sp>
        <p:sp>
          <p:nvSpPr>
            <p:cNvPr id="79" name="Rectangle 78"/>
            <p:cNvSpPr/>
            <p:nvPr/>
          </p:nvSpPr>
          <p:spPr>
            <a:xfrm>
              <a:off x="338057" y="5244624"/>
              <a:ext cx="635165" cy="288788"/>
            </a:xfrm>
            <a:prstGeom prst="rect">
              <a:avLst/>
            </a:prstGeom>
          </p:spPr>
          <p:txBody>
            <a:bodyPr wrap="none">
              <a:spAutoFit/>
            </a:bodyPr>
            <a:lstStyle/>
            <a:p>
              <a:r>
                <a:rPr lang="en-US" sz="1200" dirty="0">
                  <a:latin typeface="Helvetica Neue"/>
                  <a:cs typeface="Helvetica Neue"/>
                </a:rPr>
                <a:t>Petals</a:t>
              </a:r>
            </a:p>
          </p:txBody>
        </p:sp>
        <p:graphicFrame>
          <p:nvGraphicFramePr>
            <p:cNvPr id="80" name="Object 79"/>
            <p:cNvGraphicFramePr>
              <a:graphicFrameLocks noChangeAspect="1"/>
            </p:cNvGraphicFramePr>
            <p:nvPr/>
          </p:nvGraphicFramePr>
          <p:xfrm>
            <a:off x="2101051" y="4438901"/>
            <a:ext cx="411162" cy="328612"/>
          </p:xfrm>
          <a:graphic>
            <a:graphicData uri="http://schemas.openxmlformats.org/presentationml/2006/ole">
              <mc:AlternateContent xmlns:mc="http://schemas.openxmlformats.org/markup-compatibility/2006">
                <mc:Choice xmlns:v="urn:schemas-microsoft-com:vml" Requires="v">
                  <p:oleObj spid="_x0000_s913685" name="Equation" r:id="rId27" imgW="127000" imgH="101600" progId="Equation.3">
                    <p:embed/>
                  </p:oleObj>
                </mc:Choice>
                <mc:Fallback>
                  <p:oleObj name="Equation" r:id="rId27" imgW="127000" imgH="101600" progId="Equation.3">
                    <p:embed/>
                    <p:pic>
                      <p:nvPicPr>
                        <p:cNvPr id="80" name="Object 79"/>
                        <p:cNvPicPr/>
                        <p:nvPr/>
                      </p:nvPicPr>
                      <p:blipFill>
                        <a:blip r:embed="rId7"/>
                        <a:stretch>
                          <a:fillRect/>
                        </a:stretch>
                      </p:blipFill>
                      <p:spPr>
                        <a:xfrm>
                          <a:off x="2101051" y="4438901"/>
                          <a:ext cx="411162" cy="328612"/>
                        </a:xfrm>
                        <a:prstGeom prst="rect">
                          <a:avLst/>
                        </a:prstGeom>
                        <a:noFill/>
                        <a:ln>
                          <a:noFill/>
                        </a:ln>
                      </p:spPr>
                    </p:pic>
                  </p:oleObj>
                </mc:Fallback>
              </mc:AlternateContent>
            </a:graphicData>
          </a:graphic>
        </p:graphicFrame>
        <p:graphicFrame>
          <p:nvGraphicFramePr>
            <p:cNvPr id="81" name="Object 80"/>
            <p:cNvGraphicFramePr>
              <a:graphicFrameLocks noChangeAspect="1"/>
            </p:cNvGraphicFramePr>
            <p:nvPr/>
          </p:nvGraphicFramePr>
          <p:xfrm>
            <a:off x="3480628" y="3278240"/>
            <a:ext cx="258190" cy="279706"/>
          </p:xfrm>
          <a:graphic>
            <a:graphicData uri="http://schemas.openxmlformats.org/presentationml/2006/ole">
              <mc:AlternateContent xmlns:mc="http://schemas.openxmlformats.org/markup-compatibility/2006">
                <mc:Choice xmlns:v="urn:schemas-microsoft-com:vml" Requires="v">
                  <p:oleObj spid="_x0000_s913686" name="Equation" r:id="rId28" imgW="152400" imgH="165100" progId="Equation.3">
                    <p:embed/>
                  </p:oleObj>
                </mc:Choice>
                <mc:Fallback>
                  <p:oleObj name="Equation" r:id="rId28" imgW="152400" imgH="165100" progId="Equation.3">
                    <p:embed/>
                    <p:pic>
                      <p:nvPicPr>
                        <p:cNvPr id="81" name="Object 80"/>
                        <p:cNvPicPr/>
                        <p:nvPr/>
                      </p:nvPicPr>
                      <p:blipFill>
                        <a:blip r:embed="rId29"/>
                        <a:stretch>
                          <a:fillRect/>
                        </a:stretch>
                      </p:blipFill>
                      <p:spPr>
                        <a:xfrm>
                          <a:off x="3480628" y="3278240"/>
                          <a:ext cx="258190" cy="279706"/>
                        </a:xfrm>
                        <a:prstGeom prst="rect">
                          <a:avLst/>
                        </a:prstGeom>
                        <a:noFill/>
                        <a:ln>
                          <a:noFill/>
                        </a:ln>
                      </p:spPr>
                    </p:pic>
                  </p:oleObj>
                </mc:Fallback>
              </mc:AlternateContent>
            </a:graphicData>
          </a:graphic>
        </p:graphicFrame>
        <p:graphicFrame>
          <p:nvGraphicFramePr>
            <p:cNvPr id="82" name="Object 81"/>
            <p:cNvGraphicFramePr>
              <a:graphicFrameLocks noChangeAspect="1"/>
            </p:cNvGraphicFramePr>
            <p:nvPr/>
          </p:nvGraphicFramePr>
          <p:xfrm>
            <a:off x="5289550" y="3267075"/>
            <a:ext cx="515938" cy="344488"/>
          </p:xfrm>
          <a:graphic>
            <a:graphicData uri="http://schemas.openxmlformats.org/presentationml/2006/ole">
              <mc:AlternateContent xmlns:mc="http://schemas.openxmlformats.org/markup-compatibility/2006">
                <mc:Choice xmlns:v="urn:schemas-microsoft-com:vml" Requires="v">
                  <p:oleObj spid="_x0000_s913687" name="Equation" r:id="rId30" imgW="304800" imgH="203200" progId="Equation.3">
                    <p:embed/>
                  </p:oleObj>
                </mc:Choice>
                <mc:Fallback>
                  <p:oleObj name="Equation" r:id="rId30" imgW="304800" imgH="203200" progId="Equation.3">
                    <p:embed/>
                    <p:pic>
                      <p:nvPicPr>
                        <p:cNvPr id="82" name="Object 81"/>
                        <p:cNvPicPr/>
                        <p:nvPr/>
                      </p:nvPicPr>
                      <p:blipFill>
                        <a:blip r:embed="rId31"/>
                        <a:stretch>
                          <a:fillRect/>
                        </a:stretch>
                      </p:blipFill>
                      <p:spPr>
                        <a:xfrm>
                          <a:off x="5289550" y="3267075"/>
                          <a:ext cx="515938" cy="344488"/>
                        </a:xfrm>
                        <a:prstGeom prst="rect">
                          <a:avLst/>
                        </a:prstGeom>
                        <a:noFill/>
                        <a:ln>
                          <a:noFill/>
                        </a:ln>
                      </p:spPr>
                    </p:pic>
                  </p:oleObj>
                </mc:Fallback>
              </mc:AlternateContent>
            </a:graphicData>
          </a:graphic>
        </p:graphicFrame>
        <p:graphicFrame>
          <p:nvGraphicFramePr>
            <p:cNvPr id="83" name="Object 82"/>
            <p:cNvGraphicFramePr>
              <a:graphicFrameLocks noChangeAspect="1"/>
            </p:cNvGraphicFramePr>
            <p:nvPr/>
          </p:nvGraphicFramePr>
          <p:xfrm>
            <a:off x="7493059" y="3266655"/>
            <a:ext cx="365770" cy="344254"/>
          </p:xfrm>
          <a:graphic>
            <a:graphicData uri="http://schemas.openxmlformats.org/presentationml/2006/ole">
              <mc:AlternateContent xmlns:mc="http://schemas.openxmlformats.org/markup-compatibility/2006">
                <mc:Choice xmlns:v="urn:schemas-microsoft-com:vml" Requires="v">
                  <p:oleObj spid="_x0000_s913688" name="Equation" r:id="rId32" imgW="215900" imgH="203200" progId="Equation.3">
                    <p:embed/>
                  </p:oleObj>
                </mc:Choice>
                <mc:Fallback>
                  <p:oleObj name="Equation" r:id="rId32" imgW="215900" imgH="203200" progId="Equation.3">
                    <p:embed/>
                    <p:pic>
                      <p:nvPicPr>
                        <p:cNvPr id="83" name="Object 82"/>
                        <p:cNvPicPr/>
                        <p:nvPr/>
                      </p:nvPicPr>
                      <p:blipFill>
                        <a:blip r:embed="rId33"/>
                        <a:stretch>
                          <a:fillRect/>
                        </a:stretch>
                      </p:blipFill>
                      <p:spPr>
                        <a:xfrm>
                          <a:off x="7493059" y="3266655"/>
                          <a:ext cx="365770" cy="344254"/>
                        </a:xfrm>
                        <a:prstGeom prst="rect">
                          <a:avLst/>
                        </a:prstGeom>
                        <a:noFill/>
                        <a:ln>
                          <a:noFill/>
                        </a:ln>
                      </p:spPr>
                    </p:pic>
                  </p:oleObj>
                </mc:Fallback>
              </mc:AlternateContent>
            </a:graphicData>
          </a:graphic>
        </p:graphicFrame>
        <p:sp>
          <p:nvSpPr>
            <p:cNvPr id="84" name="TextBox 83"/>
            <p:cNvSpPr txBox="1"/>
            <p:nvPr/>
          </p:nvSpPr>
          <p:spPr>
            <a:xfrm rot="16200000">
              <a:off x="-273730" y="4406258"/>
              <a:ext cx="883788" cy="288788"/>
            </a:xfrm>
            <a:prstGeom prst="rect">
              <a:avLst/>
            </a:prstGeom>
            <a:noFill/>
          </p:spPr>
          <p:txBody>
            <a:bodyPr wrap="none" rtlCol="0">
              <a:spAutoFit/>
            </a:bodyPr>
            <a:lstStyle/>
            <a:p>
              <a:r>
                <a:rPr lang="en-US" sz="1200" b="1" dirty="0"/>
                <a:t>Properties</a:t>
              </a:r>
            </a:p>
          </p:txBody>
        </p:sp>
        <p:sp>
          <p:nvSpPr>
            <p:cNvPr id="85" name="TextBox 84"/>
            <p:cNvSpPr txBox="1"/>
            <p:nvPr/>
          </p:nvSpPr>
          <p:spPr>
            <a:xfrm rot="16200000">
              <a:off x="2150728" y="4406258"/>
              <a:ext cx="883788" cy="288788"/>
            </a:xfrm>
            <a:prstGeom prst="rect">
              <a:avLst/>
            </a:prstGeom>
            <a:noFill/>
          </p:spPr>
          <p:txBody>
            <a:bodyPr wrap="none" rtlCol="0">
              <a:spAutoFit/>
            </a:bodyPr>
            <a:lstStyle/>
            <a:p>
              <a:r>
                <a:rPr lang="en-US" sz="1200" b="1" dirty="0"/>
                <a:t>Properties</a:t>
              </a:r>
            </a:p>
          </p:txBody>
        </p:sp>
        <p:sp>
          <p:nvSpPr>
            <p:cNvPr id="86" name="TextBox 85"/>
            <p:cNvSpPr txBox="1"/>
            <p:nvPr/>
          </p:nvSpPr>
          <p:spPr>
            <a:xfrm>
              <a:off x="3186516" y="5788223"/>
              <a:ext cx="649868" cy="288788"/>
            </a:xfrm>
            <a:prstGeom prst="rect">
              <a:avLst/>
            </a:prstGeom>
            <a:noFill/>
          </p:spPr>
          <p:txBody>
            <a:bodyPr wrap="none" rtlCol="0">
              <a:spAutoFit/>
            </a:bodyPr>
            <a:lstStyle/>
            <a:p>
              <a:r>
                <a:rPr lang="en-US" sz="1200" b="1" dirty="0"/>
                <a:t>Modes</a:t>
              </a:r>
            </a:p>
          </p:txBody>
        </p:sp>
        <p:sp>
          <p:nvSpPr>
            <p:cNvPr id="87" name="TextBox 86"/>
            <p:cNvSpPr txBox="1"/>
            <p:nvPr/>
          </p:nvSpPr>
          <p:spPr>
            <a:xfrm rot="2700000">
              <a:off x="6963751" y="4768583"/>
              <a:ext cx="483714" cy="288788"/>
            </a:xfrm>
            <a:prstGeom prst="rect">
              <a:avLst/>
            </a:prstGeom>
            <a:noFill/>
          </p:spPr>
          <p:txBody>
            <a:bodyPr wrap="none" rtlCol="0">
              <a:spAutoFit/>
            </a:bodyPr>
            <a:lstStyle/>
            <a:p>
              <a:r>
                <a:rPr lang="en-US" sz="1200" dirty="0">
                  <a:latin typeface="Helvetica Neue"/>
                  <a:cs typeface="Helvetica Neue"/>
                </a:rPr>
                <a:t>Bird</a:t>
              </a:r>
            </a:p>
          </p:txBody>
        </p:sp>
        <p:sp>
          <p:nvSpPr>
            <p:cNvPr id="88" name="TextBox 87"/>
            <p:cNvSpPr txBox="1"/>
            <p:nvPr/>
          </p:nvSpPr>
          <p:spPr>
            <a:xfrm rot="2700000">
              <a:off x="7247598" y="4762102"/>
              <a:ext cx="489652" cy="288788"/>
            </a:xfrm>
            <a:prstGeom prst="rect">
              <a:avLst/>
            </a:prstGeom>
            <a:noFill/>
          </p:spPr>
          <p:txBody>
            <a:bodyPr wrap="none" rtlCol="0">
              <a:spAutoFit/>
            </a:bodyPr>
            <a:lstStyle/>
            <a:p>
              <a:r>
                <a:rPr lang="en-US" sz="1200" dirty="0">
                  <a:latin typeface="Helvetica Neue"/>
                  <a:cs typeface="Helvetica Neue"/>
                </a:rPr>
                <a:t>Fish</a:t>
              </a:r>
            </a:p>
          </p:txBody>
        </p:sp>
        <p:sp>
          <p:nvSpPr>
            <p:cNvPr id="89" name="TextBox 88"/>
            <p:cNvSpPr txBox="1"/>
            <p:nvPr/>
          </p:nvSpPr>
          <p:spPr>
            <a:xfrm rot="2700000">
              <a:off x="7506977" y="4768583"/>
              <a:ext cx="492699" cy="288788"/>
            </a:xfrm>
            <a:prstGeom prst="rect">
              <a:avLst/>
            </a:prstGeom>
            <a:noFill/>
          </p:spPr>
          <p:txBody>
            <a:bodyPr wrap="none" rtlCol="0">
              <a:spAutoFit/>
            </a:bodyPr>
            <a:lstStyle/>
            <a:p>
              <a:r>
                <a:rPr lang="en-US" sz="1200" dirty="0">
                  <a:latin typeface="Helvetica Neue"/>
                  <a:cs typeface="Helvetica Neue"/>
                </a:rPr>
                <a:t>Tree</a:t>
              </a:r>
            </a:p>
          </p:txBody>
        </p:sp>
        <p:sp>
          <p:nvSpPr>
            <p:cNvPr id="90" name="TextBox 89"/>
            <p:cNvSpPr txBox="1"/>
            <p:nvPr/>
          </p:nvSpPr>
          <p:spPr>
            <a:xfrm>
              <a:off x="7283890" y="4996692"/>
              <a:ext cx="566201" cy="288788"/>
            </a:xfrm>
            <a:prstGeom prst="rect">
              <a:avLst/>
            </a:prstGeom>
            <a:noFill/>
          </p:spPr>
          <p:txBody>
            <a:bodyPr wrap="none" rtlCol="0">
              <a:spAutoFit/>
            </a:bodyPr>
            <a:lstStyle/>
            <a:p>
              <a:r>
                <a:rPr lang="en-US" sz="1200" b="1" dirty="0"/>
                <a:t>Items</a:t>
              </a:r>
            </a:p>
          </p:txBody>
        </p:sp>
        <p:sp>
          <p:nvSpPr>
            <p:cNvPr id="91" name="TextBox 90"/>
            <p:cNvSpPr txBox="1"/>
            <p:nvPr/>
          </p:nvSpPr>
          <p:spPr>
            <a:xfrm rot="2700000">
              <a:off x="7741890" y="4820424"/>
              <a:ext cx="687209" cy="288788"/>
            </a:xfrm>
            <a:prstGeom prst="rect">
              <a:avLst/>
            </a:prstGeom>
            <a:noFill/>
          </p:spPr>
          <p:txBody>
            <a:bodyPr wrap="none" rtlCol="0">
              <a:spAutoFit/>
            </a:bodyPr>
            <a:lstStyle/>
            <a:p>
              <a:r>
                <a:rPr lang="en-US" sz="1200" dirty="0">
                  <a:latin typeface="Helvetica Neue"/>
                  <a:cs typeface="Helvetica Neue"/>
                </a:rPr>
                <a:t>Flower</a:t>
              </a:r>
            </a:p>
          </p:txBody>
        </p:sp>
        <p:graphicFrame>
          <p:nvGraphicFramePr>
            <p:cNvPr id="92" name="Object 91"/>
            <p:cNvGraphicFramePr>
              <a:graphicFrameLocks noChangeAspect="1"/>
            </p:cNvGraphicFramePr>
            <p:nvPr/>
          </p:nvGraphicFramePr>
          <p:xfrm>
            <a:off x="4207805" y="3962022"/>
            <a:ext cx="411163" cy="411162"/>
          </p:xfrm>
          <a:graphic>
            <a:graphicData uri="http://schemas.openxmlformats.org/presentationml/2006/ole">
              <mc:AlternateContent xmlns:mc="http://schemas.openxmlformats.org/markup-compatibility/2006">
                <mc:Choice xmlns:v="urn:schemas-microsoft-com:vml" Requires="v">
                  <p:oleObj spid="_x0000_s913689" name="Equation" r:id="rId34" imgW="127000" imgH="127000" progId="Equation.3">
                    <p:embed/>
                  </p:oleObj>
                </mc:Choice>
                <mc:Fallback>
                  <p:oleObj name="Equation" r:id="rId34" imgW="127000" imgH="127000" progId="Equation.3">
                    <p:embed/>
                    <p:pic>
                      <p:nvPicPr>
                        <p:cNvPr id="92" name="Object 91"/>
                        <p:cNvPicPr/>
                        <p:nvPr/>
                      </p:nvPicPr>
                      <p:blipFill>
                        <a:blip r:embed="rId15"/>
                        <a:stretch>
                          <a:fillRect/>
                        </a:stretch>
                      </p:blipFill>
                      <p:spPr>
                        <a:xfrm>
                          <a:off x="4207805" y="3962022"/>
                          <a:ext cx="411163" cy="411162"/>
                        </a:xfrm>
                        <a:prstGeom prst="rect">
                          <a:avLst/>
                        </a:prstGeom>
                        <a:noFill/>
                        <a:ln>
                          <a:noFill/>
                        </a:ln>
                      </p:spPr>
                    </p:pic>
                  </p:oleObj>
                </mc:Fallback>
              </mc:AlternateContent>
            </a:graphicData>
          </a:graphic>
        </p:graphicFrame>
        <p:graphicFrame>
          <p:nvGraphicFramePr>
            <p:cNvPr id="93" name="Object 92"/>
            <p:cNvGraphicFramePr>
              <a:graphicFrameLocks noChangeAspect="1"/>
            </p:cNvGraphicFramePr>
            <p:nvPr/>
          </p:nvGraphicFramePr>
          <p:xfrm>
            <a:off x="6243540" y="3962022"/>
            <a:ext cx="411163" cy="411162"/>
          </p:xfrm>
          <a:graphic>
            <a:graphicData uri="http://schemas.openxmlformats.org/presentationml/2006/ole">
              <mc:AlternateContent xmlns:mc="http://schemas.openxmlformats.org/markup-compatibility/2006">
                <mc:Choice xmlns:v="urn:schemas-microsoft-com:vml" Requires="v">
                  <p:oleObj spid="_x0000_s913690" name="Equation" r:id="rId35" imgW="127000" imgH="127000" progId="Equation.3">
                    <p:embed/>
                  </p:oleObj>
                </mc:Choice>
                <mc:Fallback>
                  <p:oleObj name="Equation" r:id="rId35" imgW="127000" imgH="127000" progId="Equation.3">
                    <p:embed/>
                    <p:pic>
                      <p:nvPicPr>
                        <p:cNvPr id="93" name="Object 92"/>
                        <p:cNvPicPr/>
                        <p:nvPr/>
                      </p:nvPicPr>
                      <p:blipFill>
                        <a:blip r:embed="rId15"/>
                        <a:stretch>
                          <a:fillRect/>
                        </a:stretch>
                      </p:blipFill>
                      <p:spPr>
                        <a:xfrm>
                          <a:off x="6243540" y="3962022"/>
                          <a:ext cx="411163" cy="411162"/>
                        </a:xfrm>
                        <a:prstGeom prst="rect">
                          <a:avLst/>
                        </a:prstGeom>
                        <a:noFill/>
                        <a:ln>
                          <a:noFill/>
                        </a:ln>
                      </p:spPr>
                    </p:pic>
                  </p:oleObj>
                </mc:Fallback>
              </mc:AlternateContent>
            </a:graphicData>
          </a:graphic>
        </p:graphicFrame>
        <p:sp>
          <p:nvSpPr>
            <p:cNvPr id="94" name="TextBox 93"/>
            <p:cNvSpPr txBox="1"/>
            <p:nvPr/>
          </p:nvSpPr>
          <p:spPr>
            <a:xfrm>
              <a:off x="2968757" y="5498524"/>
              <a:ext cx="273841" cy="288788"/>
            </a:xfrm>
            <a:prstGeom prst="rect">
              <a:avLst/>
            </a:prstGeom>
            <a:noFill/>
          </p:spPr>
          <p:txBody>
            <a:bodyPr wrap="none" rtlCol="0">
              <a:spAutoFit/>
            </a:bodyPr>
            <a:lstStyle/>
            <a:p>
              <a:r>
                <a:rPr lang="en-US" sz="1200" dirty="0"/>
                <a:t>1</a:t>
              </a:r>
            </a:p>
          </p:txBody>
        </p:sp>
        <p:sp>
          <p:nvSpPr>
            <p:cNvPr id="95" name="TextBox 94"/>
            <p:cNvSpPr txBox="1"/>
            <p:nvPr/>
          </p:nvSpPr>
          <p:spPr>
            <a:xfrm>
              <a:off x="3235523" y="5498524"/>
              <a:ext cx="273841" cy="288788"/>
            </a:xfrm>
            <a:prstGeom prst="rect">
              <a:avLst/>
            </a:prstGeom>
            <a:noFill/>
          </p:spPr>
          <p:txBody>
            <a:bodyPr wrap="none" rtlCol="0">
              <a:spAutoFit/>
            </a:bodyPr>
            <a:lstStyle/>
            <a:p>
              <a:r>
                <a:rPr lang="en-US" sz="1200" dirty="0"/>
                <a:t>2</a:t>
              </a:r>
            </a:p>
          </p:txBody>
        </p:sp>
        <p:sp>
          <p:nvSpPr>
            <p:cNvPr id="96" name="TextBox 95"/>
            <p:cNvSpPr txBox="1"/>
            <p:nvPr/>
          </p:nvSpPr>
          <p:spPr>
            <a:xfrm>
              <a:off x="3502289" y="5498524"/>
              <a:ext cx="273841" cy="288788"/>
            </a:xfrm>
            <a:prstGeom prst="rect">
              <a:avLst/>
            </a:prstGeom>
            <a:noFill/>
          </p:spPr>
          <p:txBody>
            <a:bodyPr wrap="none" rtlCol="0">
              <a:spAutoFit/>
            </a:bodyPr>
            <a:lstStyle/>
            <a:p>
              <a:r>
                <a:rPr lang="en-US" sz="1200" dirty="0"/>
                <a:t>3</a:t>
              </a:r>
            </a:p>
          </p:txBody>
        </p:sp>
        <p:sp>
          <p:nvSpPr>
            <p:cNvPr id="97" name="TextBox 96"/>
            <p:cNvSpPr txBox="1"/>
            <p:nvPr/>
          </p:nvSpPr>
          <p:spPr>
            <a:xfrm>
              <a:off x="3769055" y="5498524"/>
              <a:ext cx="273841" cy="288788"/>
            </a:xfrm>
            <a:prstGeom prst="rect">
              <a:avLst/>
            </a:prstGeom>
            <a:noFill/>
          </p:spPr>
          <p:txBody>
            <a:bodyPr wrap="none" rtlCol="0">
              <a:spAutoFit/>
            </a:bodyPr>
            <a:lstStyle/>
            <a:p>
              <a:r>
                <a:rPr lang="en-US" sz="1200" dirty="0"/>
                <a:t>4</a:t>
              </a:r>
            </a:p>
          </p:txBody>
        </p:sp>
        <p:sp>
          <p:nvSpPr>
            <p:cNvPr id="98" name="TextBox 97"/>
            <p:cNvSpPr txBox="1"/>
            <p:nvPr/>
          </p:nvSpPr>
          <p:spPr>
            <a:xfrm>
              <a:off x="5205907" y="4996692"/>
              <a:ext cx="649868" cy="288788"/>
            </a:xfrm>
            <a:prstGeom prst="rect">
              <a:avLst/>
            </a:prstGeom>
            <a:noFill/>
          </p:spPr>
          <p:txBody>
            <a:bodyPr wrap="none" rtlCol="0">
              <a:spAutoFit/>
            </a:bodyPr>
            <a:lstStyle/>
            <a:p>
              <a:r>
                <a:rPr lang="en-US" sz="1200" b="1" dirty="0"/>
                <a:t>Modes</a:t>
              </a:r>
            </a:p>
          </p:txBody>
        </p:sp>
        <p:sp>
          <p:nvSpPr>
            <p:cNvPr id="99" name="TextBox 98"/>
            <p:cNvSpPr txBox="1"/>
            <p:nvPr/>
          </p:nvSpPr>
          <p:spPr>
            <a:xfrm>
              <a:off x="4988148" y="4721704"/>
              <a:ext cx="273841" cy="288788"/>
            </a:xfrm>
            <a:prstGeom prst="rect">
              <a:avLst/>
            </a:prstGeom>
            <a:noFill/>
          </p:spPr>
          <p:txBody>
            <a:bodyPr wrap="none" rtlCol="0">
              <a:spAutoFit/>
            </a:bodyPr>
            <a:lstStyle/>
            <a:p>
              <a:r>
                <a:rPr lang="en-US" sz="1200" dirty="0"/>
                <a:t>1</a:t>
              </a:r>
            </a:p>
          </p:txBody>
        </p:sp>
        <p:sp>
          <p:nvSpPr>
            <p:cNvPr id="100" name="TextBox 99"/>
            <p:cNvSpPr txBox="1"/>
            <p:nvPr/>
          </p:nvSpPr>
          <p:spPr>
            <a:xfrm>
              <a:off x="5254913" y="4721704"/>
              <a:ext cx="273841" cy="288788"/>
            </a:xfrm>
            <a:prstGeom prst="rect">
              <a:avLst/>
            </a:prstGeom>
            <a:noFill/>
          </p:spPr>
          <p:txBody>
            <a:bodyPr wrap="none" rtlCol="0">
              <a:spAutoFit/>
            </a:bodyPr>
            <a:lstStyle/>
            <a:p>
              <a:r>
                <a:rPr lang="en-US" sz="1200" dirty="0"/>
                <a:t>2</a:t>
              </a:r>
            </a:p>
          </p:txBody>
        </p:sp>
        <p:sp>
          <p:nvSpPr>
            <p:cNvPr id="101" name="TextBox 100"/>
            <p:cNvSpPr txBox="1"/>
            <p:nvPr/>
          </p:nvSpPr>
          <p:spPr>
            <a:xfrm>
              <a:off x="5521680" y="4721704"/>
              <a:ext cx="273841" cy="288788"/>
            </a:xfrm>
            <a:prstGeom prst="rect">
              <a:avLst/>
            </a:prstGeom>
            <a:noFill/>
          </p:spPr>
          <p:txBody>
            <a:bodyPr wrap="none" rtlCol="0">
              <a:spAutoFit/>
            </a:bodyPr>
            <a:lstStyle/>
            <a:p>
              <a:r>
                <a:rPr lang="en-US" sz="1200" dirty="0"/>
                <a:t>3</a:t>
              </a:r>
            </a:p>
          </p:txBody>
        </p:sp>
        <p:sp>
          <p:nvSpPr>
            <p:cNvPr id="102" name="TextBox 101"/>
            <p:cNvSpPr txBox="1"/>
            <p:nvPr/>
          </p:nvSpPr>
          <p:spPr>
            <a:xfrm>
              <a:off x="5788446" y="4721704"/>
              <a:ext cx="273841" cy="288788"/>
            </a:xfrm>
            <a:prstGeom prst="rect">
              <a:avLst/>
            </a:prstGeom>
            <a:noFill/>
          </p:spPr>
          <p:txBody>
            <a:bodyPr wrap="none" rtlCol="0">
              <a:spAutoFit/>
            </a:bodyPr>
            <a:lstStyle/>
            <a:p>
              <a:r>
                <a:rPr lang="en-US" sz="1200" dirty="0"/>
                <a:t>4</a:t>
              </a:r>
            </a:p>
          </p:txBody>
        </p:sp>
        <p:sp>
          <p:nvSpPr>
            <p:cNvPr id="103" name="TextBox 102"/>
            <p:cNvSpPr txBox="1"/>
            <p:nvPr/>
          </p:nvSpPr>
          <p:spPr>
            <a:xfrm rot="16200000">
              <a:off x="4352096" y="4060197"/>
              <a:ext cx="649868" cy="288788"/>
            </a:xfrm>
            <a:prstGeom prst="rect">
              <a:avLst/>
            </a:prstGeom>
            <a:noFill/>
          </p:spPr>
          <p:txBody>
            <a:bodyPr wrap="none" rtlCol="0">
              <a:spAutoFit/>
            </a:bodyPr>
            <a:lstStyle/>
            <a:p>
              <a:r>
                <a:rPr lang="en-US" sz="1200" b="1" dirty="0"/>
                <a:t>Modes</a:t>
              </a:r>
            </a:p>
          </p:txBody>
        </p:sp>
        <p:sp>
          <p:nvSpPr>
            <p:cNvPr id="104" name="TextBox 103"/>
            <p:cNvSpPr txBox="1"/>
            <p:nvPr/>
          </p:nvSpPr>
          <p:spPr>
            <a:xfrm rot="16200000">
              <a:off x="6366760" y="4047868"/>
              <a:ext cx="649868" cy="288788"/>
            </a:xfrm>
            <a:prstGeom prst="rect">
              <a:avLst/>
            </a:prstGeom>
            <a:noFill/>
          </p:spPr>
          <p:txBody>
            <a:bodyPr wrap="none" rtlCol="0">
              <a:spAutoFit/>
            </a:bodyPr>
            <a:lstStyle/>
            <a:p>
              <a:r>
                <a:rPr lang="en-US" sz="1200" b="1" dirty="0"/>
                <a:t>Modes</a:t>
              </a:r>
            </a:p>
          </p:txBody>
        </p:sp>
        <p:graphicFrame>
          <p:nvGraphicFramePr>
            <p:cNvPr id="105" name="Object 104"/>
            <p:cNvGraphicFramePr>
              <a:graphicFrameLocks noChangeAspect="1"/>
            </p:cNvGraphicFramePr>
            <p:nvPr/>
          </p:nvGraphicFramePr>
          <p:xfrm>
            <a:off x="5014913" y="3562350"/>
            <a:ext cx="258762" cy="346075"/>
          </p:xfrm>
          <a:graphic>
            <a:graphicData uri="http://schemas.openxmlformats.org/presentationml/2006/ole">
              <mc:AlternateContent xmlns:mc="http://schemas.openxmlformats.org/markup-compatibility/2006">
                <mc:Choice xmlns:v="urn:schemas-microsoft-com:vml" Requires="v">
                  <p:oleObj spid="_x0000_s913691" name="Equation" r:id="rId36" imgW="152400" imgH="203200" progId="Equation.3">
                    <p:embed/>
                  </p:oleObj>
                </mc:Choice>
                <mc:Fallback>
                  <p:oleObj name="Equation" r:id="rId36" imgW="152400" imgH="203200" progId="Equation.3">
                    <p:embed/>
                    <p:pic>
                      <p:nvPicPr>
                        <p:cNvPr id="105" name="Object 104"/>
                        <p:cNvPicPr/>
                        <p:nvPr/>
                      </p:nvPicPr>
                      <p:blipFill>
                        <a:blip r:embed="rId37"/>
                        <a:stretch>
                          <a:fillRect/>
                        </a:stretch>
                      </p:blipFill>
                      <p:spPr>
                        <a:xfrm>
                          <a:off x="5014913" y="3562350"/>
                          <a:ext cx="258762" cy="346075"/>
                        </a:xfrm>
                        <a:prstGeom prst="rect">
                          <a:avLst/>
                        </a:prstGeom>
                        <a:noFill/>
                        <a:ln>
                          <a:noFill/>
                        </a:ln>
                      </p:spPr>
                    </p:pic>
                  </p:oleObj>
                </mc:Fallback>
              </mc:AlternateContent>
            </a:graphicData>
          </a:graphic>
        </p:graphicFrame>
        <p:graphicFrame>
          <p:nvGraphicFramePr>
            <p:cNvPr id="106" name="Object 105"/>
            <p:cNvGraphicFramePr>
              <a:graphicFrameLocks noChangeAspect="1"/>
            </p:cNvGraphicFramePr>
            <p:nvPr/>
          </p:nvGraphicFramePr>
          <p:xfrm>
            <a:off x="5256213" y="3836988"/>
            <a:ext cx="303212" cy="346075"/>
          </p:xfrm>
          <a:graphic>
            <a:graphicData uri="http://schemas.openxmlformats.org/presentationml/2006/ole">
              <mc:AlternateContent xmlns:mc="http://schemas.openxmlformats.org/markup-compatibility/2006">
                <mc:Choice xmlns:v="urn:schemas-microsoft-com:vml" Requires="v">
                  <p:oleObj spid="_x0000_s913692" name="Equation" r:id="rId38" imgW="177800" imgH="203200" progId="Equation.3">
                    <p:embed/>
                  </p:oleObj>
                </mc:Choice>
                <mc:Fallback>
                  <p:oleObj name="Equation" r:id="rId38" imgW="177800" imgH="203200" progId="Equation.3">
                    <p:embed/>
                    <p:pic>
                      <p:nvPicPr>
                        <p:cNvPr id="106" name="Object 105"/>
                        <p:cNvPicPr/>
                        <p:nvPr/>
                      </p:nvPicPr>
                      <p:blipFill>
                        <a:blip r:embed="rId39"/>
                        <a:stretch>
                          <a:fillRect/>
                        </a:stretch>
                      </p:blipFill>
                      <p:spPr>
                        <a:xfrm>
                          <a:off x="5256213" y="3836988"/>
                          <a:ext cx="303212" cy="346075"/>
                        </a:xfrm>
                        <a:prstGeom prst="rect">
                          <a:avLst/>
                        </a:prstGeom>
                        <a:noFill/>
                        <a:ln>
                          <a:noFill/>
                        </a:ln>
                      </p:spPr>
                    </p:pic>
                  </p:oleObj>
                </mc:Fallback>
              </mc:AlternateContent>
            </a:graphicData>
          </a:graphic>
        </p:graphicFrame>
        <p:graphicFrame>
          <p:nvGraphicFramePr>
            <p:cNvPr id="107" name="Object 106"/>
            <p:cNvGraphicFramePr>
              <a:graphicFrameLocks noChangeAspect="1"/>
            </p:cNvGraphicFramePr>
            <p:nvPr/>
          </p:nvGraphicFramePr>
          <p:xfrm>
            <a:off x="5532438" y="4103688"/>
            <a:ext cx="280987" cy="368300"/>
          </p:xfrm>
          <a:graphic>
            <a:graphicData uri="http://schemas.openxmlformats.org/presentationml/2006/ole">
              <mc:AlternateContent xmlns:mc="http://schemas.openxmlformats.org/markup-compatibility/2006">
                <mc:Choice xmlns:v="urn:schemas-microsoft-com:vml" Requires="v">
                  <p:oleObj spid="_x0000_s913693" name="Equation" r:id="rId40" imgW="165100" imgH="215900" progId="Equation.3">
                    <p:embed/>
                  </p:oleObj>
                </mc:Choice>
                <mc:Fallback>
                  <p:oleObj name="Equation" r:id="rId40" imgW="165100" imgH="215900" progId="Equation.3">
                    <p:embed/>
                    <p:pic>
                      <p:nvPicPr>
                        <p:cNvPr id="107" name="Object 106"/>
                        <p:cNvPicPr/>
                        <p:nvPr/>
                      </p:nvPicPr>
                      <p:blipFill>
                        <a:blip r:embed="rId41"/>
                        <a:stretch>
                          <a:fillRect/>
                        </a:stretch>
                      </p:blipFill>
                      <p:spPr>
                        <a:xfrm>
                          <a:off x="5532438" y="4103688"/>
                          <a:ext cx="280987" cy="368300"/>
                        </a:xfrm>
                        <a:prstGeom prst="rect">
                          <a:avLst/>
                        </a:prstGeom>
                        <a:noFill/>
                        <a:ln>
                          <a:noFill/>
                        </a:ln>
                      </p:spPr>
                    </p:pic>
                  </p:oleObj>
                </mc:Fallback>
              </mc:AlternateContent>
            </a:graphicData>
          </a:graphic>
        </p:graphicFrame>
        <p:graphicFrame>
          <p:nvGraphicFramePr>
            <p:cNvPr id="108" name="Object 107"/>
            <p:cNvGraphicFramePr>
              <a:graphicFrameLocks noChangeAspect="1"/>
            </p:cNvGraphicFramePr>
            <p:nvPr/>
          </p:nvGraphicFramePr>
          <p:xfrm>
            <a:off x="5786438" y="4373563"/>
            <a:ext cx="301625" cy="346075"/>
          </p:xfrm>
          <a:graphic>
            <a:graphicData uri="http://schemas.openxmlformats.org/presentationml/2006/ole">
              <mc:AlternateContent xmlns:mc="http://schemas.openxmlformats.org/markup-compatibility/2006">
                <mc:Choice xmlns:v="urn:schemas-microsoft-com:vml" Requires="v">
                  <p:oleObj spid="_x0000_s913694" name="Equation" r:id="rId42" imgW="177800" imgH="203200" progId="Equation.3">
                    <p:embed/>
                  </p:oleObj>
                </mc:Choice>
                <mc:Fallback>
                  <p:oleObj name="Equation" r:id="rId42" imgW="177800" imgH="203200" progId="Equation.3">
                    <p:embed/>
                    <p:pic>
                      <p:nvPicPr>
                        <p:cNvPr id="108" name="Object 107"/>
                        <p:cNvPicPr/>
                        <p:nvPr/>
                      </p:nvPicPr>
                      <p:blipFill>
                        <a:blip r:embed="rId43"/>
                        <a:stretch>
                          <a:fillRect/>
                        </a:stretch>
                      </p:blipFill>
                      <p:spPr>
                        <a:xfrm>
                          <a:off x="5786438" y="4373563"/>
                          <a:ext cx="301625" cy="346075"/>
                        </a:xfrm>
                        <a:prstGeom prst="rect">
                          <a:avLst/>
                        </a:prstGeom>
                        <a:noFill/>
                        <a:ln>
                          <a:noFill/>
                        </a:ln>
                      </p:spPr>
                    </p:pic>
                  </p:oleObj>
                </mc:Fallback>
              </mc:AlternateContent>
            </a:graphicData>
          </a:graphic>
        </p:graphicFrame>
        <p:sp>
          <p:nvSpPr>
            <p:cNvPr id="109" name="TextBox 108"/>
            <p:cNvSpPr txBox="1"/>
            <p:nvPr/>
          </p:nvSpPr>
          <p:spPr>
            <a:xfrm>
              <a:off x="2689669" y="4158718"/>
              <a:ext cx="304843" cy="288788"/>
            </a:xfrm>
            <a:prstGeom prst="rect">
              <a:avLst/>
            </a:prstGeom>
            <a:noFill/>
          </p:spPr>
          <p:txBody>
            <a:bodyPr wrap="square" rtlCol="0">
              <a:spAutoFit/>
            </a:bodyPr>
            <a:lstStyle/>
            <a:p>
              <a:pPr algn="ctr"/>
              <a:r>
                <a:rPr lang="en-US" sz="1200" dirty="0">
                  <a:latin typeface="Helvetica Neue"/>
                  <a:cs typeface="Helvetica Neue"/>
                </a:rPr>
                <a:t>R</a:t>
              </a:r>
            </a:p>
          </p:txBody>
        </p:sp>
        <p:sp>
          <p:nvSpPr>
            <p:cNvPr id="110" name="Rectangle 109"/>
            <p:cNvSpPr/>
            <p:nvPr/>
          </p:nvSpPr>
          <p:spPr>
            <a:xfrm>
              <a:off x="2684943" y="3618488"/>
              <a:ext cx="314296" cy="288788"/>
            </a:xfrm>
            <a:prstGeom prst="rect">
              <a:avLst/>
            </a:prstGeom>
          </p:spPr>
          <p:txBody>
            <a:bodyPr wrap="none">
              <a:spAutoFit/>
            </a:bodyPr>
            <a:lstStyle/>
            <a:p>
              <a:pPr algn="ctr"/>
              <a:r>
                <a:rPr lang="en-US" sz="1200" dirty="0">
                  <a:latin typeface="Helvetica Neue"/>
                  <a:cs typeface="Helvetica Neue"/>
                </a:rPr>
                <a:t>G</a:t>
              </a:r>
            </a:p>
          </p:txBody>
        </p:sp>
        <p:sp>
          <p:nvSpPr>
            <p:cNvPr id="111" name="Rectangle 110"/>
            <p:cNvSpPr/>
            <p:nvPr/>
          </p:nvSpPr>
          <p:spPr>
            <a:xfrm>
              <a:off x="2675959" y="3888603"/>
              <a:ext cx="332265" cy="288788"/>
            </a:xfrm>
            <a:prstGeom prst="rect">
              <a:avLst/>
            </a:prstGeom>
          </p:spPr>
          <p:txBody>
            <a:bodyPr wrap="none">
              <a:spAutoFit/>
            </a:bodyPr>
            <a:lstStyle/>
            <a:p>
              <a:pPr algn="ctr"/>
              <a:r>
                <a:rPr lang="en-US" sz="1200" dirty="0">
                  <a:latin typeface="Helvetica Neue"/>
                  <a:cs typeface="Helvetica Neue"/>
                </a:rPr>
                <a:t>M</a:t>
              </a:r>
            </a:p>
          </p:txBody>
        </p:sp>
        <p:sp>
          <p:nvSpPr>
            <p:cNvPr id="112" name="Rectangle 111"/>
            <p:cNvSpPr/>
            <p:nvPr/>
          </p:nvSpPr>
          <p:spPr>
            <a:xfrm>
              <a:off x="2699033" y="4428833"/>
              <a:ext cx="286114" cy="288788"/>
            </a:xfrm>
            <a:prstGeom prst="rect">
              <a:avLst/>
            </a:prstGeom>
          </p:spPr>
          <p:txBody>
            <a:bodyPr wrap="none">
              <a:spAutoFit/>
            </a:bodyPr>
            <a:lstStyle/>
            <a:p>
              <a:pPr algn="ctr"/>
              <a:r>
                <a:rPr lang="en-US" sz="1200" dirty="0">
                  <a:latin typeface="Helvetica Neue"/>
                  <a:cs typeface="Helvetica Neue"/>
                </a:rPr>
                <a:t>F</a:t>
              </a:r>
            </a:p>
          </p:txBody>
        </p:sp>
        <p:sp>
          <p:nvSpPr>
            <p:cNvPr id="113" name="Rectangle 112"/>
            <p:cNvSpPr/>
            <p:nvPr/>
          </p:nvSpPr>
          <p:spPr>
            <a:xfrm>
              <a:off x="2693846" y="4698948"/>
              <a:ext cx="296489" cy="288788"/>
            </a:xfrm>
            <a:prstGeom prst="rect">
              <a:avLst/>
            </a:prstGeom>
          </p:spPr>
          <p:txBody>
            <a:bodyPr wrap="none">
              <a:spAutoFit/>
            </a:bodyPr>
            <a:lstStyle/>
            <a:p>
              <a:pPr algn="ctr"/>
              <a:r>
                <a:rPr lang="en-US" sz="1200" dirty="0">
                  <a:latin typeface="Helvetica Neue"/>
                  <a:cs typeface="Helvetica Neue"/>
                </a:rPr>
                <a:t>S</a:t>
              </a:r>
            </a:p>
          </p:txBody>
        </p:sp>
        <p:sp>
          <p:nvSpPr>
            <p:cNvPr id="114" name="Rectangle 113"/>
            <p:cNvSpPr/>
            <p:nvPr/>
          </p:nvSpPr>
          <p:spPr>
            <a:xfrm>
              <a:off x="2693846" y="5239180"/>
              <a:ext cx="296489" cy="288788"/>
            </a:xfrm>
            <a:prstGeom prst="rect">
              <a:avLst/>
            </a:prstGeom>
          </p:spPr>
          <p:txBody>
            <a:bodyPr wrap="none">
              <a:spAutoFit/>
            </a:bodyPr>
            <a:lstStyle/>
            <a:p>
              <a:pPr algn="ctr"/>
              <a:r>
                <a:rPr lang="en-US" sz="1200" dirty="0">
                  <a:latin typeface="Helvetica Neue"/>
                  <a:cs typeface="Helvetica Neue"/>
                </a:rPr>
                <a:t>P</a:t>
              </a:r>
            </a:p>
          </p:txBody>
        </p:sp>
        <p:sp>
          <p:nvSpPr>
            <p:cNvPr id="115" name="Rectangle 114"/>
            <p:cNvSpPr/>
            <p:nvPr/>
          </p:nvSpPr>
          <p:spPr>
            <a:xfrm>
              <a:off x="2699033" y="4961716"/>
              <a:ext cx="286114" cy="288788"/>
            </a:xfrm>
            <a:prstGeom prst="rect">
              <a:avLst/>
            </a:prstGeom>
          </p:spPr>
          <p:txBody>
            <a:bodyPr wrap="none">
              <a:spAutoFit/>
            </a:bodyPr>
            <a:lstStyle/>
            <a:p>
              <a:pPr algn="ctr"/>
              <a:r>
                <a:rPr lang="en-US" sz="1200" dirty="0">
                  <a:latin typeface="Helvetica Neue"/>
                  <a:cs typeface="Helvetica Neue"/>
                </a:rPr>
                <a:t>L</a:t>
              </a:r>
            </a:p>
          </p:txBody>
        </p:sp>
        <p:sp>
          <p:nvSpPr>
            <p:cNvPr id="116" name="TextBox 115"/>
            <p:cNvSpPr txBox="1"/>
            <p:nvPr/>
          </p:nvSpPr>
          <p:spPr>
            <a:xfrm>
              <a:off x="4749526" y="3616572"/>
              <a:ext cx="273841" cy="288788"/>
            </a:xfrm>
            <a:prstGeom prst="rect">
              <a:avLst/>
            </a:prstGeom>
            <a:noFill/>
          </p:spPr>
          <p:txBody>
            <a:bodyPr wrap="none" rtlCol="0">
              <a:spAutoFit/>
            </a:bodyPr>
            <a:lstStyle/>
            <a:p>
              <a:r>
                <a:rPr lang="en-US" sz="1200" dirty="0"/>
                <a:t>1</a:t>
              </a:r>
            </a:p>
          </p:txBody>
        </p:sp>
        <p:sp>
          <p:nvSpPr>
            <p:cNvPr id="117" name="TextBox 116"/>
            <p:cNvSpPr txBox="1"/>
            <p:nvPr/>
          </p:nvSpPr>
          <p:spPr>
            <a:xfrm>
              <a:off x="4749526" y="3900931"/>
              <a:ext cx="273841" cy="288788"/>
            </a:xfrm>
            <a:prstGeom prst="rect">
              <a:avLst/>
            </a:prstGeom>
            <a:noFill/>
          </p:spPr>
          <p:txBody>
            <a:bodyPr wrap="none" rtlCol="0">
              <a:spAutoFit/>
            </a:bodyPr>
            <a:lstStyle/>
            <a:p>
              <a:r>
                <a:rPr lang="en-US" sz="1200" dirty="0"/>
                <a:t>2</a:t>
              </a:r>
            </a:p>
          </p:txBody>
        </p:sp>
        <p:sp>
          <p:nvSpPr>
            <p:cNvPr id="118" name="TextBox 117"/>
            <p:cNvSpPr txBox="1"/>
            <p:nvPr/>
          </p:nvSpPr>
          <p:spPr>
            <a:xfrm>
              <a:off x="4749526" y="4195330"/>
              <a:ext cx="273841" cy="288788"/>
            </a:xfrm>
            <a:prstGeom prst="rect">
              <a:avLst/>
            </a:prstGeom>
            <a:noFill/>
          </p:spPr>
          <p:txBody>
            <a:bodyPr wrap="none" rtlCol="0">
              <a:spAutoFit/>
            </a:bodyPr>
            <a:lstStyle/>
            <a:p>
              <a:r>
                <a:rPr lang="en-US" sz="1200" dirty="0"/>
                <a:t>3</a:t>
              </a:r>
            </a:p>
          </p:txBody>
        </p:sp>
        <p:sp>
          <p:nvSpPr>
            <p:cNvPr id="119" name="TextBox 118"/>
            <p:cNvSpPr txBox="1"/>
            <p:nvPr/>
          </p:nvSpPr>
          <p:spPr>
            <a:xfrm>
              <a:off x="4749526" y="4442978"/>
              <a:ext cx="273841" cy="288788"/>
            </a:xfrm>
            <a:prstGeom prst="rect">
              <a:avLst/>
            </a:prstGeom>
            <a:noFill/>
          </p:spPr>
          <p:txBody>
            <a:bodyPr wrap="none" rtlCol="0">
              <a:spAutoFit/>
            </a:bodyPr>
            <a:lstStyle/>
            <a:p>
              <a:r>
                <a:rPr lang="en-US" sz="1200" dirty="0"/>
                <a:t>4</a:t>
              </a:r>
            </a:p>
          </p:txBody>
        </p:sp>
        <p:sp>
          <p:nvSpPr>
            <p:cNvPr id="120" name="TextBox 119"/>
            <p:cNvSpPr txBox="1"/>
            <p:nvPr/>
          </p:nvSpPr>
          <p:spPr>
            <a:xfrm>
              <a:off x="6761765" y="3622833"/>
              <a:ext cx="273841" cy="288788"/>
            </a:xfrm>
            <a:prstGeom prst="rect">
              <a:avLst/>
            </a:prstGeom>
            <a:noFill/>
          </p:spPr>
          <p:txBody>
            <a:bodyPr wrap="none" rtlCol="0">
              <a:spAutoFit/>
            </a:bodyPr>
            <a:lstStyle/>
            <a:p>
              <a:r>
                <a:rPr lang="en-US" sz="1200" dirty="0"/>
                <a:t>1</a:t>
              </a:r>
            </a:p>
          </p:txBody>
        </p:sp>
        <p:sp>
          <p:nvSpPr>
            <p:cNvPr id="121" name="TextBox 120"/>
            <p:cNvSpPr txBox="1"/>
            <p:nvPr/>
          </p:nvSpPr>
          <p:spPr>
            <a:xfrm>
              <a:off x="6761765" y="3907192"/>
              <a:ext cx="273841" cy="288788"/>
            </a:xfrm>
            <a:prstGeom prst="rect">
              <a:avLst/>
            </a:prstGeom>
            <a:noFill/>
          </p:spPr>
          <p:txBody>
            <a:bodyPr wrap="none" rtlCol="0">
              <a:spAutoFit/>
            </a:bodyPr>
            <a:lstStyle/>
            <a:p>
              <a:r>
                <a:rPr lang="en-US" sz="1200" dirty="0"/>
                <a:t>2</a:t>
              </a:r>
            </a:p>
          </p:txBody>
        </p:sp>
        <p:sp>
          <p:nvSpPr>
            <p:cNvPr id="122" name="TextBox 121"/>
            <p:cNvSpPr txBox="1"/>
            <p:nvPr/>
          </p:nvSpPr>
          <p:spPr>
            <a:xfrm>
              <a:off x="6761765" y="4201590"/>
              <a:ext cx="273841" cy="288788"/>
            </a:xfrm>
            <a:prstGeom prst="rect">
              <a:avLst/>
            </a:prstGeom>
            <a:noFill/>
          </p:spPr>
          <p:txBody>
            <a:bodyPr wrap="none" rtlCol="0">
              <a:spAutoFit/>
            </a:bodyPr>
            <a:lstStyle/>
            <a:p>
              <a:r>
                <a:rPr lang="en-US" sz="1200" dirty="0"/>
                <a:t>3</a:t>
              </a:r>
            </a:p>
          </p:txBody>
        </p:sp>
        <p:sp>
          <p:nvSpPr>
            <p:cNvPr id="123" name="TextBox 122"/>
            <p:cNvSpPr txBox="1"/>
            <p:nvPr/>
          </p:nvSpPr>
          <p:spPr>
            <a:xfrm>
              <a:off x="6761765" y="4449240"/>
              <a:ext cx="273841" cy="288788"/>
            </a:xfrm>
            <a:prstGeom prst="rect">
              <a:avLst/>
            </a:prstGeom>
            <a:noFill/>
          </p:spPr>
          <p:txBody>
            <a:bodyPr wrap="none" rtlCol="0">
              <a:spAutoFit/>
            </a:bodyPr>
            <a:lstStyle/>
            <a:p>
              <a:r>
                <a:rPr lang="en-US" sz="1200" dirty="0"/>
                <a:t>4</a:t>
              </a:r>
            </a:p>
          </p:txBody>
        </p:sp>
      </p:grpSp>
      <p:sp>
        <p:nvSpPr>
          <p:cNvPr id="124" name="TextBox 123"/>
          <p:cNvSpPr txBox="1"/>
          <p:nvPr/>
        </p:nvSpPr>
        <p:spPr>
          <a:xfrm rot="16200000">
            <a:off x="-189918" y="2241180"/>
            <a:ext cx="1177746" cy="553951"/>
          </a:xfrm>
          <a:prstGeom prst="rect">
            <a:avLst/>
          </a:prstGeom>
          <a:noFill/>
        </p:spPr>
        <p:txBody>
          <a:bodyPr wrap="none" lIns="91394" tIns="45697" rIns="91394" bIns="45697" rtlCol="0">
            <a:spAutoFit/>
          </a:bodyPr>
          <a:lstStyle/>
          <a:p>
            <a:r>
              <a:rPr lang="en-US" sz="3000" b="1" dirty="0"/>
              <a:t>World</a:t>
            </a:r>
          </a:p>
        </p:txBody>
      </p:sp>
      <p:sp>
        <p:nvSpPr>
          <p:cNvPr id="125" name="TextBox 124"/>
          <p:cNvSpPr txBox="1"/>
          <p:nvPr/>
        </p:nvSpPr>
        <p:spPr>
          <a:xfrm rot="16200000">
            <a:off x="-364454" y="4956784"/>
            <a:ext cx="1579937" cy="553951"/>
          </a:xfrm>
          <a:prstGeom prst="rect">
            <a:avLst/>
          </a:prstGeom>
          <a:noFill/>
        </p:spPr>
        <p:txBody>
          <a:bodyPr wrap="none" lIns="91394" tIns="45697" rIns="91394" bIns="45697" rtlCol="0">
            <a:spAutoFit/>
          </a:bodyPr>
          <a:lstStyle/>
          <a:p>
            <a:r>
              <a:rPr lang="en-US" sz="3000" b="1" dirty="0"/>
              <a:t>Network</a:t>
            </a:r>
          </a:p>
        </p:txBody>
      </p:sp>
    </p:spTree>
    <p:extLst>
      <p:ext uri="{BB962C8B-B14F-4D97-AF65-F5344CB8AC3E}">
        <p14:creationId xmlns:p14="http://schemas.microsoft.com/office/powerpoint/2010/main" val="369314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mysteries of depth</a:t>
            </a:r>
          </a:p>
        </p:txBody>
      </p:sp>
      <p:sp>
        <p:nvSpPr>
          <p:cNvPr id="9" name="Content Placeholder 8"/>
          <p:cNvSpPr>
            <a:spLocks noGrp="1"/>
          </p:cNvSpPr>
          <p:nvPr>
            <p:ph idx="1"/>
          </p:nvPr>
        </p:nvSpPr>
        <p:spPr/>
        <p:txBody>
          <a:bodyPr/>
          <a:lstStyle/>
          <a:p>
            <a:r>
              <a:rPr lang="en-US" dirty="0"/>
              <a:t>Deep networks work incredibly well</a:t>
            </a:r>
          </a:p>
          <a:p>
            <a:endParaRPr lang="en-US" dirty="0"/>
          </a:p>
          <a:p>
            <a:r>
              <a:rPr lang="en-US" dirty="0"/>
              <a:t>They compactly represent complex functions </a:t>
            </a:r>
            <a:r>
              <a:rPr lang="en-US" sz="2400" dirty="0"/>
              <a:t>(Hinton &amp; </a:t>
            </a:r>
            <a:r>
              <a:rPr lang="en-US" sz="2400" dirty="0" err="1"/>
              <a:t>Salakhutdinov</a:t>
            </a:r>
            <a:r>
              <a:rPr lang="en-US" sz="2400" dirty="0"/>
              <a:t>, 2006; </a:t>
            </a:r>
            <a:r>
              <a:rPr lang="en-US" sz="2400" dirty="0" err="1"/>
              <a:t>Bengio</a:t>
            </a:r>
            <a:r>
              <a:rPr lang="en-US" sz="2400" dirty="0"/>
              <a:t> &amp; </a:t>
            </a:r>
            <a:r>
              <a:rPr lang="en-US" sz="2400" dirty="0" err="1"/>
              <a:t>LeCun</a:t>
            </a:r>
            <a:r>
              <a:rPr lang="en-US" sz="2400" dirty="0"/>
              <a:t>, 2007)</a:t>
            </a:r>
          </a:p>
          <a:p>
            <a:endParaRPr lang="en-US" sz="2400" dirty="0"/>
          </a:p>
          <a:p>
            <a:r>
              <a:rPr lang="en-US" dirty="0"/>
              <a:t>But naïve deep learning is ‘hard’</a:t>
            </a:r>
            <a:endParaRPr lang="en-US" sz="2800" dirty="0"/>
          </a:p>
          <a:p>
            <a:endParaRPr lang="en-US" dirty="0"/>
          </a:p>
        </p:txBody>
      </p:sp>
      <p:sp>
        <p:nvSpPr>
          <p:cNvPr id="7" name="Footer Placeholder 6"/>
          <p:cNvSpPr>
            <a:spLocks noGrp="1"/>
          </p:cNvSpPr>
          <p:nvPr>
            <p:ph type="ftr" sz="quarter" idx="11"/>
          </p:nvPr>
        </p:nvSpPr>
        <p:spPr/>
        <p:txBody>
          <a:bodyPr/>
          <a:lstStyle/>
          <a:p>
            <a:r>
              <a:rPr lang="en-US"/>
              <a:t>Andrew Saxe</a:t>
            </a:r>
          </a:p>
        </p:txBody>
      </p:sp>
      <p:sp>
        <p:nvSpPr>
          <p:cNvPr id="8" name="Slide Number Placeholder 7"/>
          <p:cNvSpPr>
            <a:spLocks noGrp="1"/>
          </p:cNvSpPr>
          <p:nvPr>
            <p:ph type="sldNum" sz="quarter" idx="12"/>
          </p:nvPr>
        </p:nvSpPr>
        <p:spPr/>
        <p:txBody>
          <a:bodyPr/>
          <a:lstStyle/>
          <a:p>
            <a:fld id="{9A7B1851-7825-C648-B4C4-6D7699D800A2}" type="slidenum">
              <a:rPr lang="en-US" smtClean="0"/>
              <a:t>2</a:t>
            </a:fld>
            <a:endParaRPr lang="en-US"/>
          </a:p>
        </p:txBody>
      </p:sp>
    </p:spTree>
    <p:extLst>
      <p:ext uri="{BB962C8B-B14F-4D97-AF65-F5344CB8AC3E}">
        <p14:creationId xmlns:p14="http://schemas.microsoft.com/office/powerpoint/2010/main" val="2790227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Hidden 1D networks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20</a:t>
            </a:fld>
            <a:endParaRPr lang="en-US" dirty="0"/>
          </a:p>
        </p:txBody>
      </p:sp>
      <p:sp>
        <p:nvSpPr>
          <p:cNvPr id="6" name="Oval 5"/>
          <p:cNvSpPr/>
          <p:nvPr/>
        </p:nvSpPr>
        <p:spPr>
          <a:xfrm rot="5400000">
            <a:off x="2906671" y="3498307"/>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5400000">
            <a:off x="2572695" y="3498307"/>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5400000">
            <a:off x="2242574" y="3498307"/>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5400000">
            <a:off x="2906671" y="4339324"/>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rot="5400000">
            <a:off x="2572695" y="4339324"/>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5400000">
            <a:off x="2242574" y="4339324"/>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rot="5400000">
            <a:off x="1912393" y="4339324"/>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5400000">
            <a:off x="2906671" y="5180341"/>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5400000">
            <a:off x="2572695" y="5180341"/>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5400000">
            <a:off x="2242574" y="5180341"/>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5400000">
            <a:off x="1912393" y="5180341"/>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rot="5400000">
            <a:off x="1556715" y="3498307"/>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rot="5400000">
            <a:off x="1912393" y="3498307"/>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rot="5400000">
            <a:off x="1556715" y="5180343"/>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stCxn id="13" idx="2"/>
            <a:endCxn id="9" idx="6"/>
          </p:cNvCxnSpPr>
          <p:nvPr/>
        </p:nvCxnSpPr>
        <p:spPr>
          <a:xfrm flipV="1">
            <a:off x="2997731" y="4521444"/>
            <a:ext cx="0" cy="658897"/>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3" idx="2"/>
            <a:endCxn id="10" idx="6"/>
          </p:cNvCxnSpPr>
          <p:nvPr/>
        </p:nvCxnSpPr>
        <p:spPr>
          <a:xfrm flipH="1" flipV="1">
            <a:off x="2663755" y="4521444"/>
            <a:ext cx="333976" cy="658897"/>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2"/>
            <a:endCxn id="11" idx="6"/>
          </p:cNvCxnSpPr>
          <p:nvPr/>
        </p:nvCxnSpPr>
        <p:spPr>
          <a:xfrm flipH="1" flipV="1">
            <a:off x="2333634" y="4521444"/>
            <a:ext cx="664097" cy="658897"/>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3" idx="2"/>
            <a:endCxn id="12" idx="6"/>
          </p:cNvCxnSpPr>
          <p:nvPr/>
        </p:nvCxnSpPr>
        <p:spPr>
          <a:xfrm flipH="1" flipV="1">
            <a:off x="2003453" y="4521444"/>
            <a:ext cx="994278" cy="658897"/>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9" idx="2"/>
            <a:endCxn id="6" idx="6"/>
          </p:cNvCxnSpPr>
          <p:nvPr/>
        </p:nvCxnSpPr>
        <p:spPr>
          <a:xfrm flipV="1">
            <a:off x="2997731"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9" idx="2"/>
            <a:endCxn id="7" idx="6"/>
          </p:cNvCxnSpPr>
          <p:nvPr/>
        </p:nvCxnSpPr>
        <p:spPr>
          <a:xfrm flipH="1" flipV="1">
            <a:off x="2663755" y="3680427"/>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9" idx="2"/>
            <a:endCxn id="8" idx="6"/>
          </p:cNvCxnSpPr>
          <p:nvPr/>
        </p:nvCxnSpPr>
        <p:spPr>
          <a:xfrm flipH="1" flipV="1">
            <a:off x="2333634" y="3680427"/>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0" idx="2"/>
            <a:endCxn id="6" idx="6"/>
          </p:cNvCxnSpPr>
          <p:nvPr/>
        </p:nvCxnSpPr>
        <p:spPr>
          <a:xfrm flipV="1">
            <a:off x="2663755" y="3680427"/>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1" idx="2"/>
            <a:endCxn id="6" idx="6"/>
          </p:cNvCxnSpPr>
          <p:nvPr/>
        </p:nvCxnSpPr>
        <p:spPr>
          <a:xfrm flipV="1">
            <a:off x="2333634" y="3680427"/>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0" idx="2"/>
            <a:endCxn id="7" idx="6"/>
          </p:cNvCxnSpPr>
          <p:nvPr/>
        </p:nvCxnSpPr>
        <p:spPr>
          <a:xfrm flipV="1">
            <a:off x="2663755"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0" idx="2"/>
            <a:endCxn id="8" idx="6"/>
          </p:cNvCxnSpPr>
          <p:nvPr/>
        </p:nvCxnSpPr>
        <p:spPr>
          <a:xfrm flipH="1" flipV="1">
            <a:off x="2333634" y="3680427"/>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1" idx="2"/>
            <a:endCxn id="8" idx="6"/>
          </p:cNvCxnSpPr>
          <p:nvPr/>
        </p:nvCxnSpPr>
        <p:spPr>
          <a:xfrm flipV="1">
            <a:off x="2333634"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11" idx="2"/>
            <a:endCxn id="18" idx="6"/>
          </p:cNvCxnSpPr>
          <p:nvPr/>
        </p:nvCxnSpPr>
        <p:spPr>
          <a:xfrm flipH="1" flipV="1">
            <a:off x="2003453" y="3680427"/>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11" idx="2"/>
            <a:endCxn id="17" idx="6"/>
          </p:cNvCxnSpPr>
          <p:nvPr/>
        </p:nvCxnSpPr>
        <p:spPr>
          <a:xfrm flipH="1" flipV="1">
            <a:off x="1647775" y="3680427"/>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11" idx="2"/>
            <a:endCxn id="7" idx="6"/>
          </p:cNvCxnSpPr>
          <p:nvPr/>
        </p:nvCxnSpPr>
        <p:spPr>
          <a:xfrm flipV="1">
            <a:off x="2333634" y="3680427"/>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10" idx="2"/>
            <a:endCxn id="18" idx="6"/>
          </p:cNvCxnSpPr>
          <p:nvPr/>
        </p:nvCxnSpPr>
        <p:spPr>
          <a:xfrm flipH="1" flipV="1">
            <a:off x="2003453" y="3680427"/>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10" idx="2"/>
            <a:endCxn id="17" idx="6"/>
          </p:cNvCxnSpPr>
          <p:nvPr/>
        </p:nvCxnSpPr>
        <p:spPr>
          <a:xfrm flipH="1" flipV="1">
            <a:off x="1647775" y="3680427"/>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12" idx="2"/>
            <a:endCxn id="17" idx="6"/>
          </p:cNvCxnSpPr>
          <p:nvPr/>
        </p:nvCxnSpPr>
        <p:spPr>
          <a:xfrm flipH="1" flipV="1">
            <a:off x="1647775" y="3680427"/>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12" idx="2"/>
            <a:endCxn id="18" idx="6"/>
          </p:cNvCxnSpPr>
          <p:nvPr/>
        </p:nvCxnSpPr>
        <p:spPr>
          <a:xfrm flipV="1">
            <a:off x="2003453"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12" idx="2"/>
            <a:endCxn id="8" idx="6"/>
          </p:cNvCxnSpPr>
          <p:nvPr/>
        </p:nvCxnSpPr>
        <p:spPr>
          <a:xfrm flipV="1">
            <a:off x="2003453" y="3680427"/>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12" idx="2"/>
            <a:endCxn id="7" idx="6"/>
          </p:cNvCxnSpPr>
          <p:nvPr/>
        </p:nvCxnSpPr>
        <p:spPr>
          <a:xfrm flipV="1">
            <a:off x="2003453" y="3680427"/>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87" name="Oval 86"/>
          <p:cNvSpPr/>
          <p:nvPr/>
        </p:nvSpPr>
        <p:spPr>
          <a:xfrm rot="5400000">
            <a:off x="2906671" y="2657290"/>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rot="5400000">
            <a:off x="2572695" y="2657290"/>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rot="5400000">
            <a:off x="2242574" y="2657290"/>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rot="5400000">
            <a:off x="1556715" y="2657290"/>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rot="5400000">
            <a:off x="1912393" y="2657290"/>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Arrow Connector 95"/>
          <p:cNvCxnSpPr>
            <a:stCxn id="6" idx="2"/>
            <a:endCxn id="87" idx="6"/>
          </p:cNvCxnSpPr>
          <p:nvPr/>
        </p:nvCxnSpPr>
        <p:spPr>
          <a:xfrm flipV="1">
            <a:off x="2997731"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6" idx="2"/>
            <a:endCxn id="88" idx="6"/>
          </p:cNvCxnSpPr>
          <p:nvPr/>
        </p:nvCxnSpPr>
        <p:spPr>
          <a:xfrm flipH="1" flipV="1">
            <a:off x="2663755" y="2839410"/>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6" idx="2"/>
            <a:endCxn id="89" idx="6"/>
          </p:cNvCxnSpPr>
          <p:nvPr/>
        </p:nvCxnSpPr>
        <p:spPr>
          <a:xfrm flipH="1" flipV="1">
            <a:off x="2333634" y="2839410"/>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stCxn id="7" idx="2"/>
            <a:endCxn id="87" idx="6"/>
          </p:cNvCxnSpPr>
          <p:nvPr/>
        </p:nvCxnSpPr>
        <p:spPr>
          <a:xfrm flipV="1">
            <a:off x="2663755" y="2839410"/>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8" idx="2"/>
            <a:endCxn id="87" idx="6"/>
          </p:cNvCxnSpPr>
          <p:nvPr/>
        </p:nvCxnSpPr>
        <p:spPr>
          <a:xfrm flipV="1">
            <a:off x="2333634" y="2839410"/>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a:stCxn id="7" idx="2"/>
            <a:endCxn id="88" idx="6"/>
          </p:cNvCxnSpPr>
          <p:nvPr/>
        </p:nvCxnSpPr>
        <p:spPr>
          <a:xfrm flipV="1">
            <a:off x="2663755"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 idx="2"/>
            <a:endCxn id="89" idx="6"/>
          </p:cNvCxnSpPr>
          <p:nvPr/>
        </p:nvCxnSpPr>
        <p:spPr>
          <a:xfrm flipH="1" flipV="1">
            <a:off x="2333634" y="2839410"/>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a:stCxn id="8" idx="2"/>
            <a:endCxn id="89" idx="6"/>
          </p:cNvCxnSpPr>
          <p:nvPr/>
        </p:nvCxnSpPr>
        <p:spPr>
          <a:xfrm flipV="1">
            <a:off x="2333634"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8" idx="2"/>
            <a:endCxn id="95" idx="6"/>
          </p:cNvCxnSpPr>
          <p:nvPr/>
        </p:nvCxnSpPr>
        <p:spPr>
          <a:xfrm flipH="1" flipV="1">
            <a:off x="2003453" y="2839410"/>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8" idx="2"/>
            <a:endCxn id="94" idx="6"/>
          </p:cNvCxnSpPr>
          <p:nvPr/>
        </p:nvCxnSpPr>
        <p:spPr>
          <a:xfrm flipH="1" flipV="1">
            <a:off x="1647775" y="2839410"/>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8" idx="2"/>
            <a:endCxn id="88" idx="6"/>
          </p:cNvCxnSpPr>
          <p:nvPr/>
        </p:nvCxnSpPr>
        <p:spPr>
          <a:xfrm flipV="1">
            <a:off x="2333634" y="2839410"/>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stCxn id="7" idx="2"/>
            <a:endCxn id="95" idx="6"/>
          </p:cNvCxnSpPr>
          <p:nvPr/>
        </p:nvCxnSpPr>
        <p:spPr>
          <a:xfrm flipH="1" flipV="1">
            <a:off x="2003453" y="2839410"/>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7" idx="2"/>
            <a:endCxn id="94" idx="6"/>
          </p:cNvCxnSpPr>
          <p:nvPr/>
        </p:nvCxnSpPr>
        <p:spPr>
          <a:xfrm flipH="1" flipV="1">
            <a:off x="1647775" y="2839410"/>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18" idx="2"/>
            <a:endCxn id="94" idx="6"/>
          </p:cNvCxnSpPr>
          <p:nvPr/>
        </p:nvCxnSpPr>
        <p:spPr>
          <a:xfrm flipH="1" flipV="1">
            <a:off x="1647775" y="2839410"/>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stCxn id="18" idx="2"/>
            <a:endCxn id="95" idx="6"/>
          </p:cNvCxnSpPr>
          <p:nvPr/>
        </p:nvCxnSpPr>
        <p:spPr>
          <a:xfrm flipV="1">
            <a:off x="2003453"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stCxn id="18" idx="2"/>
            <a:endCxn id="89" idx="6"/>
          </p:cNvCxnSpPr>
          <p:nvPr/>
        </p:nvCxnSpPr>
        <p:spPr>
          <a:xfrm flipV="1">
            <a:off x="2003453" y="2839410"/>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18" idx="2"/>
            <a:endCxn id="88" idx="6"/>
          </p:cNvCxnSpPr>
          <p:nvPr/>
        </p:nvCxnSpPr>
        <p:spPr>
          <a:xfrm flipV="1">
            <a:off x="2003453" y="2839410"/>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7" idx="2"/>
            <a:endCxn id="94" idx="6"/>
          </p:cNvCxnSpPr>
          <p:nvPr/>
        </p:nvCxnSpPr>
        <p:spPr>
          <a:xfrm flipV="1">
            <a:off x="1647775"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stCxn id="17" idx="2"/>
            <a:endCxn id="95" idx="6"/>
          </p:cNvCxnSpPr>
          <p:nvPr/>
        </p:nvCxnSpPr>
        <p:spPr>
          <a:xfrm flipV="1">
            <a:off x="1647775" y="2839410"/>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a:stCxn id="17" idx="2"/>
            <a:endCxn id="88" idx="6"/>
          </p:cNvCxnSpPr>
          <p:nvPr/>
        </p:nvCxnSpPr>
        <p:spPr>
          <a:xfrm flipV="1">
            <a:off x="1647775" y="2839410"/>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stCxn id="19" idx="2"/>
            <a:endCxn id="12" idx="6"/>
          </p:cNvCxnSpPr>
          <p:nvPr/>
        </p:nvCxnSpPr>
        <p:spPr>
          <a:xfrm flipV="1">
            <a:off x="1647775" y="4521444"/>
            <a:ext cx="355678" cy="65889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16" idx="2"/>
            <a:endCxn id="12" idx="6"/>
          </p:cNvCxnSpPr>
          <p:nvPr/>
        </p:nvCxnSpPr>
        <p:spPr>
          <a:xfrm flipV="1">
            <a:off x="2003453" y="4521444"/>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stCxn id="15" idx="2"/>
            <a:endCxn id="11" idx="6"/>
          </p:cNvCxnSpPr>
          <p:nvPr/>
        </p:nvCxnSpPr>
        <p:spPr>
          <a:xfrm flipV="1">
            <a:off x="2333634" y="4521444"/>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4" idx="2"/>
            <a:endCxn id="10" idx="6"/>
          </p:cNvCxnSpPr>
          <p:nvPr/>
        </p:nvCxnSpPr>
        <p:spPr>
          <a:xfrm flipV="1">
            <a:off x="2663755" y="4521444"/>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stCxn id="14" idx="2"/>
            <a:endCxn id="11" idx="6"/>
          </p:cNvCxnSpPr>
          <p:nvPr/>
        </p:nvCxnSpPr>
        <p:spPr>
          <a:xfrm flipH="1" flipV="1">
            <a:off x="2333634" y="4521444"/>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14" idx="2"/>
            <a:endCxn id="9" idx="6"/>
          </p:cNvCxnSpPr>
          <p:nvPr/>
        </p:nvCxnSpPr>
        <p:spPr>
          <a:xfrm flipV="1">
            <a:off x="2663755" y="4521444"/>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a:stCxn id="15" idx="2"/>
            <a:endCxn id="9" idx="6"/>
          </p:cNvCxnSpPr>
          <p:nvPr/>
        </p:nvCxnSpPr>
        <p:spPr>
          <a:xfrm flipV="1">
            <a:off x="2333634" y="4521444"/>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a:stCxn id="15" idx="2"/>
            <a:endCxn id="12" idx="6"/>
          </p:cNvCxnSpPr>
          <p:nvPr/>
        </p:nvCxnSpPr>
        <p:spPr>
          <a:xfrm flipH="1" flipV="1">
            <a:off x="2003453" y="4521444"/>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a:stCxn id="16" idx="2"/>
            <a:endCxn id="11" idx="6"/>
          </p:cNvCxnSpPr>
          <p:nvPr/>
        </p:nvCxnSpPr>
        <p:spPr>
          <a:xfrm flipV="1">
            <a:off x="2003453" y="4521444"/>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a:stCxn id="19" idx="2"/>
            <a:endCxn id="9" idx="6"/>
          </p:cNvCxnSpPr>
          <p:nvPr/>
        </p:nvCxnSpPr>
        <p:spPr>
          <a:xfrm flipV="1">
            <a:off x="1647775" y="4521444"/>
            <a:ext cx="1349956" cy="65889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a:stCxn id="19" idx="2"/>
            <a:endCxn id="10" idx="6"/>
          </p:cNvCxnSpPr>
          <p:nvPr/>
        </p:nvCxnSpPr>
        <p:spPr>
          <a:xfrm flipV="1">
            <a:off x="1647775" y="4521444"/>
            <a:ext cx="1015980" cy="65889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a:stCxn id="16" idx="2"/>
            <a:endCxn id="10" idx="6"/>
          </p:cNvCxnSpPr>
          <p:nvPr/>
        </p:nvCxnSpPr>
        <p:spPr>
          <a:xfrm flipV="1">
            <a:off x="2003453" y="4521444"/>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rot="5400000">
            <a:off x="2906671" y="1816273"/>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rot="5400000">
            <a:off x="2572695" y="1816273"/>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rot="5400000">
            <a:off x="2242574" y="1816273"/>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p:nvSpPr>
        <p:spPr>
          <a:xfrm rot="5400000">
            <a:off x="1556715" y="1816273"/>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rot="5400000">
            <a:off x="1912393" y="1816273"/>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2" name="Straight Arrow Connector 181"/>
          <p:cNvCxnSpPr>
            <a:stCxn id="87" idx="2"/>
            <a:endCxn id="177" idx="6"/>
          </p:cNvCxnSpPr>
          <p:nvPr/>
        </p:nvCxnSpPr>
        <p:spPr>
          <a:xfrm flipV="1">
            <a:off x="2997731"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a:stCxn id="87" idx="2"/>
            <a:endCxn id="178" idx="6"/>
          </p:cNvCxnSpPr>
          <p:nvPr/>
        </p:nvCxnSpPr>
        <p:spPr>
          <a:xfrm flipH="1" flipV="1">
            <a:off x="2663755" y="1998393"/>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a:stCxn id="87" idx="2"/>
            <a:endCxn id="179" idx="6"/>
          </p:cNvCxnSpPr>
          <p:nvPr/>
        </p:nvCxnSpPr>
        <p:spPr>
          <a:xfrm flipH="1" flipV="1">
            <a:off x="2333634" y="1998393"/>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a:stCxn id="88" idx="2"/>
            <a:endCxn id="177" idx="6"/>
          </p:cNvCxnSpPr>
          <p:nvPr/>
        </p:nvCxnSpPr>
        <p:spPr>
          <a:xfrm flipV="1">
            <a:off x="2663755" y="1998393"/>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a:stCxn id="89" idx="2"/>
            <a:endCxn id="177" idx="6"/>
          </p:cNvCxnSpPr>
          <p:nvPr/>
        </p:nvCxnSpPr>
        <p:spPr>
          <a:xfrm flipV="1">
            <a:off x="2333634" y="1998393"/>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87" name="Straight Arrow Connector 186"/>
          <p:cNvCxnSpPr>
            <a:stCxn id="88" idx="2"/>
            <a:endCxn id="178" idx="6"/>
          </p:cNvCxnSpPr>
          <p:nvPr/>
        </p:nvCxnSpPr>
        <p:spPr>
          <a:xfrm flipV="1">
            <a:off x="2663755"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a:stCxn id="88" idx="2"/>
            <a:endCxn id="179" idx="6"/>
          </p:cNvCxnSpPr>
          <p:nvPr/>
        </p:nvCxnSpPr>
        <p:spPr>
          <a:xfrm flipH="1" flipV="1">
            <a:off x="2333634" y="1998393"/>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a:stCxn id="89" idx="2"/>
            <a:endCxn id="179" idx="6"/>
          </p:cNvCxnSpPr>
          <p:nvPr/>
        </p:nvCxnSpPr>
        <p:spPr>
          <a:xfrm flipV="1">
            <a:off x="2333634"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a:stCxn id="89" idx="2"/>
            <a:endCxn id="181" idx="6"/>
          </p:cNvCxnSpPr>
          <p:nvPr/>
        </p:nvCxnSpPr>
        <p:spPr>
          <a:xfrm flipH="1" flipV="1">
            <a:off x="2003453" y="1998393"/>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a:stCxn id="89" idx="2"/>
            <a:endCxn id="180" idx="6"/>
          </p:cNvCxnSpPr>
          <p:nvPr/>
        </p:nvCxnSpPr>
        <p:spPr>
          <a:xfrm flipH="1" flipV="1">
            <a:off x="1647775" y="1998393"/>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2" name="Straight Arrow Connector 191"/>
          <p:cNvCxnSpPr>
            <a:stCxn id="89" idx="2"/>
            <a:endCxn id="178" idx="6"/>
          </p:cNvCxnSpPr>
          <p:nvPr/>
        </p:nvCxnSpPr>
        <p:spPr>
          <a:xfrm flipV="1">
            <a:off x="2333634" y="1998393"/>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a:stCxn id="88" idx="2"/>
            <a:endCxn id="181" idx="6"/>
          </p:cNvCxnSpPr>
          <p:nvPr/>
        </p:nvCxnSpPr>
        <p:spPr>
          <a:xfrm flipH="1" flipV="1">
            <a:off x="2003453" y="1998393"/>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4" name="Straight Arrow Connector 193"/>
          <p:cNvCxnSpPr>
            <a:stCxn id="88" idx="2"/>
            <a:endCxn id="180" idx="6"/>
          </p:cNvCxnSpPr>
          <p:nvPr/>
        </p:nvCxnSpPr>
        <p:spPr>
          <a:xfrm flipH="1" flipV="1">
            <a:off x="1647775" y="1998393"/>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5" name="Straight Arrow Connector 194"/>
          <p:cNvCxnSpPr>
            <a:stCxn id="95" idx="2"/>
            <a:endCxn id="180" idx="6"/>
          </p:cNvCxnSpPr>
          <p:nvPr/>
        </p:nvCxnSpPr>
        <p:spPr>
          <a:xfrm flipH="1" flipV="1">
            <a:off x="1647775" y="1998393"/>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a:stCxn id="95" idx="2"/>
            <a:endCxn id="181" idx="6"/>
          </p:cNvCxnSpPr>
          <p:nvPr/>
        </p:nvCxnSpPr>
        <p:spPr>
          <a:xfrm flipV="1">
            <a:off x="2003453"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7" name="Straight Arrow Connector 196"/>
          <p:cNvCxnSpPr>
            <a:stCxn id="95" idx="2"/>
            <a:endCxn id="179" idx="6"/>
          </p:cNvCxnSpPr>
          <p:nvPr/>
        </p:nvCxnSpPr>
        <p:spPr>
          <a:xfrm flipV="1">
            <a:off x="2003453" y="1998393"/>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a:stCxn id="95" idx="2"/>
            <a:endCxn id="178" idx="6"/>
          </p:cNvCxnSpPr>
          <p:nvPr/>
        </p:nvCxnSpPr>
        <p:spPr>
          <a:xfrm flipV="1">
            <a:off x="2003453" y="1998393"/>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a:stCxn id="94" idx="2"/>
            <a:endCxn id="180" idx="6"/>
          </p:cNvCxnSpPr>
          <p:nvPr/>
        </p:nvCxnSpPr>
        <p:spPr>
          <a:xfrm flipV="1">
            <a:off x="1647775"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a:stCxn id="94" idx="2"/>
            <a:endCxn id="181" idx="6"/>
          </p:cNvCxnSpPr>
          <p:nvPr/>
        </p:nvCxnSpPr>
        <p:spPr>
          <a:xfrm flipV="1">
            <a:off x="1647775" y="1998393"/>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a:stCxn id="94" idx="2"/>
            <a:endCxn id="178" idx="6"/>
          </p:cNvCxnSpPr>
          <p:nvPr/>
        </p:nvCxnSpPr>
        <p:spPr>
          <a:xfrm flipV="1">
            <a:off x="1647775" y="1998393"/>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grpSp>
        <p:nvGrpSpPr>
          <p:cNvPr id="365" name="Group 364"/>
          <p:cNvGrpSpPr/>
          <p:nvPr/>
        </p:nvGrpSpPr>
        <p:grpSpPr>
          <a:xfrm>
            <a:off x="4537442" y="1807441"/>
            <a:ext cx="4302943" cy="4541050"/>
            <a:chOff x="4537442" y="1807441"/>
            <a:chExt cx="4302943" cy="4541050"/>
          </a:xfrm>
        </p:grpSpPr>
        <p:grpSp>
          <p:nvGrpSpPr>
            <p:cNvPr id="362" name="Group 361"/>
            <p:cNvGrpSpPr/>
            <p:nvPr/>
          </p:nvGrpSpPr>
          <p:grpSpPr>
            <a:xfrm>
              <a:off x="5572973" y="1807441"/>
              <a:ext cx="2212650" cy="3546188"/>
              <a:chOff x="5533044" y="1798609"/>
              <a:chExt cx="2690939" cy="4312737"/>
            </a:xfrm>
          </p:grpSpPr>
          <p:grpSp>
            <p:nvGrpSpPr>
              <p:cNvPr id="340" name="Group 339"/>
              <p:cNvGrpSpPr/>
              <p:nvPr/>
            </p:nvGrpSpPr>
            <p:grpSpPr>
              <a:xfrm>
                <a:off x="6356195" y="1798609"/>
                <a:ext cx="221487" cy="4312737"/>
                <a:chOff x="6592047" y="1787870"/>
                <a:chExt cx="221487" cy="4312737"/>
              </a:xfrm>
            </p:grpSpPr>
            <p:sp>
              <p:nvSpPr>
                <p:cNvPr id="243" name="Oval 242"/>
                <p:cNvSpPr/>
                <p:nvPr/>
              </p:nvSpPr>
              <p:spPr>
                <a:xfrm rot="5400000">
                  <a:off x="6592047" y="3922759"/>
                  <a:ext cx="221487" cy="2214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rot="5400000">
                  <a:off x="6592047" y="4963914"/>
                  <a:ext cx="221487" cy="2214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rot="5400000">
                  <a:off x="6592047" y="5879120"/>
                  <a:ext cx="221487" cy="2214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6" name="Straight Arrow Connector 265"/>
                <p:cNvCxnSpPr/>
                <p:nvPr/>
              </p:nvCxnSpPr>
              <p:spPr>
                <a:xfrm flipV="1">
                  <a:off x="6702790" y="4144246"/>
                  <a:ext cx="0" cy="819668"/>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278" name="Oval 277"/>
                <p:cNvSpPr/>
                <p:nvPr/>
              </p:nvSpPr>
              <p:spPr>
                <a:xfrm rot="5400000">
                  <a:off x="6592047" y="2855315"/>
                  <a:ext cx="221487" cy="22148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8" name="Straight Arrow Connector 287"/>
                <p:cNvCxnSpPr/>
                <p:nvPr/>
              </p:nvCxnSpPr>
              <p:spPr>
                <a:xfrm flipV="1">
                  <a:off x="6702790" y="3076802"/>
                  <a:ext cx="0" cy="84595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03" name="Straight Arrow Connector 302"/>
                <p:cNvCxnSpPr/>
                <p:nvPr/>
              </p:nvCxnSpPr>
              <p:spPr>
                <a:xfrm flipV="1">
                  <a:off x="6702790" y="5185401"/>
                  <a:ext cx="0" cy="69371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315" name="Oval 314"/>
                <p:cNvSpPr/>
                <p:nvPr/>
              </p:nvSpPr>
              <p:spPr>
                <a:xfrm rot="5400000">
                  <a:off x="6592047" y="1787870"/>
                  <a:ext cx="221487" cy="22148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5" name="Straight Arrow Connector 324"/>
                <p:cNvCxnSpPr/>
                <p:nvPr/>
              </p:nvCxnSpPr>
              <p:spPr>
                <a:xfrm flipV="1">
                  <a:off x="6702790" y="2009357"/>
                  <a:ext cx="0" cy="845958"/>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grpSp>
          <p:grpSp>
            <p:nvGrpSpPr>
              <p:cNvPr id="339" name="Group 338"/>
              <p:cNvGrpSpPr/>
              <p:nvPr/>
            </p:nvGrpSpPr>
            <p:grpSpPr>
              <a:xfrm>
                <a:off x="5533044" y="1798609"/>
                <a:ext cx="221487" cy="4312737"/>
                <a:chOff x="5861746" y="1787870"/>
                <a:chExt cx="221487" cy="4312737"/>
              </a:xfrm>
            </p:grpSpPr>
            <p:sp>
              <p:nvSpPr>
                <p:cNvPr id="247" name="Oval 246"/>
                <p:cNvSpPr/>
                <p:nvPr/>
              </p:nvSpPr>
              <p:spPr>
                <a:xfrm rot="5400000">
                  <a:off x="5861746" y="4963915"/>
                  <a:ext cx="221487" cy="22148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p:nvPr/>
              </p:nvSpPr>
              <p:spPr>
                <a:xfrm rot="5400000">
                  <a:off x="5861746" y="5879120"/>
                  <a:ext cx="221487" cy="22148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rot="5400000">
                  <a:off x="5861746" y="3922759"/>
                  <a:ext cx="221487" cy="2214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3" name="Straight Arrow Connector 272"/>
                <p:cNvCxnSpPr/>
                <p:nvPr/>
              </p:nvCxnSpPr>
              <p:spPr>
                <a:xfrm flipV="1">
                  <a:off x="5972489" y="4144246"/>
                  <a:ext cx="0" cy="819668"/>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280" name="Oval 279"/>
                <p:cNvSpPr/>
                <p:nvPr/>
              </p:nvSpPr>
              <p:spPr>
                <a:xfrm rot="5400000">
                  <a:off x="5861746" y="2855314"/>
                  <a:ext cx="221487" cy="221487"/>
                </a:xfrm>
                <a:prstGeom prst="ellipse">
                  <a:avLst/>
                </a:prstGeom>
                <a:solidFill>
                  <a:schemeClr val="tx1">
                    <a:lumMod val="65000"/>
                    <a:lumOff val="35000"/>
                  </a:schemeClr>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5" name="Straight Arrow Connector 294"/>
                <p:cNvCxnSpPr/>
                <p:nvPr/>
              </p:nvCxnSpPr>
              <p:spPr>
                <a:xfrm flipV="1">
                  <a:off x="5972489" y="3076802"/>
                  <a:ext cx="0" cy="84595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02" name="Straight Arrow Connector 301"/>
                <p:cNvCxnSpPr/>
                <p:nvPr/>
              </p:nvCxnSpPr>
              <p:spPr>
                <a:xfrm flipV="1">
                  <a:off x="5972489" y="5185401"/>
                  <a:ext cx="0" cy="69371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317" name="Oval 316"/>
                <p:cNvSpPr/>
                <p:nvPr/>
              </p:nvSpPr>
              <p:spPr>
                <a:xfrm rot="5400000">
                  <a:off x="5861746" y="1787870"/>
                  <a:ext cx="221487" cy="2214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2" name="Straight Arrow Connector 331"/>
                <p:cNvCxnSpPr/>
                <p:nvPr/>
              </p:nvCxnSpPr>
              <p:spPr>
                <a:xfrm flipV="1">
                  <a:off x="5972489" y="2009357"/>
                  <a:ext cx="0" cy="845958"/>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grpSp>
          <p:grpSp>
            <p:nvGrpSpPr>
              <p:cNvPr id="341" name="Group 340"/>
              <p:cNvGrpSpPr/>
              <p:nvPr/>
            </p:nvGrpSpPr>
            <p:grpSpPr>
              <a:xfrm>
                <a:off x="7179346" y="1798609"/>
                <a:ext cx="221487" cy="4312737"/>
                <a:chOff x="6592047" y="1787870"/>
                <a:chExt cx="221487" cy="4312737"/>
              </a:xfrm>
            </p:grpSpPr>
            <p:sp>
              <p:nvSpPr>
                <p:cNvPr id="342" name="Oval 341"/>
                <p:cNvSpPr/>
                <p:nvPr/>
              </p:nvSpPr>
              <p:spPr>
                <a:xfrm rot="5400000">
                  <a:off x="6592047" y="3922759"/>
                  <a:ext cx="221487" cy="221487"/>
                </a:xfrm>
                <a:prstGeom prst="ellipse">
                  <a:avLst/>
                </a:prstGeom>
                <a:solidFill>
                  <a:schemeClr val="accent2">
                    <a:lumMod val="60000"/>
                    <a:lumOff val="40000"/>
                  </a:schemeClr>
                </a:solidFill>
                <a:ln w="190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43" name="Oval 342"/>
                <p:cNvSpPr/>
                <p:nvPr/>
              </p:nvSpPr>
              <p:spPr>
                <a:xfrm rot="5400000">
                  <a:off x="6592047" y="4963914"/>
                  <a:ext cx="221487" cy="221487"/>
                </a:xfrm>
                <a:prstGeom prst="ellipse">
                  <a:avLst/>
                </a:prstGeom>
                <a:solidFill>
                  <a:srgbClr val="FFFFFF"/>
                </a:solidFill>
                <a:ln w="190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44" name="Oval 343"/>
                <p:cNvSpPr/>
                <p:nvPr/>
              </p:nvSpPr>
              <p:spPr>
                <a:xfrm rot="5400000">
                  <a:off x="6592047" y="5879120"/>
                  <a:ext cx="221487" cy="221487"/>
                </a:xfrm>
                <a:prstGeom prst="ellipse">
                  <a:avLst/>
                </a:prstGeom>
                <a:solidFill>
                  <a:schemeClr val="accent2">
                    <a:lumMod val="60000"/>
                    <a:lumOff val="40000"/>
                  </a:schemeClr>
                </a:solidFill>
                <a:ln w="190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cxnSp>
              <p:nvCxnSpPr>
                <p:cNvPr id="345" name="Straight Arrow Connector 344"/>
                <p:cNvCxnSpPr/>
                <p:nvPr/>
              </p:nvCxnSpPr>
              <p:spPr>
                <a:xfrm flipV="1">
                  <a:off x="6702790" y="4144246"/>
                  <a:ext cx="0" cy="819668"/>
                </a:xfrm>
                <a:prstGeom prst="straightConnector1">
                  <a:avLst/>
                </a:prstGeom>
                <a:ln w="6350" cmpd="sng">
                  <a:solidFill>
                    <a:schemeClr val="accent2">
                      <a:lumMod val="7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346" name="Oval 345"/>
                <p:cNvSpPr/>
                <p:nvPr/>
              </p:nvSpPr>
              <p:spPr>
                <a:xfrm rot="5400000">
                  <a:off x="6592047" y="2855315"/>
                  <a:ext cx="221487" cy="221487"/>
                </a:xfrm>
                <a:prstGeom prst="ellipse">
                  <a:avLst/>
                </a:prstGeom>
                <a:solidFill>
                  <a:srgbClr val="FFFFFF"/>
                </a:solidFill>
                <a:ln w="190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cxnSp>
              <p:nvCxnSpPr>
                <p:cNvPr id="347" name="Straight Arrow Connector 346"/>
                <p:cNvCxnSpPr/>
                <p:nvPr/>
              </p:nvCxnSpPr>
              <p:spPr>
                <a:xfrm flipV="1">
                  <a:off x="6702790" y="3076802"/>
                  <a:ext cx="0" cy="845957"/>
                </a:xfrm>
                <a:prstGeom prst="straightConnector1">
                  <a:avLst/>
                </a:prstGeom>
                <a:ln w="6350" cmpd="sng">
                  <a:solidFill>
                    <a:schemeClr val="accent2">
                      <a:lumMod val="7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48" name="Straight Arrow Connector 347"/>
                <p:cNvCxnSpPr/>
                <p:nvPr/>
              </p:nvCxnSpPr>
              <p:spPr>
                <a:xfrm flipV="1">
                  <a:off x="6702790" y="5185401"/>
                  <a:ext cx="0" cy="693719"/>
                </a:xfrm>
                <a:prstGeom prst="straightConnector1">
                  <a:avLst/>
                </a:prstGeom>
                <a:ln w="6350" cmpd="sng">
                  <a:solidFill>
                    <a:schemeClr val="accent2">
                      <a:lumMod val="7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349" name="Oval 348"/>
                <p:cNvSpPr/>
                <p:nvPr/>
              </p:nvSpPr>
              <p:spPr>
                <a:xfrm rot="5400000">
                  <a:off x="6592047" y="1787870"/>
                  <a:ext cx="221487" cy="221487"/>
                </a:xfrm>
                <a:prstGeom prst="ellipse">
                  <a:avLst/>
                </a:prstGeom>
                <a:solidFill>
                  <a:srgbClr val="FFFFFF"/>
                </a:solidFill>
                <a:ln w="190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cxnSp>
              <p:nvCxnSpPr>
                <p:cNvPr id="350" name="Straight Arrow Connector 349"/>
                <p:cNvCxnSpPr/>
                <p:nvPr/>
              </p:nvCxnSpPr>
              <p:spPr>
                <a:xfrm flipV="1">
                  <a:off x="6702790" y="2009357"/>
                  <a:ext cx="0" cy="845958"/>
                </a:xfrm>
                <a:prstGeom prst="straightConnector1">
                  <a:avLst/>
                </a:prstGeom>
                <a:ln w="6350" cmpd="sng">
                  <a:solidFill>
                    <a:schemeClr val="accent2">
                      <a:lumMod val="7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grpSp>
          <p:grpSp>
            <p:nvGrpSpPr>
              <p:cNvPr id="351" name="Group 350"/>
              <p:cNvGrpSpPr/>
              <p:nvPr/>
            </p:nvGrpSpPr>
            <p:grpSpPr>
              <a:xfrm>
                <a:off x="8002496" y="1798609"/>
                <a:ext cx="221487" cy="4312737"/>
                <a:chOff x="6592047" y="1787870"/>
                <a:chExt cx="221487" cy="4312737"/>
              </a:xfrm>
            </p:grpSpPr>
            <p:sp>
              <p:nvSpPr>
                <p:cNvPr id="352" name="Oval 351"/>
                <p:cNvSpPr/>
                <p:nvPr/>
              </p:nvSpPr>
              <p:spPr>
                <a:xfrm rot="5400000">
                  <a:off x="6592047" y="3922759"/>
                  <a:ext cx="221487" cy="2214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p:nvPr/>
              </p:nvSpPr>
              <p:spPr>
                <a:xfrm rot="5400000">
                  <a:off x="6592047" y="4963914"/>
                  <a:ext cx="221487" cy="2214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Oval 353"/>
                <p:cNvSpPr/>
                <p:nvPr/>
              </p:nvSpPr>
              <p:spPr>
                <a:xfrm rot="5400000">
                  <a:off x="6592047" y="5879120"/>
                  <a:ext cx="221487" cy="22148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5" name="Straight Arrow Connector 354"/>
                <p:cNvCxnSpPr/>
                <p:nvPr/>
              </p:nvCxnSpPr>
              <p:spPr>
                <a:xfrm flipV="1">
                  <a:off x="6702790" y="4144246"/>
                  <a:ext cx="0" cy="819668"/>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356" name="Oval 355"/>
                <p:cNvSpPr/>
                <p:nvPr/>
              </p:nvSpPr>
              <p:spPr>
                <a:xfrm rot="5400000">
                  <a:off x="6592047" y="2855315"/>
                  <a:ext cx="221487" cy="22148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7" name="Straight Arrow Connector 356"/>
                <p:cNvCxnSpPr/>
                <p:nvPr/>
              </p:nvCxnSpPr>
              <p:spPr>
                <a:xfrm flipV="1">
                  <a:off x="6702790" y="3076802"/>
                  <a:ext cx="0" cy="84595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58" name="Straight Arrow Connector 357"/>
                <p:cNvCxnSpPr/>
                <p:nvPr/>
              </p:nvCxnSpPr>
              <p:spPr>
                <a:xfrm flipV="1">
                  <a:off x="6702790" y="5185401"/>
                  <a:ext cx="0" cy="69371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359" name="Oval 358"/>
                <p:cNvSpPr/>
                <p:nvPr/>
              </p:nvSpPr>
              <p:spPr>
                <a:xfrm rot="5400000">
                  <a:off x="6592047" y="1787870"/>
                  <a:ext cx="221487" cy="2214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0" name="Straight Arrow Connector 359"/>
                <p:cNvCxnSpPr/>
                <p:nvPr/>
              </p:nvCxnSpPr>
              <p:spPr>
                <a:xfrm flipV="1">
                  <a:off x="6702790" y="2009357"/>
                  <a:ext cx="0" cy="845958"/>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grpSp>
        </p:grpSp>
        <p:sp>
          <p:nvSpPr>
            <p:cNvPr id="361" name="Right Brace 360"/>
            <p:cNvSpPr/>
            <p:nvPr/>
          </p:nvSpPr>
          <p:spPr>
            <a:xfrm rot="5400000">
              <a:off x="6477592" y="4653795"/>
              <a:ext cx="403412" cy="2030530"/>
            </a:xfrm>
            <a:prstGeom prst="rightBrace">
              <a:avLst>
                <a:gd name="adj1" fmla="val 82407"/>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4" name="TextBox 363"/>
            <p:cNvSpPr txBox="1"/>
            <p:nvPr/>
          </p:nvSpPr>
          <p:spPr>
            <a:xfrm>
              <a:off x="4537442" y="5886826"/>
              <a:ext cx="4302943" cy="461665"/>
            </a:xfrm>
            <a:prstGeom prst="rect">
              <a:avLst/>
            </a:prstGeom>
            <a:noFill/>
          </p:spPr>
          <p:txBody>
            <a:bodyPr wrap="none" rtlCol="0">
              <a:spAutoFit/>
            </a:bodyPr>
            <a:lstStyle/>
            <a:p>
              <a:r>
                <a:rPr lang="en-US" sz="2400" i="1" dirty="0">
                  <a:latin typeface="Avenir Book"/>
                  <a:cs typeface="Avenir Book"/>
                </a:rPr>
                <a:t>N</a:t>
              </a:r>
              <a:r>
                <a:rPr lang="en-US" sz="2400" dirty="0">
                  <a:latin typeface="Avenir Book"/>
                  <a:cs typeface="Avenir Book"/>
                </a:rPr>
                <a:t> independent, scalar modes</a:t>
              </a:r>
              <a:endParaRPr lang="en-US" sz="2400" i="1" dirty="0">
                <a:latin typeface="Avenir Book"/>
                <a:cs typeface="Avenir Book"/>
              </a:endParaRPr>
            </a:p>
          </p:txBody>
        </p:sp>
      </p:grpSp>
      <p:sp>
        <p:nvSpPr>
          <p:cNvPr id="366" name="Oval 365"/>
          <p:cNvSpPr/>
          <p:nvPr/>
        </p:nvSpPr>
        <p:spPr>
          <a:xfrm rot="5400000">
            <a:off x="1556715" y="4339324"/>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0" name="Straight Arrow Connector 369"/>
          <p:cNvCxnSpPr>
            <a:stCxn id="19" idx="2"/>
            <a:endCxn id="366" idx="6"/>
          </p:cNvCxnSpPr>
          <p:nvPr/>
        </p:nvCxnSpPr>
        <p:spPr>
          <a:xfrm flipV="1">
            <a:off x="1647775" y="4521444"/>
            <a:ext cx="0" cy="65889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73" name="Straight Arrow Connector 372"/>
          <p:cNvCxnSpPr>
            <a:stCxn id="16" idx="2"/>
            <a:endCxn id="366" idx="6"/>
          </p:cNvCxnSpPr>
          <p:nvPr/>
        </p:nvCxnSpPr>
        <p:spPr>
          <a:xfrm flipH="1" flipV="1">
            <a:off x="1647775" y="4521444"/>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76" name="Straight Arrow Connector 375"/>
          <p:cNvCxnSpPr>
            <a:stCxn id="15" idx="2"/>
            <a:endCxn id="366" idx="6"/>
          </p:cNvCxnSpPr>
          <p:nvPr/>
        </p:nvCxnSpPr>
        <p:spPr>
          <a:xfrm flipH="1" flipV="1">
            <a:off x="1647775" y="4521444"/>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81" name="Straight Arrow Connector 380"/>
          <p:cNvCxnSpPr>
            <a:stCxn id="366" idx="2"/>
            <a:endCxn id="17" idx="6"/>
          </p:cNvCxnSpPr>
          <p:nvPr/>
        </p:nvCxnSpPr>
        <p:spPr>
          <a:xfrm flipV="1">
            <a:off x="1647775"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86" name="Straight Arrow Connector 385"/>
          <p:cNvCxnSpPr>
            <a:stCxn id="366" idx="2"/>
            <a:endCxn id="18" idx="6"/>
          </p:cNvCxnSpPr>
          <p:nvPr/>
        </p:nvCxnSpPr>
        <p:spPr>
          <a:xfrm flipV="1">
            <a:off x="1647775" y="3680427"/>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89" name="Straight Arrow Connector 388"/>
          <p:cNvCxnSpPr>
            <a:stCxn id="366" idx="2"/>
            <a:endCxn id="8" idx="6"/>
          </p:cNvCxnSpPr>
          <p:nvPr/>
        </p:nvCxnSpPr>
        <p:spPr>
          <a:xfrm flipV="1">
            <a:off x="1647775" y="3680427"/>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392" name="Right Arrow 391"/>
          <p:cNvSpPr/>
          <p:nvPr/>
        </p:nvSpPr>
        <p:spPr>
          <a:xfrm>
            <a:off x="3722836" y="3198701"/>
            <a:ext cx="1175825" cy="364172"/>
          </a:xfrm>
          <a:prstGeom prst="rightArrow">
            <a:avLst/>
          </a:prstGeom>
          <a:solidFill>
            <a:schemeClr val="tx1">
              <a:lumMod val="50000"/>
              <a:lumOff val="50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TextBox 392"/>
          <p:cNvSpPr txBox="1"/>
          <p:nvPr/>
        </p:nvSpPr>
        <p:spPr>
          <a:xfrm>
            <a:off x="3587553" y="2464728"/>
            <a:ext cx="1446390" cy="646331"/>
          </a:xfrm>
          <a:prstGeom prst="rect">
            <a:avLst/>
          </a:prstGeom>
          <a:noFill/>
        </p:spPr>
        <p:txBody>
          <a:bodyPr wrap="none" rtlCol="0">
            <a:spAutoFit/>
          </a:bodyPr>
          <a:lstStyle/>
          <a:p>
            <a:pPr algn="ctr"/>
            <a:r>
              <a:rPr lang="en-US" dirty="0">
                <a:latin typeface="Avenir Book"/>
                <a:cs typeface="Avenir Book"/>
              </a:rPr>
              <a:t>SVD change </a:t>
            </a:r>
          </a:p>
          <a:p>
            <a:pPr algn="ctr"/>
            <a:r>
              <a:rPr lang="en-US" dirty="0">
                <a:latin typeface="Avenir Book"/>
                <a:cs typeface="Avenir Book"/>
              </a:rPr>
              <a:t>of </a:t>
            </a:r>
            <a:r>
              <a:rPr lang="en-US" dirty="0" err="1">
                <a:latin typeface="Avenir Book"/>
                <a:cs typeface="Avenir Book"/>
              </a:rPr>
              <a:t>vars</a:t>
            </a:r>
            <a:endParaRPr lang="en-US" dirty="0">
              <a:latin typeface="Avenir Book"/>
              <a:cs typeface="Avenir Book"/>
            </a:endParaRPr>
          </a:p>
        </p:txBody>
      </p:sp>
      <p:sp>
        <p:nvSpPr>
          <p:cNvPr id="394" name="TextBox 393"/>
          <p:cNvSpPr txBox="1"/>
          <p:nvPr/>
        </p:nvSpPr>
        <p:spPr>
          <a:xfrm>
            <a:off x="3602449" y="3663330"/>
            <a:ext cx="1416598" cy="646331"/>
          </a:xfrm>
          <a:prstGeom prst="rect">
            <a:avLst/>
          </a:prstGeom>
          <a:noFill/>
        </p:spPr>
        <p:txBody>
          <a:bodyPr wrap="none" rtlCol="0">
            <a:spAutoFit/>
          </a:bodyPr>
          <a:lstStyle/>
          <a:p>
            <a:pPr algn="ctr"/>
            <a:r>
              <a:rPr lang="en-US" dirty="0">
                <a:latin typeface="Avenir Book"/>
                <a:cs typeface="Avenir Book"/>
              </a:rPr>
              <a:t>Decoupled </a:t>
            </a:r>
          </a:p>
          <a:p>
            <a:pPr algn="ctr"/>
            <a:r>
              <a:rPr lang="en-US" dirty="0">
                <a:latin typeface="Avenir Book"/>
                <a:cs typeface="Avenir Book"/>
              </a:rPr>
              <a:t>Initial </a:t>
            </a:r>
            <a:r>
              <a:rPr lang="en-US" dirty="0" err="1">
                <a:latin typeface="Avenir Book"/>
                <a:cs typeface="Avenir Book"/>
              </a:rPr>
              <a:t>conds</a:t>
            </a:r>
            <a:endParaRPr lang="en-US" dirty="0">
              <a:latin typeface="Avenir Book"/>
              <a:cs typeface="Avenir Book"/>
            </a:endParaRPr>
          </a:p>
        </p:txBody>
      </p:sp>
    </p:spTree>
    <p:extLst>
      <p:ext uri="{BB962C8B-B14F-4D97-AF65-F5344CB8AC3E}">
        <p14:creationId xmlns:p14="http://schemas.microsoft.com/office/powerpoint/2010/main" val="3090556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1"/>
            <a:ext cx="8229600" cy="1143000"/>
          </a:xfrm>
        </p:spPr>
        <p:txBody>
          <a:bodyPr>
            <a:normAutofit/>
          </a:bodyPr>
          <a:lstStyle/>
          <a:p>
            <a:r>
              <a:rPr lang="en-US" dirty="0"/>
              <a:t>Anatomy of a mode</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21</a:t>
            </a:fld>
            <a:endParaRPr lang="en-US" dirty="0"/>
          </a:p>
        </p:txBody>
      </p:sp>
      <p:grpSp>
        <p:nvGrpSpPr>
          <p:cNvPr id="232" name="Group 231"/>
          <p:cNvGrpSpPr/>
          <p:nvPr/>
        </p:nvGrpSpPr>
        <p:grpSpPr>
          <a:xfrm>
            <a:off x="1529272" y="5068325"/>
            <a:ext cx="6268664" cy="321937"/>
            <a:chOff x="1544213" y="3149783"/>
            <a:chExt cx="6268664" cy="321937"/>
          </a:xfrm>
        </p:grpSpPr>
        <p:sp>
          <p:nvSpPr>
            <p:cNvPr id="247" name="Oval 246"/>
            <p:cNvSpPr/>
            <p:nvPr/>
          </p:nvSpPr>
          <p:spPr>
            <a:xfrm>
              <a:off x="6004259"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p:nvPr/>
          </p:nvSpPr>
          <p:spPr>
            <a:xfrm>
              <a:off x="7490940"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a:off x="4517577"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3" name="Straight Arrow Connector 272"/>
            <p:cNvCxnSpPr>
              <a:stCxn id="247" idx="2"/>
              <a:endCxn id="253" idx="6"/>
            </p:cNvCxnSpPr>
            <p:nvPr/>
          </p:nvCxnSpPr>
          <p:spPr>
            <a:xfrm flipH="1">
              <a:off x="4839514"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0" name="Oval 279"/>
            <p:cNvSpPr/>
            <p:nvPr/>
          </p:nvSpPr>
          <p:spPr>
            <a:xfrm>
              <a:off x="3030895" y="3149783"/>
              <a:ext cx="321937" cy="321937"/>
            </a:xfrm>
            <a:prstGeom prst="ellipse">
              <a:avLst/>
            </a:prstGeom>
            <a:solidFill>
              <a:schemeClr val="tx1">
                <a:lumMod val="65000"/>
                <a:lumOff val="35000"/>
              </a:schemeClr>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5" name="Straight Arrow Connector 294"/>
            <p:cNvCxnSpPr>
              <a:stCxn id="253" idx="2"/>
              <a:endCxn id="280" idx="6"/>
            </p:cNvCxnSpPr>
            <p:nvPr/>
          </p:nvCxnSpPr>
          <p:spPr>
            <a:xfrm flipH="1">
              <a:off x="3352832"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2" name="Straight Arrow Connector 301"/>
            <p:cNvCxnSpPr>
              <a:stCxn id="251" idx="2"/>
              <a:endCxn id="247" idx="6"/>
            </p:cNvCxnSpPr>
            <p:nvPr/>
          </p:nvCxnSpPr>
          <p:spPr>
            <a:xfrm flipH="1">
              <a:off x="6326196" y="3310752"/>
              <a:ext cx="1164744"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17" name="Oval 316"/>
            <p:cNvSpPr/>
            <p:nvPr/>
          </p:nvSpPr>
          <p:spPr>
            <a:xfrm>
              <a:off x="1544213"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2" name="Straight Arrow Connector 331"/>
            <p:cNvCxnSpPr/>
            <p:nvPr/>
          </p:nvCxnSpPr>
          <p:spPr>
            <a:xfrm rot="16200000" flipV="1">
              <a:off x="2480960" y="2695942"/>
              <a:ext cx="0" cy="122962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grpSp>
      <p:graphicFrame>
        <p:nvGraphicFramePr>
          <p:cNvPr id="231" name="Object 230"/>
          <p:cNvGraphicFramePr>
            <a:graphicFrameLocks noChangeAspect="1"/>
          </p:cNvGraphicFramePr>
          <p:nvPr/>
        </p:nvGraphicFramePr>
        <p:xfrm>
          <a:off x="407385" y="4695993"/>
          <a:ext cx="982663" cy="844550"/>
        </p:xfrm>
        <a:graphic>
          <a:graphicData uri="http://schemas.openxmlformats.org/presentationml/2006/ole">
            <mc:AlternateContent xmlns:mc="http://schemas.openxmlformats.org/markup-compatibility/2006">
              <mc:Choice xmlns:v="urn:schemas-microsoft-com:vml" Requires="v">
                <p:oleObj spid="_x0000_s914529" name="Equation" r:id="rId3" imgW="266700" imgH="228600" progId="Equation.3">
                  <p:embed/>
                </p:oleObj>
              </mc:Choice>
              <mc:Fallback>
                <p:oleObj name="Equation" r:id="rId3" imgW="266700" imgH="228600" progId="Equation.3">
                  <p:embed/>
                  <p:pic>
                    <p:nvPicPr>
                      <p:cNvPr id="231" name="Object 230"/>
                      <p:cNvPicPr/>
                      <p:nvPr/>
                    </p:nvPicPr>
                    <p:blipFill>
                      <a:blip r:embed="rId4"/>
                      <a:stretch>
                        <a:fillRect/>
                      </a:stretch>
                    </p:blipFill>
                    <p:spPr>
                      <a:xfrm>
                        <a:off x="407385" y="4695993"/>
                        <a:ext cx="982663" cy="844550"/>
                      </a:xfrm>
                      <a:prstGeom prst="rect">
                        <a:avLst/>
                      </a:prstGeom>
                    </p:spPr>
                  </p:pic>
                </p:oleObj>
              </mc:Fallback>
            </mc:AlternateContent>
          </a:graphicData>
        </a:graphic>
      </p:graphicFrame>
      <p:graphicFrame>
        <p:nvGraphicFramePr>
          <p:cNvPr id="157" name="Object 156"/>
          <p:cNvGraphicFramePr>
            <a:graphicFrameLocks noChangeAspect="1"/>
          </p:cNvGraphicFramePr>
          <p:nvPr/>
        </p:nvGraphicFramePr>
        <p:xfrm>
          <a:off x="7866862" y="4745326"/>
          <a:ext cx="982663" cy="747712"/>
        </p:xfrm>
        <a:graphic>
          <a:graphicData uri="http://schemas.openxmlformats.org/presentationml/2006/ole">
            <mc:AlternateContent xmlns:mc="http://schemas.openxmlformats.org/markup-compatibility/2006">
              <mc:Choice xmlns:v="urn:schemas-microsoft-com:vml" Requires="v">
                <p:oleObj spid="_x0000_s914530" name="Equation" r:id="rId5" imgW="266700" imgH="203200" progId="Equation.3">
                  <p:embed/>
                </p:oleObj>
              </mc:Choice>
              <mc:Fallback>
                <p:oleObj name="Equation" r:id="rId5" imgW="266700" imgH="203200" progId="Equation.3">
                  <p:embed/>
                  <p:pic>
                    <p:nvPicPr>
                      <p:cNvPr id="157" name="Object 156"/>
                      <p:cNvPicPr/>
                      <p:nvPr/>
                    </p:nvPicPr>
                    <p:blipFill>
                      <a:blip r:embed="rId6"/>
                      <a:stretch>
                        <a:fillRect/>
                      </a:stretch>
                    </p:blipFill>
                    <p:spPr>
                      <a:xfrm>
                        <a:off x="7866862" y="4745326"/>
                        <a:ext cx="982663" cy="747712"/>
                      </a:xfrm>
                      <a:prstGeom prst="rect">
                        <a:avLst/>
                      </a:prstGeom>
                    </p:spPr>
                  </p:pic>
                </p:oleObj>
              </mc:Fallback>
            </mc:AlternateContent>
          </a:graphicData>
        </a:graphic>
      </p:graphicFrame>
      <p:graphicFrame>
        <p:nvGraphicFramePr>
          <p:cNvPr id="160" name="Object 159"/>
          <p:cNvGraphicFramePr>
            <a:graphicFrameLocks noChangeAspect="1"/>
          </p:cNvGraphicFramePr>
          <p:nvPr/>
        </p:nvGraphicFramePr>
        <p:xfrm>
          <a:off x="6289675" y="4117877"/>
          <a:ext cx="1171575" cy="747712"/>
        </p:xfrm>
        <a:graphic>
          <a:graphicData uri="http://schemas.openxmlformats.org/presentationml/2006/ole">
            <mc:AlternateContent xmlns:mc="http://schemas.openxmlformats.org/markup-compatibility/2006">
              <mc:Choice xmlns:v="urn:schemas-microsoft-com:vml" Requires="v">
                <p:oleObj spid="_x0000_s914531" name="Equation" r:id="rId7" imgW="317500" imgH="203200" progId="Equation.3">
                  <p:embed/>
                </p:oleObj>
              </mc:Choice>
              <mc:Fallback>
                <p:oleObj name="Equation" r:id="rId7" imgW="317500" imgH="203200" progId="Equation.3">
                  <p:embed/>
                  <p:pic>
                    <p:nvPicPr>
                      <p:cNvPr id="160" name="Object 159"/>
                      <p:cNvPicPr/>
                      <p:nvPr/>
                    </p:nvPicPr>
                    <p:blipFill>
                      <a:blip r:embed="rId8"/>
                      <a:stretch>
                        <a:fillRect/>
                      </a:stretch>
                    </p:blipFill>
                    <p:spPr>
                      <a:xfrm>
                        <a:off x="6289675" y="4117877"/>
                        <a:ext cx="1171575" cy="747712"/>
                      </a:xfrm>
                      <a:prstGeom prst="rect">
                        <a:avLst/>
                      </a:prstGeom>
                    </p:spPr>
                  </p:pic>
                </p:oleObj>
              </mc:Fallback>
            </mc:AlternateContent>
          </a:graphicData>
        </a:graphic>
      </p:graphicFrame>
      <p:graphicFrame>
        <p:nvGraphicFramePr>
          <p:cNvPr id="161" name="Object 160"/>
          <p:cNvGraphicFramePr>
            <a:graphicFrameLocks noChangeAspect="1"/>
          </p:cNvGraphicFramePr>
          <p:nvPr/>
        </p:nvGraphicFramePr>
        <p:xfrm>
          <a:off x="4852988" y="4117877"/>
          <a:ext cx="1216025" cy="747712"/>
        </p:xfrm>
        <a:graphic>
          <a:graphicData uri="http://schemas.openxmlformats.org/presentationml/2006/ole">
            <mc:AlternateContent xmlns:mc="http://schemas.openxmlformats.org/markup-compatibility/2006">
              <mc:Choice xmlns:v="urn:schemas-microsoft-com:vml" Requires="v">
                <p:oleObj spid="_x0000_s914532" name="Equation" r:id="rId9" imgW="330200" imgH="203200" progId="Equation.3">
                  <p:embed/>
                </p:oleObj>
              </mc:Choice>
              <mc:Fallback>
                <p:oleObj name="Equation" r:id="rId9" imgW="330200" imgH="203200" progId="Equation.3">
                  <p:embed/>
                  <p:pic>
                    <p:nvPicPr>
                      <p:cNvPr id="161" name="Object 160"/>
                      <p:cNvPicPr/>
                      <p:nvPr/>
                    </p:nvPicPr>
                    <p:blipFill>
                      <a:blip r:embed="rId10"/>
                      <a:stretch>
                        <a:fillRect/>
                      </a:stretch>
                    </p:blipFill>
                    <p:spPr>
                      <a:xfrm>
                        <a:off x="4852988" y="4117877"/>
                        <a:ext cx="1216025" cy="747712"/>
                      </a:xfrm>
                      <a:prstGeom prst="rect">
                        <a:avLst/>
                      </a:prstGeom>
                    </p:spPr>
                  </p:pic>
                </p:oleObj>
              </mc:Fallback>
            </mc:AlternateContent>
          </a:graphicData>
        </a:graphic>
      </p:graphicFrame>
      <p:graphicFrame>
        <p:nvGraphicFramePr>
          <p:cNvPr id="163" name="Object 162"/>
          <p:cNvGraphicFramePr>
            <a:graphicFrameLocks noChangeAspect="1"/>
          </p:cNvGraphicFramePr>
          <p:nvPr/>
        </p:nvGraphicFramePr>
        <p:xfrm>
          <a:off x="3641072" y="4305202"/>
          <a:ext cx="655637" cy="373062"/>
        </p:xfrm>
        <a:graphic>
          <a:graphicData uri="http://schemas.openxmlformats.org/presentationml/2006/ole">
            <mc:AlternateContent xmlns:mc="http://schemas.openxmlformats.org/markup-compatibility/2006">
              <mc:Choice xmlns:v="urn:schemas-microsoft-com:vml" Requires="v">
                <p:oleObj spid="_x0000_s914533" name="Equation" r:id="rId11" imgW="177800" imgH="101600" progId="Equation.3">
                  <p:embed/>
                </p:oleObj>
              </mc:Choice>
              <mc:Fallback>
                <p:oleObj name="Equation" r:id="rId11" imgW="177800" imgH="101600" progId="Equation.3">
                  <p:embed/>
                  <p:pic>
                    <p:nvPicPr>
                      <p:cNvPr id="163" name="Object 162"/>
                      <p:cNvPicPr/>
                      <p:nvPr/>
                    </p:nvPicPr>
                    <p:blipFill>
                      <a:blip r:embed="rId12"/>
                      <a:stretch>
                        <a:fillRect/>
                      </a:stretch>
                    </p:blipFill>
                    <p:spPr>
                      <a:xfrm>
                        <a:off x="3641072" y="4305202"/>
                        <a:ext cx="655637" cy="373062"/>
                      </a:xfrm>
                      <a:prstGeom prst="rect">
                        <a:avLst/>
                      </a:prstGeom>
                    </p:spPr>
                  </p:pic>
                </p:oleObj>
              </mc:Fallback>
            </mc:AlternateContent>
          </a:graphicData>
        </a:graphic>
      </p:graphicFrame>
      <p:graphicFrame>
        <p:nvGraphicFramePr>
          <p:cNvPr id="164" name="Object 163"/>
          <p:cNvGraphicFramePr>
            <a:graphicFrameLocks noChangeAspect="1"/>
          </p:cNvGraphicFramePr>
          <p:nvPr/>
        </p:nvGraphicFramePr>
        <p:xfrm>
          <a:off x="1820863" y="4117975"/>
          <a:ext cx="1308100" cy="747713"/>
        </p:xfrm>
        <a:graphic>
          <a:graphicData uri="http://schemas.openxmlformats.org/presentationml/2006/ole">
            <mc:AlternateContent xmlns:mc="http://schemas.openxmlformats.org/markup-compatibility/2006">
              <mc:Choice xmlns:v="urn:schemas-microsoft-com:vml" Requires="v">
                <p:oleObj spid="_x0000_s914534" name="Equation" r:id="rId13" imgW="355600" imgH="203200" progId="Equation.3">
                  <p:embed/>
                </p:oleObj>
              </mc:Choice>
              <mc:Fallback>
                <p:oleObj name="Equation" r:id="rId13" imgW="355600" imgH="203200" progId="Equation.3">
                  <p:embed/>
                  <p:pic>
                    <p:nvPicPr>
                      <p:cNvPr id="164" name="Object 163"/>
                      <p:cNvPicPr/>
                      <p:nvPr/>
                    </p:nvPicPr>
                    <p:blipFill>
                      <a:blip r:embed="rId14"/>
                      <a:stretch>
                        <a:fillRect/>
                      </a:stretch>
                    </p:blipFill>
                    <p:spPr>
                      <a:xfrm>
                        <a:off x="1820863" y="4117975"/>
                        <a:ext cx="1308100" cy="747713"/>
                      </a:xfrm>
                      <a:prstGeom prst="rect">
                        <a:avLst/>
                      </a:prstGeom>
                    </p:spPr>
                  </p:pic>
                </p:oleObj>
              </mc:Fallback>
            </mc:AlternateContent>
          </a:graphicData>
        </a:graphic>
      </p:graphicFrame>
      <p:sp>
        <p:nvSpPr>
          <p:cNvPr id="233" name="Left Brace 232"/>
          <p:cNvSpPr/>
          <p:nvPr/>
        </p:nvSpPr>
        <p:spPr>
          <a:xfrm rot="5400000">
            <a:off x="4365809" y="256996"/>
            <a:ext cx="395941" cy="5425144"/>
          </a:xfrm>
          <a:prstGeom prst="leftBrace">
            <a:avLst>
              <a:gd name="adj1" fmla="val 85928"/>
              <a:gd name="adj2" fmla="val 50000"/>
            </a:avLst>
          </a:prstGeom>
          <a:ln>
            <a:solidFill>
              <a:srgbClr val="26262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66" name="Object 165"/>
          <p:cNvGraphicFramePr>
            <a:graphicFrameLocks noChangeAspect="1"/>
          </p:cNvGraphicFramePr>
          <p:nvPr/>
        </p:nvGraphicFramePr>
        <p:xfrm>
          <a:off x="4048966" y="1874748"/>
          <a:ext cx="1030288" cy="749300"/>
        </p:xfrm>
        <a:graphic>
          <a:graphicData uri="http://schemas.openxmlformats.org/presentationml/2006/ole">
            <mc:AlternateContent xmlns:mc="http://schemas.openxmlformats.org/markup-compatibility/2006">
              <mc:Choice xmlns:v="urn:schemas-microsoft-com:vml" Requires="v">
                <p:oleObj spid="_x0000_s914535" name="Equation" r:id="rId15" imgW="279400" imgH="203200" progId="Equation.3">
                  <p:embed/>
                </p:oleObj>
              </mc:Choice>
              <mc:Fallback>
                <p:oleObj name="Equation" r:id="rId15" imgW="279400" imgH="203200" progId="Equation.3">
                  <p:embed/>
                  <p:pic>
                    <p:nvPicPr>
                      <p:cNvPr id="166" name="Object 165"/>
                      <p:cNvPicPr/>
                      <p:nvPr/>
                    </p:nvPicPr>
                    <p:blipFill>
                      <a:blip r:embed="rId16"/>
                      <a:stretch>
                        <a:fillRect/>
                      </a:stretch>
                    </p:blipFill>
                    <p:spPr>
                      <a:xfrm>
                        <a:off x="4048966" y="1874748"/>
                        <a:ext cx="1030288" cy="749300"/>
                      </a:xfrm>
                      <a:prstGeom prst="rect">
                        <a:avLst/>
                      </a:prstGeom>
                    </p:spPr>
                  </p:pic>
                </p:oleObj>
              </mc:Fallback>
            </mc:AlternateContent>
          </a:graphicData>
        </a:graphic>
      </p:graphicFrame>
      <p:sp>
        <p:nvSpPr>
          <p:cNvPr id="234" name="TextBox 233"/>
          <p:cNvSpPr txBox="1"/>
          <p:nvPr/>
        </p:nvSpPr>
        <p:spPr>
          <a:xfrm>
            <a:off x="2029385" y="1247411"/>
            <a:ext cx="5085230" cy="523220"/>
          </a:xfrm>
          <a:prstGeom prst="rect">
            <a:avLst/>
          </a:prstGeom>
          <a:noFill/>
        </p:spPr>
        <p:txBody>
          <a:bodyPr wrap="none" rtlCol="0">
            <a:spAutoFit/>
          </a:bodyPr>
          <a:lstStyle/>
          <a:p>
            <a:r>
              <a:rPr lang="en-US" sz="2800" dirty="0">
                <a:latin typeface="Avenir Book"/>
                <a:cs typeface="Avenir Book"/>
              </a:rPr>
              <a:t>Overall effective singular value</a:t>
            </a:r>
          </a:p>
        </p:txBody>
      </p:sp>
      <p:sp>
        <p:nvSpPr>
          <p:cNvPr id="167" name="TextBox 166"/>
          <p:cNvSpPr txBox="1"/>
          <p:nvPr/>
        </p:nvSpPr>
        <p:spPr>
          <a:xfrm>
            <a:off x="2691436" y="3372045"/>
            <a:ext cx="3756093" cy="523220"/>
          </a:xfrm>
          <a:prstGeom prst="rect">
            <a:avLst/>
          </a:prstGeom>
          <a:noFill/>
        </p:spPr>
        <p:txBody>
          <a:bodyPr wrap="none" rtlCol="0">
            <a:spAutoFit/>
          </a:bodyPr>
          <a:lstStyle/>
          <a:p>
            <a:r>
              <a:rPr lang="en-US" sz="2800">
                <a:latin typeface="Avenir Book"/>
                <a:cs typeface="Avenir Book"/>
              </a:rPr>
              <a:t>Effective layer weights</a:t>
            </a:r>
            <a:endParaRPr lang="en-US" sz="2800" dirty="0">
              <a:latin typeface="Avenir Book"/>
              <a:cs typeface="Avenir Book"/>
            </a:endParaRPr>
          </a:p>
        </p:txBody>
      </p:sp>
      <p:graphicFrame>
        <p:nvGraphicFramePr>
          <p:cNvPr id="170" name="Object 169"/>
          <p:cNvGraphicFramePr>
            <a:graphicFrameLocks noChangeAspect="1"/>
          </p:cNvGraphicFramePr>
          <p:nvPr/>
        </p:nvGraphicFramePr>
        <p:xfrm>
          <a:off x="5066379" y="1679223"/>
          <a:ext cx="1543260" cy="1134708"/>
        </p:xfrm>
        <a:graphic>
          <a:graphicData uri="http://schemas.openxmlformats.org/presentationml/2006/ole">
            <mc:AlternateContent xmlns:mc="http://schemas.openxmlformats.org/markup-compatibility/2006">
              <mc:Choice xmlns:v="urn:schemas-microsoft-com:vml" Requires="v">
                <p:oleObj spid="_x0000_s914536" name="Equation" r:id="rId17" imgW="622300" imgH="457200" progId="Equation.3">
                  <p:embed/>
                </p:oleObj>
              </mc:Choice>
              <mc:Fallback>
                <p:oleObj name="Equation" r:id="rId17" imgW="622300" imgH="457200" progId="Equation.3">
                  <p:embed/>
                  <p:pic>
                    <p:nvPicPr>
                      <p:cNvPr id="170" name="Object 169"/>
                      <p:cNvPicPr/>
                      <p:nvPr/>
                    </p:nvPicPr>
                    <p:blipFill>
                      <a:blip r:embed="rId18"/>
                      <a:stretch>
                        <a:fillRect/>
                      </a:stretch>
                    </p:blipFill>
                    <p:spPr>
                      <a:xfrm>
                        <a:off x="5066379" y="1679223"/>
                        <a:ext cx="1543260" cy="1134708"/>
                      </a:xfrm>
                      <a:prstGeom prst="rect">
                        <a:avLst/>
                      </a:prstGeom>
                    </p:spPr>
                  </p:pic>
                </p:oleObj>
              </mc:Fallback>
            </mc:AlternateContent>
          </a:graphicData>
        </a:graphic>
      </p:graphicFrame>
    </p:spTree>
    <p:extLst>
      <p:ext uri="{BB962C8B-B14F-4D97-AF65-F5344CB8AC3E}">
        <p14:creationId xmlns:p14="http://schemas.microsoft.com/office/powerpoint/2010/main" val="129976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fig2_movie.gif">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1370827" y="986384"/>
            <a:ext cx="7909190" cy="5486400"/>
          </a:xfrm>
        </p:spPr>
      </p:pic>
      <p:sp>
        <p:nvSpPr>
          <p:cNvPr id="2" name="Title 1"/>
          <p:cNvSpPr>
            <a:spLocks noGrp="1"/>
          </p:cNvSpPr>
          <p:nvPr>
            <p:ph type="title"/>
          </p:nvPr>
        </p:nvSpPr>
        <p:spPr>
          <a:xfrm>
            <a:off x="457200" y="0"/>
            <a:ext cx="8229600" cy="1143000"/>
          </a:xfrm>
        </p:spPr>
        <p:txBody>
          <a:bodyPr/>
          <a:lstStyle/>
          <a:p>
            <a:r>
              <a:rPr lang="en-US" dirty="0"/>
              <a:t>SVD change of variables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22</a:t>
            </a:fld>
            <a:endParaRPr lang="en-US"/>
          </a:p>
        </p:txBody>
      </p:sp>
      <p:sp>
        <p:nvSpPr>
          <p:cNvPr id="8" name="TextBox 7"/>
          <p:cNvSpPr txBox="1"/>
          <p:nvPr/>
        </p:nvSpPr>
        <p:spPr>
          <a:xfrm rot="2700000">
            <a:off x="1594193" y="3467751"/>
            <a:ext cx="463967" cy="276999"/>
          </a:xfrm>
          <a:prstGeom prst="rect">
            <a:avLst/>
          </a:prstGeom>
          <a:noFill/>
        </p:spPr>
        <p:txBody>
          <a:bodyPr wrap="none" rtlCol="0">
            <a:spAutoFit/>
          </a:bodyPr>
          <a:lstStyle/>
          <a:p>
            <a:r>
              <a:rPr lang="en-US" sz="1200" dirty="0">
                <a:latin typeface="Helvetica Neue"/>
                <a:cs typeface="Helvetica Neue"/>
              </a:rPr>
              <a:t>Bird</a:t>
            </a:r>
          </a:p>
        </p:txBody>
      </p:sp>
      <p:sp>
        <p:nvSpPr>
          <p:cNvPr id="9" name="TextBox 8"/>
          <p:cNvSpPr txBox="1"/>
          <p:nvPr/>
        </p:nvSpPr>
        <p:spPr>
          <a:xfrm rot="2700000">
            <a:off x="1866452" y="3461536"/>
            <a:ext cx="469663" cy="276999"/>
          </a:xfrm>
          <a:prstGeom prst="rect">
            <a:avLst/>
          </a:prstGeom>
          <a:noFill/>
        </p:spPr>
        <p:txBody>
          <a:bodyPr wrap="none" rtlCol="0">
            <a:spAutoFit/>
          </a:bodyPr>
          <a:lstStyle/>
          <a:p>
            <a:r>
              <a:rPr lang="en-US" sz="1200" dirty="0">
                <a:latin typeface="Helvetica Neue"/>
                <a:cs typeface="Helvetica Neue"/>
              </a:rPr>
              <a:t>Fish</a:t>
            </a:r>
          </a:p>
        </p:txBody>
      </p:sp>
      <p:sp>
        <p:nvSpPr>
          <p:cNvPr id="10" name="TextBox 9"/>
          <p:cNvSpPr txBox="1"/>
          <p:nvPr/>
        </p:nvSpPr>
        <p:spPr>
          <a:xfrm rot="2700000">
            <a:off x="2115242" y="3467751"/>
            <a:ext cx="472585" cy="276999"/>
          </a:xfrm>
          <a:prstGeom prst="rect">
            <a:avLst/>
          </a:prstGeom>
          <a:noFill/>
        </p:spPr>
        <p:txBody>
          <a:bodyPr wrap="none" rtlCol="0">
            <a:spAutoFit/>
          </a:bodyPr>
          <a:lstStyle/>
          <a:p>
            <a:r>
              <a:rPr lang="en-US" sz="1200" dirty="0">
                <a:latin typeface="Helvetica Neue"/>
                <a:cs typeface="Helvetica Neue"/>
              </a:rPr>
              <a:t>Tree</a:t>
            </a:r>
          </a:p>
        </p:txBody>
      </p:sp>
      <p:sp>
        <p:nvSpPr>
          <p:cNvPr id="11" name="TextBox 10"/>
          <p:cNvSpPr txBox="1"/>
          <p:nvPr/>
        </p:nvSpPr>
        <p:spPr>
          <a:xfrm>
            <a:off x="1901263" y="3655624"/>
            <a:ext cx="543087" cy="276999"/>
          </a:xfrm>
          <a:prstGeom prst="rect">
            <a:avLst/>
          </a:prstGeom>
          <a:noFill/>
        </p:spPr>
        <p:txBody>
          <a:bodyPr wrap="none" rtlCol="0">
            <a:spAutoFit/>
          </a:bodyPr>
          <a:lstStyle/>
          <a:p>
            <a:r>
              <a:rPr lang="en-US" sz="1200" b="1" dirty="0"/>
              <a:t>Items</a:t>
            </a:r>
          </a:p>
        </p:txBody>
      </p:sp>
      <p:sp>
        <p:nvSpPr>
          <p:cNvPr id="12" name="TextBox 11"/>
          <p:cNvSpPr txBox="1"/>
          <p:nvPr/>
        </p:nvSpPr>
        <p:spPr>
          <a:xfrm>
            <a:off x="1080516" y="2121515"/>
            <a:ext cx="599456" cy="276999"/>
          </a:xfrm>
          <a:prstGeom prst="rect">
            <a:avLst/>
          </a:prstGeom>
          <a:noFill/>
        </p:spPr>
        <p:txBody>
          <a:bodyPr wrap="square" rtlCol="0">
            <a:spAutoFit/>
          </a:bodyPr>
          <a:lstStyle/>
          <a:p>
            <a:r>
              <a:rPr lang="en-US" sz="1200" dirty="0">
                <a:latin typeface="Helvetica Neue"/>
                <a:cs typeface="Helvetica Neue"/>
              </a:rPr>
              <a:t>Roots</a:t>
            </a:r>
          </a:p>
        </p:txBody>
      </p:sp>
      <p:sp>
        <p:nvSpPr>
          <p:cNvPr id="13" name="Rectangle 12"/>
          <p:cNvSpPr/>
          <p:nvPr/>
        </p:nvSpPr>
        <p:spPr>
          <a:xfrm>
            <a:off x="1113324" y="1603339"/>
            <a:ext cx="556563" cy="276999"/>
          </a:xfrm>
          <a:prstGeom prst="rect">
            <a:avLst/>
          </a:prstGeom>
        </p:spPr>
        <p:txBody>
          <a:bodyPr wrap="none">
            <a:spAutoFit/>
          </a:bodyPr>
          <a:lstStyle/>
          <a:p>
            <a:r>
              <a:rPr lang="en-US" sz="1200" dirty="0">
                <a:latin typeface="Helvetica Neue"/>
                <a:cs typeface="Helvetica Neue"/>
              </a:rPr>
              <a:t>Grow</a:t>
            </a:r>
          </a:p>
        </p:txBody>
      </p:sp>
      <p:graphicFrame>
        <p:nvGraphicFramePr>
          <p:cNvPr id="14" name="Object 13"/>
          <p:cNvGraphicFramePr>
            <a:graphicFrameLocks noChangeAspect="1"/>
          </p:cNvGraphicFramePr>
          <p:nvPr/>
        </p:nvGraphicFramePr>
        <p:xfrm>
          <a:off x="2069829" y="1206682"/>
          <a:ext cx="371898" cy="309915"/>
        </p:xfrm>
        <a:graphic>
          <a:graphicData uri="http://schemas.openxmlformats.org/presentationml/2006/ole">
            <mc:AlternateContent xmlns:mc="http://schemas.openxmlformats.org/markup-compatibility/2006">
              <mc:Choice xmlns:v="urn:schemas-microsoft-com:vml" Requires="v">
                <p:oleObj spid="_x0000_s915721" name="Equation" r:id="rId6" imgW="228600" imgH="190500" progId="Equation.3">
                  <p:embed/>
                </p:oleObj>
              </mc:Choice>
              <mc:Fallback>
                <p:oleObj name="Equation" r:id="rId6" imgW="228600" imgH="190500" progId="Equation.3">
                  <p:embed/>
                  <p:pic>
                    <p:nvPicPr>
                      <p:cNvPr id="14" name="Object 13"/>
                      <p:cNvPicPr/>
                      <p:nvPr/>
                    </p:nvPicPr>
                    <p:blipFill>
                      <a:blip r:embed="rId7"/>
                      <a:stretch>
                        <a:fillRect/>
                      </a:stretch>
                    </p:blipFill>
                    <p:spPr>
                      <a:xfrm>
                        <a:off x="2069829" y="1206682"/>
                        <a:ext cx="371898" cy="309915"/>
                      </a:xfrm>
                      <a:prstGeom prst="rect">
                        <a:avLst/>
                      </a:prstGeom>
                      <a:noFill/>
                      <a:ln>
                        <a:noFill/>
                      </a:ln>
                    </p:spPr>
                  </p:pic>
                </p:oleObj>
              </mc:Fallback>
            </mc:AlternateContent>
          </a:graphicData>
        </a:graphic>
      </p:graphicFrame>
      <p:sp>
        <p:nvSpPr>
          <p:cNvPr id="15" name="Rectangle 14"/>
          <p:cNvSpPr/>
          <p:nvPr/>
        </p:nvSpPr>
        <p:spPr>
          <a:xfrm>
            <a:off x="1108505" y="1862427"/>
            <a:ext cx="566611" cy="276999"/>
          </a:xfrm>
          <a:prstGeom prst="rect">
            <a:avLst/>
          </a:prstGeom>
        </p:spPr>
        <p:txBody>
          <a:bodyPr wrap="none">
            <a:spAutoFit/>
          </a:bodyPr>
          <a:lstStyle/>
          <a:p>
            <a:r>
              <a:rPr lang="en-US" sz="1200" dirty="0">
                <a:latin typeface="Helvetica Neue"/>
                <a:cs typeface="Helvetica Neue"/>
              </a:rPr>
              <a:t>Move</a:t>
            </a:r>
          </a:p>
        </p:txBody>
      </p:sp>
      <p:sp>
        <p:nvSpPr>
          <p:cNvPr id="16" name="Rectangle 15"/>
          <p:cNvSpPr/>
          <p:nvPr/>
        </p:nvSpPr>
        <p:spPr>
          <a:xfrm>
            <a:off x="1193277" y="2380603"/>
            <a:ext cx="389850" cy="276999"/>
          </a:xfrm>
          <a:prstGeom prst="rect">
            <a:avLst/>
          </a:prstGeom>
        </p:spPr>
        <p:txBody>
          <a:bodyPr wrap="none">
            <a:spAutoFit/>
          </a:bodyPr>
          <a:lstStyle/>
          <a:p>
            <a:r>
              <a:rPr lang="en-US" sz="1200" dirty="0">
                <a:latin typeface="Helvetica Neue"/>
                <a:cs typeface="Helvetica Neue"/>
              </a:rPr>
              <a:t>Fly</a:t>
            </a:r>
          </a:p>
        </p:txBody>
      </p:sp>
      <p:sp>
        <p:nvSpPr>
          <p:cNvPr id="17" name="TextBox 16"/>
          <p:cNvSpPr txBox="1"/>
          <p:nvPr/>
        </p:nvSpPr>
        <p:spPr>
          <a:xfrm rot="2700000">
            <a:off x="2340566" y="3517476"/>
            <a:ext cx="659155" cy="276999"/>
          </a:xfrm>
          <a:prstGeom prst="rect">
            <a:avLst/>
          </a:prstGeom>
          <a:noFill/>
        </p:spPr>
        <p:txBody>
          <a:bodyPr wrap="none" rtlCol="0">
            <a:spAutoFit/>
          </a:bodyPr>
          <a:lstStyle/>
          <a:p>
            <a:r>
              <a:rPr lang="en-US" sz="1200" dirty="0">
                <a:latin typeface="Helvetica Neue"/>
                <a:cs typeface="Helvetica Neue"/>
              </a:rPr>
              <a:t>Flower</a:t>
            </a:r>
          </a:p>
        </p:txBody>
      </p:sp>
      <p:sp>
        <p:nvSpPr>
          <p:cNvPr id="18" name="Rectangle 17"/>
          <p:cNvSpPr/>
          <p:nvPr/>
        </p:nvSpPr>
        <p:spPr>
          <a:xfrm>
            <a:off x="1107173" y="2639691"/>
            <a:ext cx="569387" cy="276999"/>
          </a:xfrm>
          <a:prstGeom prst="rect">
            <a:avLst/>
          </a:prstGeom>
        </p:spPr>
        <p:txBody>
          <a:bodyPr wrap="none">
            <a:spAutoFit/>
          </a:bodyPr>
          <a:lstStyle/>
          <a:p>
            <a:r>
              <a:rPr lang="en-US" sz="1200" dirty="0">
                <a:latin typeface="Helvetica Neue"/>
                <a:cs typeface="Helvetica Neue"/>
              </a:rPr>
              <a:t>Swim</a:t>
            </a:r>
          </a:p>
        </p:txBody>
      </p:sp>
      <p:sp>
        <p:nvSpPr>
          <p:cNvPr id="19" name="Rectangle 18"/>
          <p:cNvSpPr/>
          <p:nvPr/>
        </p:nvSpPr>
        <p:spPr>
          <a:xfrm>
            <a:off x="1057949" y="2898779"/>
            <a:ext cx="672024" cy="276999"/>
          </a:xfrm>
          <a:prstGeom prst="rect">
            <a:avLst/>
          </a:prstGeom>
        </p:spPr>
        <p:txBody>
          <a:bodyPr wrap="none">
            <a:spAutoFit/>
          </a:bodyPr>
          <a:lstStyle/>
          <a:p>
            <a:r>
              <a:rPr lang="en-US" sz="1200" dirty="0">
                <a:latin typeface="Helvetica Neue"/>
                <a:cs typeface="Helvetica Neue"/>
              </a:rPr>
              <a:t>Leaves</a:t>
            </a:r>
          </a:p>
        </p:txBody>
      </p:sp>
      <p:sp>
        <p:nvSpPr>
          <p:cNvPr id="20" name="Rectangle 19"/>
          <p:cNvSpPr/>
          <p:nvPr/>
        </p:nvSpPr>
        <p:spPr>
          <a:xfrm>
            <a:off x="1088063" y="3157867"/>
            <a:ext cx="609235" cy="276999"/>
          </a:xfrm>
          <a:prstGeom prst="rect">
            <a:avLst/>
          </a:prstGeom>
        </p:spPr>
        <p:txBody>
          <a:bodyPr wrap="none">
            <a:spAutoFit/>
          </a:bodyPr>
          <a:lstStyle/>
          <a:p>
            <a:r>
              <a:rPr lang="en-US" sz="1200" dirty="0">
                <a:latin typeface="Helvetica Neue"/>
                <a:cs typeface="Helvetica Neue"/>
              </a:rPr>
              <a:t>Petals</a:t>
            </a:r>
          </a:p>
        </p:txBody>
      </p:sp>
      <p:graphicFrame>
        <p:nvGraphicFramePr>
          <p:cNvPr id="21" name="Object 20"/>
          <p:cNvGraphicFramePr>
            <a:graphicFrameLocks noChangeAspect="1"/>
          </p:cNvGraphicFramePr>
          <p:nvPr/>
        </p:nvGraphicFramePr>
        <p:xfrm>
          <a:off x="2800981" y="2385038"/>
          <a:ext cx="394377" cy="315197"/>
        </p:xfrm>
        <a:graphic>
          <a:graphicData uri="http://schemas.openxmlformats.org/presentationml/2006/ole">
            <mc:AlternateContent xmlns:mc="http://schemas.openxmlformats.org/markup-compatibility/2006">
              <mc:Choice xmlns:v="urn:schemas-microsoft-com:vml" Requires="v">
                <p:oleObj spid="_x0000_s915722" name="Equation" r:id="rId8" imgW="127000" imgH="101600" progId="Equation.3">
                  <p:embed/>
                </p:oleObj>
              </mc:Choice>
              <mc:Fallback>
                <p:oleObj name="Equation" r:id="rId8" imgW="127000" imgH="101600" progId="Equation.3">
                  <p:embed/>
                  <p:pic>
                    <p:nvPicPr>
                      <p:cNvPr id="21" name="Object 20"/>
                      <p:cNvPicPr/>
                      <p:nvPr/>
                    </p:nvPicPr>
                    <p:blipFill>
                      <a:blip r:embed="rId9"/>
                      <a:stretch>
                        <a:fillRect/>
                      </a:stretch>
                    </p:blipFill>
                    <p:spPr>
                      <a:xfrm>
                        <a:off x="2800981" y="2385038"/>
                        <a:ext cx="394377" cy="315197"/>
                      </a:xfrm>
                      <a:prstGeom prst="rect">
                        <a:avLst/>
                      </a:prstGeom>
                      <a:noFill/>
                      <a:ln>
                        <a:noFill/>
                      </a:ln>
                    </p:spPr>
                  </p:pic>
                </p:oleObj>
              </mc:Fallback>
            </mc:AlternateContent>
          </a:graphicData>
        </a:graphic>
      </p:graphicFrame>
      <p:graphicFrame>
        <p:nvGraphicFramePr>
          <p:cNvPr id="22" name="Object 21"/>
          <p:cNvGraphicFramePr>
            <a:graphicFrameLocks noChangeAspect="1"/>
          </p:cNvGraphicFramePr>
          <p:nvPr/>
        </p:nvGraphicFramePr>
        <p:xfrm>
          <a:off x="4056769" y="1236663"/>
          <a:ext cx="247650" cy="268287"/>
        </p:xfrm>
        <a:graphic>
          <a:graphicData uri="http://schemas.openxmlformats.org/presentationml/2006/ole">
            <mc:AlternateContent xmlns:mc="http://schemas.openxmlformats.org/markup-compatibility/2006">
              <mc:Choice xmlns:v="urn:schemas-microsoft-com:vml" Requires="v">
                <p:oleObj spid="_x0000_s915723" name="Equation" r:id="rId10" imgW="152400" imgH="165100" progId="Equation.3">
                  <p:embed/>
                </p:oleObj>
              </mc:Choice>
              <mc:Fallback>
                <p:oleObj name="Equation" r:id="rId10" imgW="152400" imgH="165100" progId="Equation.3">
                  <p:embed/>
                  <p:pic>
                    <p:nvPicPr>
                      <p:cNvPr id="22" name="Object 21"/>
                      <p:cNvPicPr/>
                      <p:nvPr/>
                    </p:nvPicPr>
                    <p:blipFill>
                      <a:blip r:embed="rId11"/>
                      <a:stretch>
                        <a:fillRect/>
                      </a:stretch>
                    </p:blipFill>
                    <p:spPr>
                      <a:xfrm>
                        <a:off x="4056769" y="1236663"/>
                        <a:ext cx="247650" cy="268287"/>
                      </a:xfrm>
                      <a:prstGeom prst="rect">
                        <a:avLst/>
                      </a:prstGeom>
                      <a:noFill/>
                      <a:ln>
                        <a:noFill/>
                      </a:ln>
                    </p:spPr>
                  </p:pic>
                </p:oleObj>
              </mc:Fallback>
            </mc:AlternateContent>
          </a:graphicData>
        </a:graphic>
      </p:graphicFrame>
      <p:graphicFrame>
        <p:nvGraphicFramePr>
          <p:cNvPr id="23" name="Object 22"/>
          <p:cNvGraphicFramePr>
            <a:graphicFrameLocks noChangeAspect="1"/>
          </p:cNvGraphicFramePr>
          <p:nvPr/>
        </p:nvGraphicFramePr>
        <p:xfrm>
          <a:off x="6073775" y="1255713"/>
          <a:ext cx="206375" cy="268287"/>
        </p:xfrm>
        <a:graphic>
          <a:graphicData uri="http://schemas.openxmlformats.org/presentationml/2006/ole">
            <mc:AlternateContent xmlns:mc="http://schemas.openxmlformats.org/markup-compatibility/2006">
              <mc:Choice xmlns:v="urn:schemas-microsoft-com:vml" Requires="v">
                <p:oleObj spid="_x0000_s915724" name="Equation" r:id="rId12" imgW="127000" imgH="165100" progId="Equation.3">
                  <p:embed/>
                </p:oleObj>
              </mc:Choice>
              <mc:Fallback>
                <p:oleObj name="Equation" r:id="rId12" imgW="127000" imgH="165100" progId="Equation.3">
                  <p:embed/>
                  <p:pic>
                    <p:nvPicPr>
                      <p:cNvPr id="23" name="Object 22"/>
                      <p:cNvPicPr/>
                      <p:nvPr/>
                    </p:nvPicPr>
                    <p:blipFill>
                      <a:blip r:embed="rId13"/>
                      <a:stretch>
                        <a:fillRect/>
                      </a:stretch>
                    </p:blipFill>
                    <p:spPr>
                      <a:xfrm>
                        <a:off x="6073775" y="1255713"/>
                        <a:ext cx="206375" cy="268287"/>
                      </a:xfrm>
                      <a:prstGeom prst="rect">
                        <a:avLst/>
                      </a:prstGeom>
                      <a:noFill/>
                      <a:ln>
                        <a:noFill/>
                      </a:ln>
                    </p:spPr>
                  </p:pic>
                </p:oleObj>
              </mc:Fallback>
            </mc:AlternateContent>
          </a:graphicData>
        </a:graphic>
      </p:graphicFrame>
      <p:graphicFrame>
        <p:nvGraphicFramePr>
          <p:cNvPr id="24" name="Object 23"/>
          <p:cNvGraphicFramePr>
            <a:graphicFrameLocks noChangeAspect="1"/>
          </p:cNvGraphicFramePr>
          <p:nvPr/>
        </p:nvGraphicFramePr>
        <p:xfrm>
          <a:off x="7969956" y="1225550"/>
          <a:ext cx="350838" cy="330200"/>
        </p:xfrm>
        <a:graphic>
          <a:graphicData uri="http://schemas.openxmlformats.org/presentationml/2006/ole">
            <mc:AlternateContent xmlns:mc="http://schemas.openxmlformats.org/markup-compatibility/2006">
              <mc:Choice xmlns:v="urn:schemas-microsoft-com:vml" Requires="v">
                <p:oleObj spid="_x0000_s915725" name="Equation" r:id="rId14" imgW="215900" imgH="203200" progId="Equation.3">
                  <p:embed/>
                </p:oleObj>
              </mc:Choice>
              <mc:Fallback>
                <p:oleObj name="Equation" r:id="rId14" imgW="215900" imgH="203200" progId="Equation.3">
                  <p:embed/>
                  <p:pic>
                    <p:nvPicPr>
                      <p:cNvPr id="24" name="Object 23"/>
                      <p:cNvPicPr/>
                      <p:nvPr/>
                    </p:nvPicPr>
                    <p:blipFill>
                      <a:blip r:embed="rId15"/>
                      <a:stretch>
                        <a:fillRect/>
                      </a:stretch>
                    </p:blipFill>
                    <p:spPr>
                      <a:xfrm>
                        <a:off x="7969956" y="1225550"/>
                        <a:ext cx="350838" cy="330200"/>
                      </a:xfrm>
                      <a:prstGeom prst="rect">
                        <a:avLst/>
                      </a:prstGeom>
                      <a:noFill/>
                      <a:ln>
                        <a:noFill/>
                      </a:ln>
                    </p:spPr>
                  </p:pic>
                </p:oleObj>
              </mc:Fallback>
            </mc:AlternateContent>
          </a:graphicData>
        </a:graphic>
      </p:graphicFrame>
      <p:sp>
        <p:nvSpPr>
          <p:cNvPr id="25" name="TextBox 24"/>
          <p:cNvSpPr txBox="1"/>
          <p:nvPr/>
        </p:nvSpPr>
        <p:spPr>
          <a:xfrm rot="16200000">
            <a:off x="501251" y="2353728"/>
            <a:ext cx="847707" cy="276999"/>
          </a:xfrm>
          <a:prstGeom prst="rect">
            <a:avLst/>
          </a:prstGeom>
          <a:noFill/>
        </p:spPr>
        <p:txBody>
          <a:bodyPr wrap="none" rtlCol="0">
            <a:spAutoFit/>
          </a:bodyPr>
          <a:lstStyle/>
          <a:p>
            <a:r>
              <a:rPr lang="en-US" sz="1200" b="1" dirty="0"/>
              <a:t>Properties</a:t>
            </a:r>
          </a:p>
        </p:txBody>
      </p:sp>
      <p:sp>
        <p:nvSpPr>
          <p:cNvPr id="26" name="TextBox 25"/>
          <p:cNvSpPr txBox="1"/>
          <p:nvPr/>
        </p:nvSpPr>
        <p:spPr>
          <a:xfrm rot="16200000">
            <a:off x="2848630" y="2353728"/>
            <a:ext cx="847707" cy="276999"/>
          </a:xfrm>
          <a:prstGeom prst="rect">
            <a:avLst/>
          </a:prstGeom>
          <a:noFill/>
        </p:spPr>
        <p:txBody>
          <a:bodyPr wrap="none" rtlCol="0">
            <a:spAutoFit/>
          </a:bodyPr>
          <a:lstStyle/>
          <a:p>
            <a:r>
              <a:rPr lang="en-US" sz="1200" b="1" dirty="0"/>
              <a:t>Properties</a:t>
            </a:r>
          </a:p>
        </p:txBody>
      </p:sp>
      <p:sp>
        <p:nvSpPr>
          <p:cNvPr id="27" name="TextBox 26"/>
          <p:cNvSpPr txBox="1"/>
          <p:nvPr/>
        </p:nvSpPr>
        <p:spPr>
          <a:xfrm>
            <a:off x="3842133" y="3655624"/>
            <a:ext cx="623338" cy="276999"/>
          </a:xfrm>
          <a:prstGeom prst="rect">
            <a:avLst/>
          </a:prstGeom>
          <a:noFill/>
        </p:spPr>
        <p:txBody>
          <a:bodyPr wrap="none" rtlCol="0">
            <a:spAutoFit/>
          </a:bodyPr>
          <a:lstStyle/>
          <a:p>
            <a:r>
              <a:rPr lang="en-US" sz="1200" b="1" dirty="0"/>
              <a:t>Modes</a:t>
            </a:r>
          </a:p>
        </p:txBody>
      </p:sp>
      <p:sp>
        <p:nvSpPr>
          <p:cNvPr id="28" name="TextBox 27"/>
          <p:cNvSpPr txBox="1"/>
          <p:nvPr/>
        </p:nvSpPr>
        <p:spPr>
          <a:xfrm rot="2700000">
            <a:off x="7465168" y="2701261"/>
            <a:ext cx="463967" cy="276999"/>
          </a:xfrm>
          <a:prstGeom prst="rect">
            <a:avLst/>
          </a:prstGeom>
          <a:noFill/>
        </p:spPr>
        <p:txBody>
          <a:bodyPr wrap="none" rtlCol="0">
            <a:spAutoFit/>
          </a:bodyPr>
          <a:lstStyle/>
          <a:p>
            <a:r>
              <a:rPr lang="en-US" sz="1200" dirty="0">
                <a:latin typeface="Helvetica Neue"/>
                <a:cs typeface="Helvetica Neue"/>
              </a:rPr>
              <a:t>Bird</a:t>
            </a:r>
          </a:p>
        </p:txBody>
      </p:sp>
      <p:sp>
        <p:nvSpPr>
          <p:cNvPr id="29" name="TextBox 28"/>
          <p:cNvSpPr txBox="1"/>
          <p:nvPr/>
        </p:nvSpPr>
        <p:spPr>
          <a:xfrm rot="2700000">
            <a:off x="7737428" y="2695046"/>
            <a:ext cx="469663" cy="276999"/>
          </a:xfrm>
          <a:prstGeom prst="rect">
            <a:avLst/>
          </a:prstGeom>
          <a:noFill/>
        </p:spPr>
        <p:txBody>
          <a:bodyPr wrap="none" rtlCol="0">
            <a:spAutoFit/>
          </a:bodyPr>
          <a:lstStyle/>
          <a:p>
            <a:r>
              <a:rPr lang="en-US" sz="1200" dirty="0">
                <a:latin typeface="Helvetica Neue"/>
                <a:cs typeface="Helvetica Neue"/>
              </a:rPr>
              <a:t>Fish</a:t>
            </a:r>
          </a:p>
        </p:txBody>
      </p:sp>
      <p:sp>
        <p:nvSpPr>
          <p:cNvPr id="30" name="TextBox 29"/>
          <p:cNvSpPr txBox="1"/>
          <p:nvPr/>
        </p:nvSpPr>
        <p:spPr>
          <a:xfrm rot="2700000">
            <a:off x="7986217" y="2701261"/>
            <a:ext cx="472585" cy="276999"/>
          </a:xfrm>
          <a:prstGeom prst="rect">
            <a:avLst/>
          </a:prstGeom>
          <a:noFill/>
        </p:spPr>
        <p:txBody>
          <a:bodyPr wrap="none" rtlCol="0">
            <a:spAutoFit/>
          </a:bodyPr>
          <a:lstStyle/>
          <a:p>
            <a:r>
              <a:rPr lang="en-US" sz="1200" dirty="0">
                <a:latin typeface="Helvetica Neue"/>
                <a:cs typeface="Helvetica Neue"/>
              </a:rPr>
              <a:t>Tree</a:t>
            </a:r>
          </a:p>
        </p:txBody>
      </p:sp>
      <p:sp>
        <p:nvSpPr>
          <p:cNvPr id="31" name="TextBox 30"/>
          <p:cNvSpPr txBox="1"/>
          <p:nvPr/>
        </p:nvSpPr>
        <p:spPr>
          <a:xfrm>
            <a:off x="7795891" y="2902320"/>
            <a:ext cx="543087" cy="276999"/>
          </a:xfrm>
          <a:prstGeom prst="rect">
            <a:avLst/>
          </a:prstGeom>
          <a:noFill/>
        </p:spPr>
        <p:txBody>
          <a:bodyPr wrap="none" rtlCol="0">
            <a:spAutoFit/>
          </a:bodyPr>
          <a:lstStyle/>
          <a:p>
            <a:r>
              <a:rPr lang="en-US" sz="1200" b="1" dirty="0"/>
              <a:t>Items</a:t>
            </a:r>
          </a:p>
        </p:txBody>
      </p:sp>
      <p:sp>
        <p:nvSpPr>
          <p:cNvPr id="32" name="TextBox 31"/>
          <p:cNvSpPr txBox="1"/>
          <p:nvPr/>
        </p:nvSpPr>
        <p:spPr>
          <a:xfrm rot="2700000">
            <a:off x="8211541" y="2750986"/>
            <a:ext cx="659155" cy="276999"/>
          </a:xfrm>
          <a:prstGeom prst="rect">
            <a:avLst/>
          </a:prstGeom>
          <a:noFill/>
        </p:spPr>
        <p:txBody>
          <a:bodyPr wrap="none" rtlCol="0">
            <a:spAutoFit/>
          </a:bodyPr>
          <a:lstStyle/>
          <a:p>
            <a:r>
              <a:rPr lang="en-US" sz="1200" dirty="0">
                <a:latin typeface="Helvetica Neue"/>
                <a:cs typeface="Helvetica Neue"/>
              </a:rPr>
              <a:t>Flower</a:t>
            </a:r>
          </a:p>
        </p:txBody>
      </p:sp>
      <p:graphicFrame>
        <p:nvGraphicFramePr>
          <p:cNvPr id="33" name="Object 32"/>
          <p:cNvGraphicFramePr>
            <a:graphicFrameLocks noChangeAspect="1"/>
          </p:cNvGraphicFramePr>
          <p:nvPr/>
        </p:nvGraphicFramePr>
        <p:xfrm>
          <a:off x="4821730" y="1927627"/>
          <a:ext cx="394378" cy="394377"/>
        </p:xfrm>
        <a:graphic>
          <a:graphicData uri="http://schemas.openxmlformats.org/presentationml/2006/ole">
            <mc:AlternateContent xmlns:mc="http://schemas.openxmlformats.org/markup-compatibility/2006">
              <mc:Choice xmlns:v="urn:schemas-microsoft-com:vml" Requires="v">
                <p:oleObj spid="_x0000_s915726" name="Equation" r:id="rId16" imgW="127000" imgH="127000" progId="Equation.3">
                  <p:embed/>
                </p:oleObj>
              </mc:Choice>
              <mc:Fallback>
                <p:oleObj name="Equation" r:id="rId16" imgW="127000" imgH="127000" progId="Equation.3">
                  <p:embed/>
                  <p:pic>
                    <p:nvPicPr>
                      <p:cNvPr id="33" name="Object 32"/>
                      <p:cNvPicPr/>
                      <p:nvPr/>
                    </p:nvPicPr>
                    <p:blipFill>
                      <a:blip r:embed="rId17"/>
                      <a:stretch>
                        <a:fillRect/>
                      </a:stretch>
                    </p:blipFill>
                    <p:spPr>
                      <a:xfrm>
                        <a:off x="4821730" y="1927627"/>
                        <a:ext cx="394378" cy="394377"/>
                      </a:xfrm>
                      <a:prstGeom prst="rect">
                        <a:avLst/>
                      </a:prstGeom>
                      <a:noFill/>
                      <a:ln>
                        <a:noFill/>
                      </a:ln>
                    </p:spPr>
                  </p:pic>
                </p:oleObj>
              </mc:Fallback>
            </mc:AlternateContent>
          </a:graphicData>
        </a:graphic>
      </p:graphicFrame>
      <p:graphicFrame>
        <p:nvGraphicFramePr>
          <p:cNvPr id="34" name="Object 33"/>
          <p:cNvGraphicFramePr>
            <a:graphicFrameLocks noChangeAspect="1"/>
          </p:cNvGraphicFramePr>
          <p:nvPr/>
        </p:nvGraphicFramePr>
        <p:xfrm>
          <a:off x="6774358" y="1927627"/>
          <a:ext cx="394378" cy="394377"/>
        </p:xfrm>
        <a:graphic>
          <a:graphicData uri="http://schemas.openxmlformats.org/presentationml/2006/ole">
            <mc:AlternateContent xmlns:mc="http://schemas.openxmlformats.org/markup-compatibility/2006">
              <mc:Choice xmlns:v="urn:schemas-microsoft-com:vml" Requires="v">
                <p:oleObj spid="_x0000_s915727" name="Equation" r:id="rId18" imgW="127000" imgH="127000" progId="Equation.3">
                  <p:embed/>
                </p:oleObj>
              </mc:Choice>
              <mc:Fallback>
                <p:oleObj name="Equation" r:id="rId18" imgW="127000" imgH="127000" progId="Equation.3">
                  <p:embed/>
                  <p:pic>
                    <p:nvPicPr>
                      <p:cNvPr id="34" name="Object 33"/>
                      <p:cNvPicPr/>
                      <p:nvPr/>
                    </p:nvPicPr>
                    <p:blipFill>
                      <a:blip r:embed="rId17"/>
                      <a:stretch>
                        <a:fillRect/>
                      </a:stretch>
                    </p:blipFill>
                    <p:spPr>
                      <a:xfrm>
                        <a:off x="6774358" y="1927627"/>
                        <a:ext cx="394378" cy="394377"/>
                      </a:xfrm>
                      <a:prstGeom prst="rect">
                        <a:avLst/>
                      </a:prstGeom>
                      <a:noFill/>
                      <a:ln>
                        <a:noFill/>
                      </a:ln>
                    </p:spPr>
                  </p:pic>
                </p:oleObj>
              </mc:Fallback>
            </mc:AlternateContent>
          </a:graphicData>
        </a:graphic>
      </p:graphicFrame>
      <p:sp>
        <p:nvSpPr>
          <p:cNvPr id="35" name="TextBox 34"/>
          <p:cNvSpPr txBox="1"/>
          <p:nvPr/>
        </p:nvSpPr>
        <p:spPr>
          <a:xfrm>
            <a:off x="3633264" y="3401403"/>
            <a:ext cx="262662" cy="276999"/>
          </a:xfrm>
          <a:prstGeom prst="rect">
            <a:avLst/>
          </a:prstGeom>
          <a:noFill/>
        </p:spPr>
        <p:txBody>
          <a:bodyPr wrap="none" rtlCol="0">
            <a:spAutoFit/>
          </a:bodyPr>
          <a:lstStyle/>
          <a:p>
            <a:r>
              <a:rPr lang="en-US" sz="1200" dirty="0"/>
              <a:t>1</a:t>
            </a:r>
          </a:p>
        </p:txBody>
      </p:sp>
      <p:sp>
        <p:nvSpPr>
          <p:cNvPr id="36" name="TextBox 35"/>
          <p:cNvSpPr txBox="1"/>
          <p:nvPr/>
        </p:nvSpPr>
        <p:spPr>
          <a:xfrm>
            <a:off x="3889140" y="3401403"/>
            <a:ext cx="262662" cy="276999"/>
          </a:xfrm>
          <a:prstGeom prst="rect">
            <a:avLst/>
          </a:prstGeom>
          <a:noFill/>
        </p:spPr>
        <p:txBody>
          <a:bodyPr wrap="none" rtlCol="0">
            <a:spAutoFit/>
          </a:bodyPr>
          <a:lstStyle/>
          <a:p>
            <a:r>
              <a:rPr lang="en-US" sz="1200" dirty="0"/>
              <a:t>2</a:t>
            </a:r>
          </a:p>
        </p:txBody>
      </p:sp>
      <p:sp>
        <p:nvSpPr>
          <p:cNvPr id="37" name="TextBox 36"/>
          <p:cNvSpPr txBox="1"/>
          <p:nvPr/>
        </p:nvSpPr>
        <p:spPr>
          <a:xfrm>
            <a:off x="4145015" y="3401403"/>
            <a:ext cx="262662" cy="276999"/>
          </a:xfrm>
          <a:prstGeom prst="rect">
            <a:avLst/>
          </a:prstGeom>
          <a:noFill/>
        </p:spPr>
        <p:txBody>
          <a:bodyPr wrap="none" rtlCol="0">
            <a:spAutoFit/>
          </a:bodyPr>
          <a:lstStyle/>
          <a:p>
            <a:r>
              <a:rPr lang="en-US" sz="1200" dirty="0"/>
              <a:t>3</a:t>
            </a:r>
          </a:p>
        </p:txBody>
      </p:sp>
      <p:sp>
        <p:nvSpPr>
          <p:cNvPr id="38" name="TextBox 37"/>
          <p:cNvSpPr txBox="1"/>
          <p:nvPr/>
        </p:nvSpPr>
        <p:spPr>
          <a:xfrm>
            <a:off x="4400891" y="3401403"/>
            <a:ext cx="262662" cy="276999"/>
          </a:xfrm>
          <a:prstGeom prst="rect">
            <a:avLst/>
          </a:prstGeom>
          <a:noFill/>
        </p:spPr>
        <p:txBody>
          <a:bodyPr wrap="none" rtlCol="0">
            <a:spAutoFit/>
          </a:bodyPr>
          <a:lstStyle/>
          <a:p>
            <a:r>
              <a:rPr lang="en-US" sz="1200" dirty="0"/>
              <a:t>4</a:t>
            </a:r>
          </a:p>
        </p:txBody>
      </p:sp>
      <p:sp>
        <p:nvSpPr>
          <p:cNvPr id="39" name="TextBox 38"/>
          <p:cNvSpPr txBox="1"/>
          <p:nvPr/>
        </p:nvSpPr>
        <p:spPr>
          <a:xfrm>
            <a:off x="5779085" y="2902320"/>
            <a:ext cx="623338" cy="276999"/>
          </a:xfrm>
          <a:prstGeom prst="rect">
            <a:avLst/>
          </a:prstGeom>
          <a:noFill/>
        </p:spPr>
        <p:txBody>
          <a:bodyPr wrap="none" rtlCol="0">
            <a:spAutoFit/>
          </a:bodyPr>
          <a:lstStyle/>
          <a:p>
            <a:r>
              <a:rPr lang="en-US" sz="1200" b="1" dirty="0"/>
              <a:t>Modes</a:t>
            </a:r>
          </a:p>
        </p:txBody>
      </p:sp>
      <p:sp>
        <p:nvSpPr>
          <p:cNvPr id="40" name="TextBox 39"/>
          <p:cNvSpPr txBox="1"/>
          <p:nvPr/>
        </p:nvSpPr>
        <p:spPr>
          <a:xfrm>
            <a:off x="5570216" y="2656296"/>
            <a:ext cx="262662" cy="276999"/>
          </a:xfrm>
          <a:prstGeom prst="rect">
            <a:avLst/>
          </a:prstGeom>
          <a:noFill/>
        </p:spPr>
        <p:txBody>
          <a:bodyPr wrap="none" rtlCol="0">
            <a:spAutoFit/>
          </a:bodyPr>
          <a:lstStyle/>
          <a:p>
            <a:r>
              <a:rPr lang="en-US" sz="1200" dirty="0"/>
              <a:t>1</a:t>
            </a:r>
          </a:p>
        </p:txBody>
      </p:sp>
      <p:sp>
        <p:nvSpPr>
          <p:cNvPr id="41" name="TextBox 40"/>
          <p:cNvSpPr txBox="1"/>
          <p:nvPr/>
        </p:nvSpPr>
        <p:spPr>
          <a:xfrm>
            <a:off x="5826092" y="2656296"/>
            <a:ext cx="262662" cy="276999"/>
          </a:xfrm>
          <a:prstGeom prst="rect">
            <a:avLst/>
          </a:prstGeom>
          <a:noFill/>
        </p:spPr>
        <p:txBody>
          <a:bodyPr wrap="none" rtlCol="0">
            <a:spAutoFit/>
          </a:bodyPr>
          <a:lstStyle/>
          <a:p>
            <a:r>
              <a:rPr lang="en-US" sz="1200" dirty="0"/>
              <a:t>2</a:t>
            </a:r>
          </a:p>
        </p:txBody>
      </p:sp>
      <p:sp>
        <p:nvSpPr>
          <p:cNvPr id="42" name="TextBox 41"/>
          <p:cNvSpPr txBox="1"/>
          <p:nvPr/>
        </p:nvSpPr>
        <p:spPr>
          <a:xfrm>
            <a:off x="6081967" y="2656296"/>
            <a:ext cx="262662" cy="276999"/>
          </a:xfrm>
          <a:prstGeom prst="rect">
            <a:avLst/>
          </a:prstGeom>
          <a:noFill/>
        </p:spPr>
        <p:txBody>
          <a:bodyPr wrap="none" rtlCol="0">
            <a:spAutoFit/>
          </a:bodyPr>
          <a:lstStyle/>
          <a:p>
            <a:r>
              <a:rPr lang="en-US" sz="1200" dirty="0"/>
              <a:t>3</a:t>
            </a:r>
          </a:p>
        </p:txBody>
      </p:sp>
      <p:sp>
        <p:nvSpPr>
          <p:cNvPr id="43" name="TextBox 42"/>
          <p:cNvSpPr txBox="1"/>
          <p:nvPr/>
        </p:nvSpPr>
        <p:spPr>
          <a:xfrm>
            <a:off x="6337843" y="2656296"/>
            <a:ext cx="262662" cy="276999"/>
          </a:xfrm>
          <a:prstGeom prst="rect">
            <a:avLst/>
          </a:prstGeom>
          <a:noFill/>
        </p:spPr>
        <p:txBody>
          <a:bodyPr wrap="none" rtlCol="0">
            <a:spAutoFit/>
          </a:bodyPr>
          <a:lstStyle/>
          <a:p>
            <a:r>
              <a:rPr lang="en-US" sz="1200" dirty="0"/>
              <a:t>4</a:t>
            </a:r>
          </a:p>
        </p:txBody>
      </p:sp>
      <p:sp>
        <p:nvSpPr>
          <p:cNvPr id="44" name="TextBox 43"/>
          <p:cNvSpPr txBox="1"/>
          <p:nvPr/>
        </p:nvSpPr>
        <p:spPr>
          <a:xfrm rot="16200000">
            <a:off x="4960130" y="2021794"/>
            <a:ext cx="623338" cy="276999"/>
          </a:xfrm>
          <a:prstGeom prst="rect">
            <a:avLst/>
          </a:prstGeom>
          <a:noFill/>
        </p:spPr>
        <p:txBody>
          <a:bodyPr wrap="none" rtlCol="0">
            <a:spAutoFit/>
          </a:bodyPr>
          <a:lstStyle/>
          <a:p>
            <a:r>
              <a:rPr lang="en-US" sz="1200" b="1" dirty="0"/>
              <a:t>Modes</a:t>
            </a:r>
          </a:p>
        </p:txBody>
      </p:sp>
      <p:sp>
        <p:nvSpPr>
          <p:cNvPr id="45" name="TextBox 44"/>
          <p:cNvSpPr txBox="1"/>
          <p:nvPr/>
        </p:nvSpPr>
        <p:spPr>
          <a:xfrm rot="16200000">
            <a:off x="6892547" y="2009967"/>
            <a:ext cx="623338" cy="276999"/>
          </a:xfrm>
          <a:prstGeom prst="rect">
            <a:avLst/>
          </a:prstGeom>
          <a:noFill/>
        </p:spPr>
        <p:txBody>
          <a:bodyPr wrap="none" rtlCol="0">
            <a:spAutoFit/>
          </a:bodyPr>
          <a:lstStyle/>
          <a:p>
            <a:r>
              <a:rPr lang="en-US" sz="1200" b="1" dirty="0"/>
              <a:t>Modes</a:t>
            </a:r>
          </a:p>
        </p:txBody>
      </p:sp>
      <p:graphicFrame>
        <p:nvGraphicFramePr>
          <p:cNvPr id="46" name="Object 45"/>
          <p:cNvGraphicFramePr>
            <a:graphicFrameLocks noChangeAspect="1"/>
          </p:cNvGraphicFramePr>
          <p:nvPr/>
        </p:nvGraphicFramePr>
        <p:xfrm>
          <a:off x="5604555" y="1543687"/>
          <a:ext cx="228404" cy="331947"/>
        </p:xfrm>
        <a:graphic>
          <a:graphicData uri="http://schemas.openxmlformats.org/presentationml/2006/ole">
            <mc:AlternateContent xmlns:mc="http://schemas.openxmlformats.org/markup-compatibility/2006">
              <mc:Choice xmlns:v="urn:schemas-microsoft-com:vml" Requires="v">
                <p:oleObj spid="_x0000_s915728" name="Equation" r:id="rId19" imgW="139700" imgH="203200" progId="Equation.3">
                  <p:embed/>
                </p:oleObj>
              </mc:Choice>
              <mc:Fallback>
                <p:oleObj name="Equation" r:id="rId19" imgW="139700" imgH="203200" progId="Equation.3">
                  <p:embed/>
                  <p:pic>
                    <p:nvPicPr>
                      <p:cNvPr id="46" name="Object 45"/>
                      <p:cNvPicPr/>
                      <p:nvPr/>
                    </p:nvPicPr>
                    <p:blipFill>
                      <a:blip r:embed="rId20"/>
                      <a:stretch>
                        <a:fillRect/>
                      </a:stretch>
                    </p:blipFill>
                    <p:spPr>
                      <a:xfrm>
                        <a:off x="5604555" y="1543687"/>
                        <a:ext cx="228404" cy="331947"/>
                      </a:xfrm>
                      <a:prstGeom prst="rect">
                        <a:avLst/>
                      </a:prstGeom>
                      <a:noFill/>
                      <a:ln>
                        <a:noFill/>
                      </a:ln>
                    </p:spPr>
                  </p:pic>
                </p:oleObj>
              </mc:Fallback>
            </mc:AlternateContent>
          </a:graphicData>
        </a:graphic>
      </p:graphicFrame>
      <p:graphicFrame>
        <p:nvGraphicFramePr>
          <p:cNvPr id="47" name="Object 46"/>
          <p:cNvGraphicFramePr>
            <a:graphicFrameLocks noChangeAspect="1"/>
          </p:cNvGraphicFramePr>
          <p:nvPr/>
        </p:nvGraphicFramePr>
        <p:xfrm>
          <a:off x="5847121" y="1808379"/>
          <a:ext cx="249722" cy="331947"/>
        </p:xfrm>
        <a:graphic>
          <a:graphicData uri="http://schemas.openxmlformats.org/presentationml/2006/ole">
            <mc:AlternateContent xmlns:mc="http://schemas.openxmlformats.org/markup-compatibility/2006">
              <mc:Choice xmlns:v="urn:schemas-microsoft-com:vml" Requires="v">
                <p:oleObj spid="_x0000_s915729" name="Equation" r:id="rId21" imgW="152400" imgH="203200" progId="Equation.3">
                  <p:embed/>
                </p:oleObj>
              </mc:Choice>
              <mc:Fallback>
                <p:oleObj name="Equation" r:id="rId21" imgW="152400" imgH="203200" progId="Equation.3">
                  <p:embed/>
                  <p:pic>
                    <p:nvPicPr>
                      <p:cNvPr id="47" name="Object 46"/>
                      <p:cNvPicPr/>
                      <p:nvPr/>
                    </p:nvPicPr>
                    <p:blipFill>
                      <a:blip r:embed="rId22"/>
                      <a:stretch>
                        <a:fillRect/>
                      </a:stretch>
                    </p:blipFill>
                    <p:spPr>
                      <a:xfrm>
                        <a:off x="5847121" y="1808379"/>
                        <a:ext cx="249722" cy="331947"/>
                      </a:xfrm>
                      <a:prstGeom prst="rect">
                        <a:avLst/>
                      </a:prstGeom>
                      <a:noFill/>
                      <a:ln>
                        <a:noFill/>
                      </a:ln>
                    </p:spPr>
                  </p:pic>
                </p:oleObj>
              </mc:Fallback>
            </mc:AlternateContent>
          </a:graphicData>
        </a:graphic>
      </p:graphicFrame>
      <p:graphicFrame>
        <p:nvGraphicFramePr>
          <p:cNvPr id="48" name="Object 47"/>
          <p:cNvGraphicFramePr>
            <a:graphicFrameLocks noChangeAspect="1"/>
          </p:cNvGraphicFramePr>
          <p:nvPr/>
        </p:nvGraphicFramePr>
        <p:xfrm>
          <a:off x="6103643" y="2063836"/>
          <a:ext cx="248198" cy="353265"/>
        </p:xfrm>
        <a:graphic>
          <a:graphicData uri="http://schemas.openxmlformats.org/presentationml/2006/ole">
            <mc:AlternateContent xmlns:mc="http://schemas.openxmlformats.org/markup-compatibility/2006">
              <mc:Choice xmlns:v="urn:schemas-microsoft-com:vml" Requires="v">
                <p:oleObj spid="_x0000_s915730" name="Equation" r:id="rId23" imgW="152400" imgH="215900" progId="Equation.3">
                  <p:embed/>
                </p:oleObj>
              </mc:Choice>
              <mc:Fallback>
                <p:oleObj name="Equation" r:id="rId23" imgW="152400" imgH="215900" progId="Equation.3">
                  <p:embed/>
                  <p:pic>
                    <p:nvPicPr>
                      <p:cNvPr id="48" name="Object 47"/>
                      <p:cNvPicPr/>
                      <p:nvPr/>
                    </p:nvPicPr>
                    <p:blipFill>
                      <a:blip r:embed="rId24"/>
                      <a:stretch>
                        <a:fillRect/>
                      </a:stretch>
                    </p:blipFill>
                    <p:spPr>
                      <a:xfrm>
                        <a:off x="6103643" y="2063836"/>
                        <a:ext cx="248198" cy="353265"/>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nvGraphicFramePr>
        <p:xfrm>
          <a:off x="6356410" y="2322694"/>
          <a:ext cx="248198" cy="331947"/>
        </p:xfrm>
        <a:graphic>
          <a:graphicData uri="http://schemas.openxmlformats.org/presentationml/2006/ole">
            <mc:AlternateContent xmlns:mc="http://schemas.openxmlformats.org/markup-compatibility/2006">
              <mc:Choice xmlns:v="urn:schemas-microsoft-com:vml" Requires="v">
                <p:oleObj spid="_x0000_s915731" name="Equation" r:id="rId25" imgW="152400" imgH="203200" progId="Equation.3">
                  <p:embed/>
                </p:oleObj>
              </mc:Choice>
              <mc:Fallback>
                <p:oleObj name="Equation" r:id="rId25" imgW="152400" imgH="203200" progId="Equation.3">
                  <p:embed/>
                  <p:pic>
                    <p:nvPicPr>
                      <p:cNvPr id="49" name="Object 48"/>
                      <p:cNvPicPr/>
                      <p:nvPr/>
                    </p:nvPicPr>
                    <p:blipFill>
                      <a:blip r:embed="rId26"/>
                      <a:stretch>
                        <a:fillRect/>
                      </a:stretch>
                    </p:blipFill>
                    <p:spPr>
                      <a:xfrm>
                        <a:off x="6356410" y="2322694"/>
                        <a:ext cx="248198" cy="331947"/>
                      </a:xfrm>
                      <a:prstGeom prst="rect">
                        <a:avLst/>
                      </a:prstGeom>
                      <a:noFill/>
                      <a:ln>
                        <a:noFill/>
                      </a:ln>
                    </p:spPr>
                  </p:pic>
                </p:oleObj>
              </mc:Fallback>
            </mc:AlternateContent>
          </a:graphicData>
        </a:graphic>
      </p:graphicFrame>
      <p:sp>
        <p:nvSpPr>
          <p:cNvPr id="51" name="TextBox 50"/>
          <p:cNvSpPr txBox="1"/>
          <p:nvPr/>
        </p:nvSpPr>
        <p:spPr>
          <a:xfrm>
            <a:off x="3365569" y="2116293"/>
            <a:ext cx="292398" cy="276999"/>
          </a:xfrm>
          <a:prstGeom prst="rect">
            <a:avLst/>
          </a:prstGeom>
          <a:noFill/>
        </p:spPr>
        <p:txBody>
          <a:bodyPr wrap="square" rtlCol="0">
            <a:spAutoFit/>
          </a:bodyPr>
          <a:lstStyle/>
          <a:p>
            <a:pPr algn="ctr"/>
            <a:r>
              <a:rPr lang="en-US" sz="1200" dirty="0">
                <a:latin typeface="Helvetica Neue"/>
                <a:cs typeface="Helvetica Neue"/>
              </a:rPr>
              <a:t>R</a:t>
            </a:r>
          </a:p>
        </p:txBody>
      </p:sp>
      <p:sp>
        <p:nvSpPr>
          <p:cNvPr id="52" name="Rectangle 51"/>
          <p:cNvSpPr/>
          <p:nvPr/>
        </p:nvSpPr>
        <p:spPr>
          <a:xfrm>
            <a:off x="3361036" y="1598117"/>
            <a:ext cx="301465" cy="276999"/>
          </a:xfrm>
          <a:prstGeom prst="rect">
            <a:avLst/>
          </a:prstGeom>
        </p:spPr>
        <p:txBody>
          <a:bodyPr wrap="none">
            <a:spAutoFit/>
          </a:bodyPr>
          <a:lstStyle/>
          <a:p>
            <a:pPr algn="ctr"/>
            <a:r>
              <a:rPr lang="en-US" sz="1200" dirty="0">
                <a:latin typeface="Helvetica Neue"/>
                <a:cs typeface="Helvetica Neue"/>
              </a:rPr>
              <a:t>G</a:t>
            </a:r>
          </a:p>
        </p:txBody>
      </p:sp>
      <p:sp>
        <p:nvSpPr>
          <p:cNvPr id="53" name="Rectangle 52"/>
          <p:cNvSpPr/>
          <p:nvPr/>
        </p:nvSpPr>
        <p:spPr>
          <a:xfrm>
            <a:off x="3352419" y="1857205"/>
            <a:ext cx="318701" cy="276999"/>
          </a:xfrm>
          <a:prstGeom prst="rect">
            <a:avLst/>
          </a:prstGeom>
        </p:spPr>
        <p:txBody>
          <a:bodyPr wrap="none">
            <a:spAutoFit/>
          </a:bodyPr>
          <a:lstStyle/>
          <a:p>
            <a:pPr algn="ctr"/>
            <a:r>
              <a:rPr lang="en-US" sz="1200" dirty="0">
                <a:latin typeface="Helvetica Neue"/>
                <a:cs typeface="Helvetica Neue"/>
              </a:rPr>
              <a:t>M</a:t>
            </a:r>
          </a:p>
        </p:txBody>
      </p:sp>
      <p:sp>
        <p:nvSpPr>
          <p:cNvPr id="54" name="Rectangle 53"/>
          <p:cNvSpPr/>
          <p:nvPr/>
        </p:nvSpPr>
        <p:spPr>
          <a:xfrm>
            <a:off x="3374552" y="2375381"/>
            <a:ext cx="274434" cy="276999"/>
          </a:xfrm>
          <a:prstGeom prst="rect">
            <a:avLst/>
          </a:prstGeom>
        </p:spPr>
        <p:txBody>
          <a:bodyPr wrap="none">
            <a:spAutoFit/>
          </a:bodyPr>
          <a:lstStyle/>
          <a:p>
            <a:pPr algn="ctr"/>
            <a:r>
              <a:rPr lang="en-US" sz="1200" dirty="0">
                <a:latin typeface="Helvetica Neue"/>
                <a:cs typeface="Helvetica Neue"/>
              </a:rPr>
              <a:t>F</a:t>
            </a:r>
          </a:p>
        </p:txBody>
      </p:sp>
      <p:sp>
        <p:nvSpPr>
          <p:cNvPr id="55" name="Rectangle 54"/>
          <p:cNvSpPr/>
          <p:nvPr/>
        </p:nvSpPr>
        <p:spPr>
          <a:xfrm>
            <a:off x="3369576" y="2634469"/>
            <a:ext cx="284385" cy="276999"/>
          </a:xfrm>
          <a:prstGeom prst="rect">
            <a:avLst/>
          </a:prstGeom>
        </p:spPr>
        <p:txBody>
          <a:bodyPr wrap="none">
            <a:spAutoFit/>
          </a:bodyPr>
          <a:lstStyle/>
          <a:p>
            <a:pPr algn="ctr"/>
            <a:r>
              <a:rPr lang="en-US" sz="1200" dirty="0">
                <a:latin typeface="Helvetica Neue"/>
                <a:cs typeface="Helvetica Neue"/>
              </a:rPr>
              <a:t>S</a:t>
            </a:r>
          </a:p>
        </p:txBody>
      </p:sp>
      <p:sp>
        <p:nvSpPr>
          <p:cNvPr id="56" name="Rectangle 55"/>
          <p:cNvSpPr/>
          <p:nvPr/>
        </p:nvSpPr>
        <p:spPr>
          <a:xfrm>
            <a:off x="3369576" y="3152647"/>
            <a:ext cx="284385" cy="276999"/>
          </a:xfrm>
          <a:prstGeom prst="rect">
            <a:avLst/>
          </a:prstGeom>
        </p:spPr>
        <p:txBody>
          <a:bodyPr wrap="none">
            <a:spAutoFit/>
          </a:bodyPr>
          <a:lstStyle/>
          <a:p>
            <a:pPr algn="ctr"/>
            <a:r>
              <a:rPr lang="en-US" sz="1200" dirty="0">
                <a:latin typeface="Helvetica Neue"/>
                <a:cs typeface="Helvetica Neue"/>
              </a:rPr>
              <a:t>P</a:t>
            </a:r>
          </a:p>
        </p:txBody>
      </p:sp>
      <p:sp>
        <p:nvSpPr>
          <p:cNvPr id="57" name="Rectangle 56"/>
          <p:cNvSpPr/>
          <p:nvPr/>
        </p:nvSpPr>
        <p:spPr>
          <a:xfrm>
            <a:off x="3374551" y="2886510"/>
            <a:ext cx="274434" cy="276999"/>
          </a:xfrm>
          <a:prstGeom prst="rect">
            <a:avLst/>
          </a:prstGeom>
        </p:spPr>
        <p:txBody>
          <a:bodyPr wrap="none">
            <a:spAutoFit/>
          </a:bodyPr>
          <a:lstStyle/>
          <a:p>
            <a:pPr algn="ctr"/>
            <a:r>
              <a:rPr lang="en-US" sz="1200" dirty="0">
                <a:latin typeface="Helvetica Neue"/>
                <a:cs typeface="Helvetica Neue"/>
              </a:rPr>
              <a:t>L</a:t>
            </a:r>
          </a:p>
        </p:txBody>
      </p:sp>
      <p:sp>
        <p:nvSpPr>
          <p:cNvPr id="59" name="TextBox 58"/>
          <p:cNvSpPr txBox="1"/>
          <p:nvPr/>
        </p:nvSpPr>
        <p:spPr>
          <a:xfrm>
            <a:off x="5341336" y="1596280"/>
            <a:ext cx="262662" cy="276999"/>
          </a:xfrm>
          <a:prstGeom prst="rect">
            <a:avLst/>
          </a:prstGeom>
          <a:noFill/>
        </p:spPr>
        <p:txBody>
          <a:bodyPr wrap="none" rtlCol="0">
            <a:spAutoFit/>
          </a:bodyPr>
          <a:lstStyle/>
          <a:p>
            <a:r>
              <a:rPr lang="en-US" sz="1200" dirty="0"/>
              <a:t>1</a:t>
            </a:r>
          </a:p>
        </p:txBody>
      </p:sp>
      <p:sp>
        <p:nvSpPr>
          <p:cNvPr id="60" name="TextBox 59"/>
          <p:cNvSpPr txBox="1"/>
          <p:nvPr/>
        </p:nvSpPr>
        <p:spPr>
          <a:xfrm>
            <a:off x="5341336" y="1869030"/>
            <a:ext cx="262662" cy="276999"/>
          </a:xfrm>
          <a:prstGeom prst="rect">
            <a:avLst/>
          </a:prstGeom>
          <a:noFill/>
        </p:spPr>
        <p:txBody>
          <a:bodyPr wrap="none" rtlCol="0">
            <a:spAutoFit/>
          </a:bodyPr>
          <a:lstStyle/>
          <a:p>
            <a:r>
              <a:rPr lang="en-US" sz="1200" dirty="0"/>
              <a:t>2</a:t>
            </a:r>
          </a:p>
        </p:txBody>
      </p:sp>
      <p:sp>
        <p:nvSpPr>
          <p:cNvPr id="61" name="TextBox 60"/>
          <p:cNvSpPr txBox="1"/>
          <p:nvPr/>
        </p:nvSpPr>
        <p:spPr>
          <a:xfrm>
            <a:off x="5341336" y="2151410"/>
            <a:ext cx="262662" cy="276999"/>
          </a:xfrm>
          <a:prstGeom prst="rect">
            <a:avLst/>
          </a:prstGeom>
          <a:noFill/>
        </p:spPr>
        <p:txBody>
          <a:bodyPr wrap="none" rtlCol="0">
            <a:spAutoFit/>
          </a:bodyPr>
          <a:lstStyle/>
          <a:p>
            <a:r>
              <a:rPr lang="en-US" sz="1200" dirty="0"/>
              <a:t>3</a:t>
            </a:r>
          </a:p>
        </p:txBody>
      </p:sp>
      <p:sp>
        <p:nvSpPr>
          <p:cNvPr id="62" name="TextBox 61"/>
          <p:cNvSpPr txBox="1"/>
          <p:nvPr/>
        </p:nvSpPr>
        <p:spPr>
          <a:xfrm>
            <a:off x="5341336" y="2388950"/>
            <a:ext cx="262662" cy="276999"/>
          </a:xfrm>
          <a:prstGeom prst="rect">
            <a:avLst/>
          </a:prstGeom>
          <a:noFill/>
        </p:spPr>
        <p:txBody>
          <a:bodyPr wrap="none" rtlCol="0">
            <a:spAutoFit/>
          </a:bodyPr>
          <a:lstStyle/>
          <a:p>
            <a:r>
              <a:rPr lang="en-US" sz="1200" dirty="0"/>
              <a:t>4</a:t>
            </a:r>
          </a:p>
        </p:txBody>
      </p:sp>
      <p:sp>
        <p:nvSpPr>
          <p:cNvPr id="63" name="TextBox 62"/>
          <p:cNvSpPr txBox="1"/>
          <p:nvPr/>
        </p:nvSpPr>
        <p:spPr>
          <a:xfrm>
            <a:off x="7271428" y="1602285"/>
            <a:ext cx="262662" cy="276999"/>
          </a:xfrm>
          <a:prstGeom prst="rect">
            <a:avLst/>
          </a:prstGeom>
          <a:noFill/>
        </p:spPr>
        <p:txBody>
          <a:bodyPr wrap="none" rtlCol="0">
            <a:spAutoFit/>
          </a:bodyPr>
          <a:lstStyle/>
          <a:p>
            <a:r>
              <a:rPr lang="en-US" sz="1200" dirty="0"/>
              <a:t>1</a:t>
            </a:r>
          </a:p>
        </p:txBody>
      </p:sp>
      <p:sp>
        <p:nvSpPr>
          <p:cNvPr id="64" name="TextBox 63"/>
          <p:cNvSpPr txBox="1"/>
          <p:nvPr/>
        </p:nvSpPr>
        <p:spPr>
          <a:xfrm>
            <a:off x="7271428" y="1875035"/>
            <a:ext cx="262662" cy="276999"/>
          </a:xfrm>
          <a:prstGeom prst="rect">
            <a:avLst/>
          </a:prstGeom>
          <a:noFill/>
        </p:spPr>
        <p:txBody>
          <a:bodyPr wrap="none" rtlCol="0">
            <a:spAutoFit/>
          </a:bodyPr>
          <a:lstStyle/>
          <a:p>
            <a:r>
              <a:rPr lang="en-US" sz="1200" dirty="0"/>
              <a:t>2</a:t>
            </a:r>
          </a:p>
        </p:txBody>
      </p:sp>
      <p:sp>
        <p:nvSpPr>
          <p:cNvPr id="65" name="TextBox 64"/>
          <p:cNvSpPr txBox="1"/>
          <p:nvPr/>
        </p:nvSpPr>
        <p:spPr>
          <a:xfrm>
            <a:off x="7271428" y="2157415"/>
            <a:ext cx="262662" cy="276999"/>
          </a:xfrm>
          <a:prstGeom prst="rect">
            <a:avLst/>
          </a:prstGeom>
          <a:noFill/>
        </p:spPr>
        <p:txBody>
          <a:bodyPr wrap="none" rtlCol="0">
            <a:spAutoFit/>
          </a:bodyPr>
          <a:lstStyle/>
          <a:p>
            <a:r>
              <a:rPr lang="en-US" sz="1200" dirty="0"/>
              <a:t>3</a:t>
            </a:r>
          </a:p>
        </p:txBody>
      </p:sp>
      <p:sp>
        <p:nvSpPr>
          <p:cNvPr id="66" name="TextBox 65"/>
          <p:cNvSpPr txBox="1"/>
          <p:nvPr/>
        </p:nvSpPr>
        <p:spPr>
          <a:xfrm>
            <a:off x="7271428" y="2394955"/>
            <a:ext cx="262662" cy="276999"/>
          </a:xfrm>
          <a:prstGeom prst="rect">
            <a:avLst/>
          </a:prstGeom>
          <a:noFill/>
        </p:spPr>
        <p:txBody>
          <a:bodyPr wrap="none" rtlCol="0">
            <a:spAutoFit/>
          </a:bodyPr>
          <a:lstStyle/>
          <a:p>
            <a:r>
              <a:rPr lang="en-US" sz="1200" dirty="0"/>
              <a:t>4</a:t>
            </a:r>
          </a:p>
        </p:txBody>
      </p:sp>
      <p:sp>
        <p:nvSpPr>
          <p:cNvPr id="67" name="TextBox 66"/>
          <p:cNvSpPr txBox="1"/>
          <p:nvPr/>
        </p:nvSpPr>
        <p:spPr>
          <a:xfrm rot="2700000">
            <a:off x="1595868" y="6217128"/>
            <a:ext cx="463967" cy="276999"/>
          </a:xfrm>
          <a:prstGeom prst="rect">
            <a:avLst/>
          </a:prstGeom>
          <a:noFill/>
        </p:spPr>
        <p:txBody>
          <a:bodyPr wrap="none" rtlCol="0">
            <a:spAutoFit/>
          </a:bodyPr>
          <a:lstStyle/>
          <a:p>
            <a:r>
              <a:rPr lang="en-US" sz="1200" dirty="0">
                <a:latin typeface="Helvetica Neue"/>
                <a:cs typeface="Helvetica Neue"/>
              </a:rPr>
              <a:t>Bird</a:t>
            </a:r>
          </a:p>
        </p:txBody>
      </p:sp>
      <p:sp>
        <p:nvSpPr>
          <p:cNvPr id="68" name="TextBox 67"/>
          <p:cNvSpPr txBox="1"/>
          <p:nvPr/>
        </p:nvSpPr>
        <p:spPr>
          <a:xfrm rot="2700000">
            <a:off x="1868128" y="6210914"/>
            <a:ext cx="469663" cy="276999"/>
          </a:xfrm>
          <a:prstGeom prst="rect">
            <a:avLst/>
          </a:prstGeom>
          <a:noFill/>
        </p:spPr>
        <p:txBody>
          <a:bodyPr wrap="none" rtlCol="0">
            <a:spAutoFit/>
          </a:bodyPr>
          <a:lstStyle/>
          <a:p>
            <a:r>
              <a:rPr lang="en-US" sz="1200" dirty="0">
                <a:latin typeface="Helvetica Neue"/>
                <a:cs typeface="Helvetica Neue"/>
              </a:rPr>
              <a:t>Fish</a:t>
            </a:r>
          </a:p>
        </p:txBody>
      </p:sp>
      <p:sp>
        <p:nvSpPr>
          <p:cNvPr id="69" name="TextBox 68"/>
          <p:cNvSpPr txBox="1"/>
          <p:nvPr/>
        </p:nvSpPr>
        <p:spPr>
          <a:xfrm rot="2700000">
            <a:off x="2116917" y="6217128"/>
            <a:ext cx="472585" cy="276999"/>
          </a:xfrm>
          <a:prstGeom prst="rect">
            <a:avLst/>
          </a:prstGeom>
          <a:noFill/>
        </p:spPr>
        <p:txBody>
          <a:bodyPr wrap="none" rtlCol="0">
            <a:spAutoFit/>
          </a:bodyPr>
          <a:lstStyle/>
          <a:p>
            <a:r>
              <a:rPr lang="en-US" sz="1200" dirty="0">
                <a:latin typeface="Helvetica Neue"/>
                <a:cs typeface="Helvetica Neue"/>
              </a:rPr>
              <a:t>Tree</a:t>
            </a:r>
          </a:p>
        </p:txBody>
      </p:sp>
      <p:sp>
        <p:nvSpPr>
          <p:cNvPr id="70" name="TextBox 69"/>
          <p:cNvSpPr txBox="1"/>
          <p:nvPr/>
        </p:nvSpPr>
        <p:spPr>
          <a:xfrm>
            <a:off x="1902938" y="6428654"/>
            <a:ext cx="543087" cy="276999"/>
          </a:xfrm>
          <a:prstGeom prst="rect">
            <a:avLst/>
          </a:prstGeom>
          <a:noFill/>
        </p:spPr>
        <p:txBody>
          <a:bodyPr wrap="none" rtlCol="0">
            <a:spAutoFit/>
          </a:bodyPr>
          <a:lstStyle/>
          <a:p>
            <a:r>
              <a:rPr lang="en-US" sz="1200" b="1" dirty="0"/>
              <a:t>Items</a:t>
            </a:r>
          </a:p>
        </p:txBody>
      </p:sp>
      <p:sp>
        <p:nvSpPr>
          <p:cNvPr id="71" name="TextBox 70"/>
          <p:cNvSpPr txBox="1"/>
          <p:nvPr/>
        </p:nvSpPr>
        <p:spPr>
          <a:xfrm>
            <a:off x="1082191" y="4870893"/>
            <a:ext cx="599456" cy="276999"/>
          </a:xfrm>
          <a:prstGeom prst="rect">
            <a:avLst/>
          </a:prstGeom>
          <a:noFill/>
        </p:spPr>
        <p:txBody>
          <a:bodyPr wrap="square" rtlCol="0">
            <a:spAutoFit/>
          </a:bodyPr>
          <a:lstStyle/>
          <a:p>
            <a:r>
              <a:rPr lang="en-US" sz="1200" dirty="0">
                <a:latin typeface="Helvetica Neue"/>
                <a:cs typeface="Helvetica Neue"/>
              </a:rPr>
              <a:t>Roots</a:t>
            </a:r>
          </a:p>
        </p:txBody>
      </p:sp>
      <p:sp>
        <p:nvSpPr>
          <p:cNvPr id="72" name="Rectangle 71"/>
          <p:cNvSpPr/>
          <p:nvPr/>
        </p:nvSpPr>
        <p:spPr>
          <a:xfrm>
            <a:off x="1114998" y="4352717"/>
            <a:ext cx="556563" cy="276999"/>
          </a:xfrm>
          <a:prstGeom prst="rect">
            <a:avLst/>
          </a:prstGeom>
        </p:spPr>
        <p:txBody>
          <a:bodyPr wrap="none">
            <a:spAutoFit/>
          </a:bodyPr>
          <a:lstStyle/>
          <a:p>
            <a:r>
              <a:rPr lang="en-US" sz="1200" dirty="0">
                <a:latin typeface="Helvetica Neue"/>
                <a:cs typeface="Helvetica Neue"/>
              </a:rPr>
              <a:t>Grow</a:t>
            </a:r>
          </a:p>
        </p:txBody>
      </p:sp>
      <p:graphicFrame>
        <p:nvGraphicFramePr>
          <p:cNvPr id="73" name="Object 72"/>
          <p:cNvGraphicFramePr>
            <a:graphicFrameLocks noChangeAspect="1"/>
          </p:cNvGraphicFramePr>
          <p:nvPr/>
        </p:nvGraphicFramePr>
        <p:xfrm>
          <a:off x="1937010" y="3951044"/>
          <a:ext cx="642576" cy="391331"/>
        </p:xfrm>
        <a:graphic>
          <a:graphicData uri="http://schemas.openxmlformats.org/presentationml/2006/ole">
            <mc:AlternateContent xmlns:mc="http://schemas.openxmlformats.org/markup-compatibility/2006">
              <mc:Choice xmlns:v="urn:schemas-microsoft-com:vml" Requires="v">
                <p:oleObj spid="_x0000_s915732" name="Equation" r:id="rId27" imgW="393700" imgH="241300" progId="Equation.3">
                  <p:embed/>
                </p:oleObj>
              </mc:Choice>
              <mc:Fallback>
                <p:oleObj name="Equation" r:id="rId27" imgW="393700" imgH="241300" progId="Equation.3">
                  <p:embed/>
                  <p:pic>
                    <p:nvPicPr>
                      <p:cNvPr id="73" name="Object 72"/>
                      <p:cNvPicPr/>
                      <p:nvPr/>
                    </p:nvPicPr>
                    <p:blipFill>
                      <a:blip r:embed="rId28"/>
                      <a:stretch>
                        <a:fillRect/>
                      </a:stretch>
                    </p:blipFill>
                    <p:spPr>
                      <a:xfrm>
                        <a:off x="1937010" y="3951044"/>
                        <a:ext cx="642576" cy="391331"/>
                      </a:xfrm>
                      <a:prstGeom prst="rect">
                        <a:avLst/>
                      </a:prstGeom>
                      <a:noFill/>
                      <a:ln>
                        <a:noFill/>
                      </a:ln>
                    </p:spPr>
                  </p:pic>
                </p:oleObj>
              </mc:Fallback>
            </mc:AlternateContent>
          </a:graphicData>
        </a:graphic>
      </p:graphicFrame>
      <p:sp>
        <p:nvSpPr>
          <p:cNvPr id="74" name="Rectangle 73"/>
          <p:cNvSpPr/>
          <p:nvPr/>
        </p:nvSpPr>
        <p:spPr>
          <a:xfrm>
            <a:off x="1110179" y="4611805"/>
            <a:ext cx="566611" cy="276999"/>
          </a:xfrm>
          <a:prstGeom prst="rect">
            <a:avLst/>
          </a:prstGeom>
        </p:spPr>
        <p:txBody>
          <a:bodyPr wrap="none">
            <a:spAutoFit/>
          </a:bodyPr>
          <a:lstStyle/>
          <a:p>
            <a:r>
              <a:rPr lang="en-US" sz="1200" dirty="0">
                <a:latin typeface="Helvetica Neue"/>
                <a:cs typeface="Helvetica Neue"/>
              </a:rPr>
              <a:t>Move</a:t>
            </a:r>
          </a:p>
        </p:txBody>
      </p:sp>
      <p:sp>
        <p:nvSpPr>
          <p:cNvPr id="75" name="Rectangle 74"/>
          <p:cNvSpPr/>
          <p:nvPr/>
        </p:nvSpPr>
        <p:spPr>
          <a:xfrm>
            <a:off x="1194951" y="5129981"/>
            <a:ext cx="389850" cy="276999"/>
          </a:xfrm>
          <a:prstGeom prst="rect">
            <a:avLst/>
          </a:prstGeom>
        </p:spPr>
        <p:txBody>
          <a:bodyPr wrap="none">
            <a:spAutoFit/>
          </a:bodyPr>
          <a:lstStyle/>
          <a:p>
            <a:r>
              <a:rPr lang="en-US" sz="1200" dirty="0">
                <a:latin typeface="Helvetica Neue"/>
                <a:cs typeface="Helvetica Neue"/>
              </a:rPr>
              <a:t>Fly</a:t>
            </a:r>
          </a:p>
        </p:txBody>
      </p:sp>
      <p:sp>
        <p:nvSpPr>
          <p:cNvPr id="76" name="TextBox 75"/>
          <p:cNvSpPr txBox="1"/>
          <p:nvPr/>
        </p:nvSpPr>
        <p:spPr>
          <a:xfrm rot="2700000">
            <a:off x="2342241" y="6266854"/>
            <a:ext cx="659155" cy="276999"/>
          </a:xfrm>
          <a:prstGeom prst="rect">
            <a:avLst/>
          </a:prstGeom>
          <a:noFill/>
        </p:spPr>
        <p:txBody>
          <a:bodyPr wrap="none" rtlCol="0">
            <a:spAutoFit/>
          </a:bodyPr>
          <a:lstStyle/>
          <a:p>
            <a:r>
              <a:rPr lang="en-US" sz="1200" dirty="0">
                <a:latin typeface="Helvetica Neue"/>
                <a:cs typeface="Helvetica Neue"/>
              </a:rPr>
              <a:t>Flower</a:t>
            </a:r>
          </a:p>
        </p:txBody>
      </p:sp>
      <p:sp>
        <p:nvSpPr>
          <p:cNvPr id="77" name="Rectangle 76"/>
          <p:cNvSpPr/>
          <p:nvPr/>
        </p:nvSpPr>
        <p:spPr>
          <a:xfrm>
            <a:off x="1108848" y="5389069"/>
            <a:ext cx="569387" cy="276999"/>
          </a:xfrm>
          <a:prstGeom prst="rect">
            <a:avLst/>
          </a:prstGeom>
        </p:spPr>
        <p:txBody>
          <a:bodyPr wrap="none">
            <a:spAutoFit/>
          </a:bodyPr>
          <a:lstStyle/>
          <a:p>
            <a:r>
              <a:rPr lang="en-US" sz="1200" dirty="0">
                <a:latin typeface="Helvetica Neue"/>
                <a:cs typeface="Helvetica Neue"/>
              </a:rPr>
              <a:t>Swim</a:t>
            </a:r>
          </a:p>
        </p:txBody>
      </p:sp>
      <p:sp>
        <p:nvSpPr>
          <p:cNvPr id="78" name="Rectangle 77"/>
          <p:cNvSpPr/>
          <p:nvPr/>
        </p:nvSpPr>
        <p:spPr>
          <a:xfrm>
            <a:off x="1059624" y="5648157"/>
            <a:ext cx="672024" cy="276999"/>
          </a:xfrm>
          <a:prstGeom prst="rect">
            <a:avLst/>
          </a:prstGeom>
        </p:spPr>
        <p:txBody>
          <a:bodyPr wrap="none">
            <a:spAutoFit/>
          </a:bodyPr>
          <a:lstStyle/>
          <a:p>
            <a:r>
              <a:rPr lang="en-US" sz="1200" dirty="0">
                <a:latin typeface="Helvetica Neue"/>
                <a:cs typeface="Helvetica Neue"/>
              </a:rPr>
              <a:t>Leaves</a:t>
            </a:r>
          </a:p>
        </p:txBody>
      </p:sp>
      <p:sp>
        <p:nvSpPr>
          <p:cNvPr id="79" name="Rectangle 78"/>
          <p:cNvSpPr/>
          <p:nvPr/>
        </p:nvSpPr>
        <p:spPr>
          <a:xfrm>
            <a:off x="1089737" y="5907246"/>
            <a:ext cx="609235" cy="276999"/>
          </a:xfrm>
          <a:prstGeom prst="rect">
            <a:avLst/>
          </a:prstGeom>
        </p:spPr>
        <p:txBody>
          <a:bodyPr wrap="none">
            <a:spAutoFit/>
          </a:bodyPr>
          <a:lstStyle/>
          <a:p>
            <a:r>
              <a:rPr lang="en-US" sz="1200" dirty="0">
                <a:latin typeface="Helvetica Neue"/>
                <a:cs typeface="Helvetica Neue"/>
              </a:rPr>
              <a:t>Petals</a:t>
            </a:r>
          </a:p>
        </p:txBody>
      </p:sp>
      <p:graphicFrame>
        <p:nvGraphicFramePr>
          <p:cNvPr id="80" name="Object 79"/>
          <p:cNvGraphicFramePr>
            <a:graphicFrameLocks noChangeAspect="1"/>
          </p:cNvGraphicFramePr>
          <p:nvPr/>
        </p:nvGraphicFramePr>
        <p:xfrm>
          <a:off x="2802656" y="5134416"/>
          <a:ext cx="394377" cy="315197"/>
        </p:xfrm>
        <a:graphic>
          <a:graphicData uri="http://schemas.openxmlformats.org/presentationml/2006/ole">
            <mc:AlternateContent xmlns:mc="http://schemas.openxmlformats.org/markup-compatibility/2006">
              <mc:Choice xmlns:v="urn:schemas-microsoft-com:vml" Requires="v">
                <p:oleObj spid="_x0000_s915733" name="Equation" r:id="rId29" imgW="127000" imgH="101600" progId="Equation.3">
                  <p:embed/>
                </p:oleObj>
              </mc:Choice>
              <mc:Fallback>
                <p:oleObj name="Equation" r:id="rId29" imgW="127000" imgH="101600" progId="Equation.3">
                  <p:embed/>
                  <p:pic>
                    <p:nvPicPr>
                      <p:cNvPr id="80" name="Object 79"/>
                      <p:cNvPicPr/>
                      <p:nvPr/>
                    </p:nvPicPr>
                    <p:blipFill>
                      <a:blip r:embed="rId9"/>
                      <a:stretch>
                        <a:fillRect/>
                      </a:stretch>
                    </p:blipFill>
                    <p:spPr>
                      <a:xfrm>
                        <a:off x="2802656" y="5134416"/>
                        <a:ext cx="394377" cy="315197"/>
                      </a:xfrm>
                      <a:prstGeom prst="rect">
                        <a:avLst/>
                      </a:prstGeom>
                      <a:noFill/>
                      <a:ln>
                        <a:noFill/>
                      </a:ln>
                    </p:spPr>
                  </p:pic>
                </p:oleObj>
              </mc:Fallback>
            </mc:AlternateContent>
          </a:graphicData>
        </a:graphic>
      </p:graphicFrame>
      <p:graphicFrame>
        <p:nvGraphicFramePr>
          <p:cNvPr id="81" name="Object 80"/>
          <p:cNvGraphicFramePr>
            <a:graphicFrameLocks noChangeAspect="1"/>
          </p:cNvGraphicFramePr>
          <p:nvPr/>
        </p:nvGraphicFramePr>
        <p:xfrm>
          <a:off x="4055358" y="4021138"/>
          <a:ext cx="247650" cy="268287"/>
        </p:xfrm>
        <a:graphic>
          <a:graphicData uri="http://schemas.openxmlformats.org/presentationml/2006/ole">
            <mc:AlternateContent xmlns:mc="http://schemas.openxmlformats.org/markup-compatibility/2006">
              <mc:Choice xmlns:v="urn:schemas-microsoft-com:vml" Requires="v">
                <p:oleObj spid="_x0000_s915734" name="Equation" r:id="rId30" imgW="152400" imgH="165100" progId="Equation.3">
                  <p:embed/>
                </p:oleObj>
              </mc:Choice>
              <mc:Fallback>
                <p:oleObj name="Equation" r:id="rId30" imgW="152400" imgH="165100" progId="Equation.3">
                  <p:embed/>
                  <p:pic>
                    <p:nvPicPr>
                      <p:cNvPr id="81" name="Object 80"/>
                      <p:cNvPicPr/>
                      <p:nvPr/>
                    </p:nvPicPr>
                    <p:blipFill>
                      <a:blip r:embed="rId31"/>
                      <a:stretch>
                        <a:fillRect/>
                      </a:stretch>
                    </p:blipFill>
                    <p:spPr>
                      <a:xfrm>
                        <a:off x="4055358" y="4021138"/>
                        <a:ext cx="247650" cy="268287"/>
                      </a:xfrm>
                      <a:prstGeom prst="rect">
                        <a:avLst/>
                      </a:prstGeom>
                      <a:noFill/>
                      <a:ln>
                        <a:noFill/>
                      </a:ln>
                    </p:spPr>
                  </p:pic>
                </p:oleObj>
              </mc:Fallback>
            </mc:AlternateContent>
          </a:graphicData>
        </a:graphic>
      </p:graphicFrame>
      <p:graphicFrame>
        <p:nvGraphicFramePr>
          <p:cNvPr id="82" name="Object 81"/>
          <p:cNvGraphicFramePr>
            <a:graphicFrameLocks noChangeAspect="1"/>
          </p:cNvGraphicFramePr>
          <p:nvPr/>
        </p:nvGraphicFramePr>
        <p:xfrm>
          <a:off x="5860989" y="4010428"/>
          <a:ext cx="494876" cy="330425"/>
        </p:xfrm>
        <a:graphic>
          <a:graphicData uri="http://schemas.openxmlformats.org/presentationml/2006/ole">
            <mc:AlternateContent xmlns:mc="http://schemas.openxmlformats.org/markup-compatibility/2006">
              <mc:Choice xmlns:v="urn:schemas-microsoft-com:vml" Requires="v">
                <p:oleObj spid="_x0000_s915735" name="Equation" r:id="rId32" imgW="304800" imgH="203200" progId="Equation.3">
                  <p:embed/>
                </p:oleObj>
              </mc:Choice>
              <mc:Fallback>
                <p:oleObj name="Equation" r:id="rId32" imgW="304800" imgH="203200" progId="Equation.3">
                  <p:embed/>
                  <p:pic>
                    <p:nvPicPr>
                      <p:cNvPr id="82" name="Object 81"/>
                      <p:cNvPicPr/>
                      <p:nvPr/>
                    </p:nvPicPr>
                    <p:blipFill>
                      <a:blip r:embed="rId33"/>
                      <a:stretch>
                        <a:fillRect/>
                      </a:stretch>
                    </p:blipFill>
                    <p:spPr>
                      <a:xfrm>
                        <a:off x="5860989" y="4010428"/>
                        <a:ext cx="494876" cy="330425"/>
                      </a:xfrm>
                      <a:prstGeom prst="rect">
                        <a:avLst/>
                      </a:prstGeom>
                      <a:noFill/>
                      <a:ln>
                        <a:noFill/>
                      </a:ln>
                    </p:spPr>
                  </p:pic>
                </p:oleObj>
              </mc:Fallback>
            </mc:AlternateContent>
          </a:graphicData>
        </a:graphic>
      </p:graphicFrame>
      <p:graphicFrame>
        <p:nvGraphicFramePr>
          <p:cNvPr id="83" name="Object 82"/>
          <p:cNvGraphicFramePr>
            <a:graphicFrameLocks noChangeAspect="1"/>
          </p:cNvGraphicFramePr>
          <p:nvPr/>
        </p:nvGraphicFramePr>
        <p:xfrm>
          <a:off x="7974542" y="4010025"/>
          <a:ext cx="350838" cy="330200"/>
        </p:xfrm>
        <a:graphic>
          <a:graphicData uri="http://schemas.openxmlformats.org/presentationml/2006/ole">
            <mc:AlternateContent xmlns:mc="http://schemas.openxmlformats.org/markup-compatibility/2006">
              <mc:Choice xmlns:v="urn:schemas-microsoft-com:vml" Requires="v">
                <p:oleObj spid="_x0000_s915736" name="Equation" r:id="rId34" imgW="215900" imgH="203200" progId="Equation.3">
                  <p:embed/>
                </p:oleObj>
              </mc:Choice>
              <mc:Fallback>
                <p:oleObj name="Equation" r:id="rId34" imgW="215900" imgH="203200" progId="Equation.3">
                  <p:embed/>
                  <p:pic>
                    <p:nvPicPr>
                      <p:cNvPr id="83" name="Object 82"/>
                      <p:cNvPicPr/>
                      <p:nvPr/>
                    </p:nvPicPr>
                    <p:blipFill>
                      <a:blip r:embed="rId35"/>
                      <a:stretch>
                        <a:fillRect/>
                      </a:stretch>
                    </p:blipFill>
                    <p:spPr>
                      <a:xfrm>
                        <a:off x="7974542" y="4010025"/>
                        <a:ext cx="350838" cy="330200"/>
                      </a:xfrm>
                      <a:prstGeom prst="rect">
                        <a:avLst/>
                      </a:prstGeom>
                      <a:noFill/>
                      <a:ln>
                        <a:noFill/>
                      </a:ln>
                    </p:spPr>
                  </p:pic>
                </p:oleObj>
              </mc:Fallback>
            </mc:AlternateContent>
          </a:graphicData>
        </a:graphic>
      </p:graphicFrame>
      <p:sp>
        <p:nvSpPr>
          <p:cNvPr id="84" name="TextBox 83"/>
          <p:cNvSpPr txBox="1"/>
          <p:nvPr/>
        </p:nvSpPr>
        <p:spPr>
          <a:xfrm rot="16200000">
            <a:off x="502926" y="5103106"/>
            <a:ext cx="847708" cy="276999"/>
          </a:xfrm>
          <a:prstGeom prst="rect">
            <a:avLst/>
          </a:prstGeom>
          <a:noFill/>
        </p:spPr>
        <p:txBody>
          <a:bodyPr wrap="none" rtlCol="0">
            <a:spAutoFit/>
          </a:bodyPr>
          <a:lstStyle/>
          <a:p>
            <a:r>
              <a:rPr lang="en-US" sz="1200" b="1" dirty="0"/>
              <a:t>Properties</a:t>
            </a:r>
          </a:p>
        </p:txBody>
      </p:sp>
      <p:sp>
        <p:nvSpPr>
          <p:cNvPr id="85" name="TextBox 84"/>
          <p:cNvSpPr txBox="1"/>
          <p:nvPr/>
        </p:nvSpPr>
        <p:spPr>
          <a:xfrm rot="16200000">
            <a:off x="2850305" y="5103106"/>
            <a:ext cx="847708" cy="276999"/>
          </a:xfrm>
          <a:prstGeom prst="rect">
            <a:avLst/>
          </a:prstGeom>
          <a:noFill/>
        </p:spPr>
        <p:txBody>
          <a:bodyPr wrap="none" rtlCol="0">
            <a:spAutoFit/>
          </a:bodyPr>
          <a:lstStyle/>
          <a:p>
            <a:r>
              <a:rPr lang="en-US" sz="1200" b="1" dirty="0"/>
              <a:t>Properties</a:t>
            </a:r>
          </a:p>
        </p:txBody>
      </p:sp>
      <p:sp>
        <p:nvSpPr>
          <p:cNvPr id="86" name="TextBox 85"/>
          <p:cNvSpPr txBox="1"/>
          <p:nvPr/>
        </p:nvSpPr>
        <p:spPr>
          <a:xfrm>
            <a:off x="3843808" y="6428654"/>
            <a:ext cx="623338" cy="276999"/>
          </a:xfrm>
          <a:prstGeom prst="rect">
            <a:avLst/>
          </a:prstGeom>
          <a:noFill/>
        </p:spPr>
        <p:txBody>
          <a:bodyPr wrap="none" rtlCol="0">
            <a:spAutoFit/>
          </a:bodyPr>
          <a:lstStyle/>
          <a:p>
            <a:r>
              <a:rPr lang="en-US" sz="1200" b="1" dirty="0"/>
              <a:t>Modes</a:t>
            </a:r>
          </a:p>
        </p:txBody>
      </p:sp>
      <p:sp>
        <p:nvSpPr>
          <p:cNvPr id="87" name="TextBox 86"/>
          <p:cNvSpPr txBox="1"/>
          <p:nvPr/>
        </p:nvSpPr>
        <p:spPr>
          <a:xfrm rot="2700000">
            <a:off x="7466843" y="5450639"/>
            <a:ext cx="463967" cy="276999"/>
          </a:xfrm>
          <a:prstGeom prst="rect">
            <a:avLst/>
          </a:prstGeom>
          <a:noFill/>
        </p:spPr>
        <p:txBody>
          <a:bodyPr wrap="none" rtlCol="0">
            <a:spAutoFit/>
          </a:bodyPr>
          <a:lstStyle/>
          <a:p>
            <a:r>
              <a:rPr lang="en-US" sz="1200" dirty="0">
                <a:latin typeface="Helvetica Neue"/>
                <a:cs typeface="Helvetica Neue"/>
              </a:rPr>
              <a:t>Bird</a:t>
            </a:r>
          </a:p>
        </p:txBody>
      </p:sp>
      <p:sp>
        <p:nvSpPr>
          <p:cNvPr id="88" name="TextBox 87"/>
          <p:cNvSpPr txBox="1"/>
          <p:nvPr/>
        </p:nvSpPr>
        <p:spPr>
          <a:xfrm rot="2700000">
            <a:off x="7739102" y="5444423"/>
            <a:ext cx="469663" cy="276999"/>
          </a:xfrm>
          <a:prstGeom prst="rect">
            <a:avLst/>
          </a:prstGeom>
          <a:noFill/>
        </p:spPr>
        <p:txBody>
          <a:bodyPr wrap="none" rtlCol="0">
            <a:spAutoFit/>
          </a:bodyPr>
          <a:lstStyle/>
          <a:p>
            <a:r>
              <a:rPr lang="en-US" sz="1200" dirty="0">
                <a:latin typeface="Helvetica Neue"/>
                <a:cs typeface="Helvetica Neue"/>
              </a:rPr>
              <a:t>Fish</a:t>
            </a:r>
          </a:p>
        </p:txBody>
      </p:sp>
      <p:sp>
        <p:nvSpPr>
          <p:cNvPr id="89" name="TextBox 88"/>
          <p:cNvSpPr txBox="1"/>
          <p:nvPr/>
        </p:nvSpPr>
        <p:spPr>
          <a:xfrm rot="2700000">
            <a:off x="7987892" y="5450639"/>
            <a:ext cx="472585" cy="276999"/>
          </a:xfrm>
          <a:prstGeom prst="rect">
            <a:avLst/>
          </a:prstGeom>
          <a:noFill/>
        </p:spPr>
        <p:txBody>
          <a:bodyPr wrap="none" rtlCol="0">
            <a:spAutoFit/>
          </a:bodyPr>
          <a:lstStyle/>
          <a:p>
            <a:r>
              <a:rPr lang="en-US" sz="1200" dirty="0">
                <a:latin typeface="Helvetica Neue"/>
                <a:cs typeface="Helvetica Neue"/>
              </a:rPr>
              <a:t>Tree</a:t>
            </a:r>
          </a:p>
        </p:txBody>
      </p:sp>
      <p:sp>
        <p:nvSpPr>
          <p:cNvPr id="90" name="TextBox 89"/>
          <p:cNvSpPr txBox="1"/>
          <p:nvPr/>
        </p:nvSpPr>
        <p:spPr>
          <a:xfrm>
            <a:off x="7773912" y="5669436"/>
            <a:ext cx="543087" cy="276999"/>
          </a:xfrm>
          <a:prstGeom prst="rect">
            <a:avLst/>
          </a:prstGeom>
          <a:noFill/>
        </p:spPr>
        <p:txBody>
          <a:bodyPr wrap="none" rtlCol="0">
            <a:spAutoFit/>
          </a:bodyPr>
          <a:lstStyle/>
          <a:p>
            <a:r>
              <a:rPr lang="en-US" sz="1200" b="1" dirty="0"/>
              <a:t>Items</a:t>
            </a:r>
          </a:p>
        </p:txBody>
      </p:sp>
      <p:sp>
        <p:nvSpPr>
          <p:cNvPr id="91" name="TextBox 90"/>
          <p:cNvSpPr txBox="1"/>
          <p:nvPr/>
        </p:nvSpPr>
        <p:spPr>
          <a:xfrm rot="2700000">
            <a:off x="8213215" y="5500364"/>
            <a:ext cx="659155" cy="276999"/>
          </a:xfrm>
          <a:prstGeom prst="rect">
            <a:avLst/>
          </a:prstGeom>
          <a:noFill/>
        </p:spPr>
        <p:txBody>
          <a:bodyPr wrap="none" rtlCol="0">
            <a:spAutoFit/>
          </a:bodyPr>
          <a:lstStyle/>
          <a:p>
            <a:r>
              <a:rPr lang="en-US" sz="1200" dirty="0">
                <a:latin typeface="Helvetica Neue"/>
                <a:cs typeface="Helvetica Neue"/>
              </a:rPr>
              <a:t>Flower</a:t>
            </a:r>
          </a:p>
        </p:txBody>
      </p:sp>
      <p:graphicFrame>
        <p:nvGraphicFramePr>
          <p:cNvPr id="92" name="Object 91"/>
          <p:cNvGraphicFramePr>
            <a:graphicFrameLocks noChangeAspect="1"/>
          </p:cNvGraphicFramePr>
          <p:nvPr/>
        </p:nvGraphicFramePr>
        <p:xfrm>
          <a:off x="4823404" y="4677005"/>
          <a:ext cx="394378" cy="394377"/>
        </p:xfrm>
        <a:graphic>
          <a:graphicData uri="http://schemas.openxmlformats.org/presentationml/2006/ole">
            <mc:AlternateContent xmlns:mc="http://schemas.openxmlformats.org/markup-compatibility/2006">
              <mc:Choice xmlns:v="urn:schemas-microsoft-com:vml" Requires="v">
                <p:oleObj spid="_x0000_s915737" name="Equation" r:id="rId36" imgW="127000" imgH="127000" progId="Equation.3">
                  <p:embed/>
                </p:oleObj>
              </mc:Choice>
              <mc:Fallback>
                <p:oleObj name="Equation" r:id="rId36" imgW="127000" imgH="127000" progId="Equation.3">
                  <p:embed/>
                  <p:pic>
                    <p:nvPicPr>
                      <p:cNvPr id="92" name="Object 91"/>
                      <p:cNvPicPr/>
                      <p:nvPr/>
                    </p:nvPicPr>
                    <p:blipFill>
                      <a:blip r:embed="rId17"/>
                      <a:stretch>
                        <a:fillRect/>
                      </a:stretch>
                    </p:blipFill>
                    <p:spPr>
                      <a:xfrm>
                        <a:off x="4823404" y="4677005"/>
                        <a:ext cx="394378" cy="394377"/>
                      </a:xfrm>
                      <a:prstGeom prst="rect">
                        <a:avLst/>
                      </a:prstGeom>
                      <a:noFill/>
                      <a:ln>
                        <a:noFill/>
                      </a:ln>
                    </p:spPr>
                  </p:pic>
                </p:oleObj>
              </mc:Fallback>
            </mc:AlternateContent>
          </a:graphicData>
        </a:graphic>
      </p:graphicFrame>
      <p:graphicFrame>
        <p:nvGraphicFramePr>
          <p:cNvPr id="93" name="Object 92"/>
          <p:cNvGraphicFramePr>
            <a:graphicFrameLocks noChangeAspect="1"/>
          </p:cNvGraphicFramePr>
          <p:nvPr/>
        </p:nvGraphicFramePr>
        <p:xfrm>
          <a:off x="6776033" y="4677005"/>
          <a:ext cx="394378" cy="394377"/>
        </p:xfrm>
        <a:graphic>
          <a:graphicData uri="http://schemas.openxmlformats.org/presentationml/2006/ole">
            <mc:AlternateContent xmlns:mc="http://schemas.openxmlformats.org/markup-compatibility/2006">
              <mc:Choice xmlns:v="urn:schemas-microsoft-com:vml" Requires="v">
                <p:oleObj spid="_x0000_s915738" name="Equation" r:id="rId37" imgW="127000" imgH="127000" progId="Equation.3">
                  <p:embed/>
                </p:oleObj>
              </mc:Choice>
              <mc:Fallback>
                <p:oleObj name="Equation" r:id="rId37" imgW="127000" imgH="127000" progId="Equation.3">
                  <p:embed/>
                  <p:pic>
                    <p:nvPicPr>
                      <p:cNvPr id="93" name="Object 92"/>
                      <p:cNvPicPr/>
                      <p:nvPr/>
                    </p:nvPicPr>
                    <p:blipFill>
                      <a:blip r:embed="rId17"/>
                      <a:stretch>
                        <a:fillRect/>
                      </a:stretch>
                    </p:blipFill>
                    <p:spPr>
                      <a:xfrm>
                        <a:off x="6776033" y="4677005"/>
                        <a:ext cx="394378" cy="394377"/>
                      </a:xfrm>
                      <a:prstGeom prst="rect">
                        <a:avLst/>
                      </a:prstGeom>
                      <a:noFill/>
                      <a:ln>
                        <a:noFill/>
                      </a:ln>
                    </p:spPr>
                  </p:pic>
                </p:oleObj>
              </mc:Fallback>
            </mc:AlternateContent>
          </a:graphicData>
        </a:graphic>
      </p:graphicFrame>
      <p:sp>
        <p:nvSpPr>
          <p:cNvPr id="94" name="TextBox 93"/>
          <p:cNvSpPr txBox="1"/>
          <p:nvPr/>
        </p:nvSpPr>
        <p:spPr>
          <a:xfrm>
            <a:off x="3634939" y="6150781"/>
            <a:ext cx="262662" cy="276999"/>
          </a:xfrm>
          <a:prstGeom prst="rect">
            <a:avLst/>
          </a:prstGeom>
          <a:noFill/>
        </p:spPr>
        <p:txBody>
          <a:bodyPr wrap="none" rtlCol="0">
            <a:spAutoFit/>
          </a:bodyPr>
          <a:lstStyle/>
          <a:p>
            <a:r>
              <a:rPr lang="en-US" sz="1200" dirty="0"/>
              <a:t>1</a:t>
            </a:r>
          </a:p>
        </p:txBody>
      </p:sp>
      <p:sp>
        <p:nvSpPr>
          <p:cNvPr id="95" name="TextBox 94"/>
          <p:cNvSpPr txBox="1"/>
          <p:nvPr/>
        </p:nvSpPr>
        <p:spPr>
          <a:xfrm>
            <a:off x="3890814" y="6150781"/>
            <a:ext cx="262662" cy="276999"/>
          </a:xfrm>
          <a:prstGeom prst="rect">
            <a:avLst/>
          </a:prstGeom>
          <a:noFill/>
        </p:spPr>
        <p:txBody>
          <a:bodyPr wrap="none" rtlCol="0">
            <a:spAutoFit/>
          </a:bodyPr>
          <a:lstStyle/>
          <a:p>
            <a:r>
              <a:rPr lang="en-US" sz="1200" dirty="0"/>
              <a:t>2</a:t>
            </a:r>
          </a:p>
        </p:txBody>
      </p:sp>
      <p:sp>
        <p:nvSpPr>
          <p:cNvPr id="96" name="TextBox 95"/>
          <p:cNvSpPr txBox="1"/>
          <p:nvPr/>
        </p:nvSpPr>
        <p:spPr>
          <a:xfrm>
            <a:off x="4146690" y="6150781"/>
            <a:ext cx="262662" cy="276999"/>
          </a:xfrm>
          <a:prstGeom prst="rect">
            <a:avLst/>
          </a:prstGeom>
          <a:noFill/>
        </p:spPr>
        <p:txBody>
          <a:bodyPr wrap="none" rtlCol="0">
            <a:spAutoFit/>
          </a:bodyPr>
          <a:lstStyle/>
          <a:p>
            <a:r>
              <a:rPr lang="en-US" sz="1200" dirty="0"/>
              <a:t>3</a:t>
            </a:r>
          </a:p>
        </p:txBody>
      </p:sp>
      <p:sp>
        <p:nvSpPr>
          <p:cNvPr id="97" name="TextBox 96"/>
          <p:cNvSpPr txBox="1"/>
          <p:nvPr/>
        </p:nvSpPr>
        <p:spPr>
          <a:xfrm>
            <a:off x="4402566" y="6150781"/>
            <a:ext cx="262662" cy="276999"/>
          </a:xfrm>
          <a:prstGeom prst="rect">
            <a:avLst/>
          </a:prstGeom>
          <a:noFill/>
        </p:spPr>
        <p:txBody>
          <a:bodyPr wrap="none" rtlCol="0">
            <a:spAutoFit/>
          </a:bodyPr>
          <a:lstStyle/>
          <a:p>
            <a:r>
              <a:rPr lang="en-US" sz="1200" dirty="0"/>
              <a:t>4</a:t>
            </a:r>
          </a:p>
        </p:txBody>
      </p:sp>
      <p:sp>
        <p:nvSpPr>
          <p:cNvPr id="98" name="TextBox 97"/>
          <p:cNvSpPr txBox="1"/>
          <p:nvPr/>
        </p:nvSpPr>
        <p:spPr>
          <a:xfrm>
            <a:off x="5780760" y="5669436"/>
            <a:ext cx="623338" cy="276999"/>
          </a:xfrm>
          <a:prstGeom prst="rect">
            <a:avLst/>
          </a:prstGeom>
          <a:noFill/>
        </p:spPr>
        <p:txBody>
          <a:bodyPr wrap="none" rtlCol="0">
            <a:spAutoFit/>
          </a:bodyPr>
          <a:lstStyle/>
          <a:p>
            <a:r>
              <a:rPr lang="en-US" sz="1200" b="1" dirty="0"/>
              <a:t>Modes</a:t>
            </a:r>
          </a:p>
        </p:txBody>
      </p:sp>
      <p:sp>
        <p:nvSpPr>
          <p:cNvPr id="99" name="TextBox 98"/>
          <p:cNvSpPr txBox="1"/>
          <p:nvPr/>
        </p:nvSpPr>
        <p:spPr>
          <a:xfrm>
            <a:off x="5571891" y="5405674"/>
            <a:ext cx="262662" cy="276999"/>
          </a:xfrm>
          <a:prstGeom prst="rect">
            <a:avLst/>
          </a:prstGeom>
          <a:noFill/>
        </p:spPr>
        <p:txBody>
          <a:bodyPr wrap="none" rtlCol="0">
            <a:spAutoFit/>
          </a:bodyPr>
          <a:lstStyle/>
          <a:p>
            <a:r>
              <a:rPr lang="en-US" sz="1200" dirty="0"/>
              <a:t>1</a:t>
            </a:r>
          </a:p>
        </p:txBody>
      </p:sp>
      <p:sp>
        <p:nvSpPr>
          <p:cNvPr id="100" name="TextBox 99"/>
          <p:cNvSpPr txBox="1"/>
          <p:nvPr/>
        </p:nvSpPr>
        <p:spPr>
          <a:xfrm>
            <a:off x="5827766" y="5405674"/>
            <a:ext cx="262662" cy="276999"/>
          </a:xfrm>
          <a:prstGeom prst="rect">
            <a:avLst/>
          </a:prstGeom>
          <a:noFill/>
        </p:spPr>
        <p:txBody>
          <a:bodyPr wrap="none" rtlCol="0">
            <a:spAutoFit/>
          </a:bodyPr>
          <a:lstStyle/>
          <a:p>
            <a:r>
              <a:rPr lang="en-US" sz="1200" dirty="0"/>
              <a:t>2</a:t>
            </a:r>
          </a:p>
        </p:txBody>
      </p:sp>
      <p:sp>
        <p:nvSpPr>
          <p:cNvPr id="101" name="TextBox 100"/>
          <p:cNvSpPr txBox="1"/>
          <p:nvPr/>
        </p:nvSpPr>
        <p:spPr>
          <a:xfrm>
            <a:off x="6083642" y="5405674"/>
            <a:ext cx="262662" cy="276999"/>
          </a:xfrm>
          <a:prstGeom prst="rect">
            <a:avLst/>
          </a:prstGeom>
          <a:noFill/>
        </p:spPr>
        <p:txBody>
          <a:bodyPr wrap="none" rtlCol="0">
            <a:spAutoFit/>
          </a:bodyPr>
          <a:lstStyle/>
          <a:p>
            <a:r>
              <a:rPr lang="en-US" sz="1200" dirty="0"/>
              <a:t>3</a:t>
            </a:r>
          </a:p>
        </p:txBody>
      </p:sp>
      <p:sp>
        <p:nvSpPr>
          <p:cNvPr id="102" name="TextBox 101"/>
          <p:cNvSpPr txBox="1"/>
          <p:nvPr/>
        </p:nvSpPr>
        <p:spPr>
          <a:xfrm>
            <a:off x="6339518" y="5405674"/>
            <a:ext cx="262662" cy="276999"/>
          </a:xfrm>
          <a:prstGeom prst="rect">
            <a:avLst/>
          </a:prstGeom>
          <a:noFill/>
        </p:spPr>
        <p:txBody>
          <a:bodyPr wrap="none" rtlCol="0">
            <a:spAutoFit/>
          </a:bodyPr>
          <a:lstStyle/>
          <a:p>
            <a:r>
              <a:rPr lang="en-US" sz="1200" dirty="0"/>
              <a:t>4</a:t>
            </a:r>
          </a:p>
        </p:txBody>
      </p:sp>
      <p:sp>
        <p:nvSpPr>
          <p:cNvPr id="103" name="TextBox 102"/>
          <p:cNvSpPr txBox="1"/>
          <p:nvPr/>
        </p:nvSpPr>
        <p:spPr>
          <a:xfrm rot="16200000">
            <a:off x="4961805" y="4771172"/>
            <a:ext cx="623338" cy="276999"/>
          </a:xfrm>
          <a:prstGeom prst="rect">
            <a:avLst/>
          </a:prstGeom>
          <a:noFill/>
        </p:spPr>
        <p:txBody>
          <a:bodyPr wrap="none" rtlCol="0">
            <a:spAutoFit/>
          </a:bodyPr>
          <a:lstStyle/>
          <a:p>
            <a:r>
              <a:rPr lang="en-US" sz="1200" b="1" dirty="0"/>
              <a:t>Modes</a:t>
            </a:r>
          </a:p>
        </p:txBody>
      </p:sp>
      <p:sp>
        <p:nvSpPr>
          <p:cNvPr id="104" name="TextBox 103"/>
          <p:cNvSpPr txBox="1"/>
          <p:nvPr/>
        </p:nvSpPr>
        <p:spPr>
          <a:xfrm rot="16200000">
            <a:off x="6894223" y="4759346"/>
            <a:ext cx="623338" cy="276999"/>
          </a:xfrm>
          <a:prstGeom prst="rect">
            <a:avLst/>
          </a:prstGeom>
          <a:noFill/>
        </p:spPr>
        <p:txBody>
          <a:bodyPr wrap="none" rtlCol="0">
            <a:spAutoFit/>
          </a:bodyPr>
          <a:lstStyle/>
          <a:p>
            <a:r>
              <a:rPr lang="en-US" sz="1200" b="1" dirty="0"/>
              <a:t>Modes</a:t>
            </a:r>
          </a:p>
        </p:txBody>
      </p:sp>
      <p:graphicFrame>
        <p:nvGraphicFramePr>
          <p:cNvPr id="105" name="Object 104"/>
          <p:cNvGraphicFramePr>
            <a:graphicFrameLocks noChangeAspect="1"/>
          </p:cNvGraphicFramePr>
          <p:nvPr/>
        </p:nvGraphicFramePr>
        <p:xfrm>
          <a:off x="5597563" y="4293649"/>
          <a:ext cx="248198" cy="331947"/>
        </p:xfrm>
        <a:graphic>
          <a:graphicData uri="http://schemas.openxmlformats.org/presentationml/2006/ole">
            <mc:AlternateContent xmlns:mc="http://schemas.openxmlformats.org/markup-compatibility/2006">
              <mc:Choice xmlns:v="urn:schemas-microsoft-com:vml" Requires="v">
                <p:oleObj spid="_x0000_s915739" name="Equation" r:id="rId38" imgW="152400" imgH="203200" progId="Equation.3">
                  <p:embed/>
                </p:oleObj>
              </mc:Choice>
              <mc:Fallback>
                <p:oleObj name="Equation" r:id="rId38" imgW="152400" imgH="203200" progId="Equation.3">
                  <p:embed/>
                  <p:pic>
                    <p:nvPicPr>
                      <p:cNvPr id="105" name="Object 104"/>
                      <p:cNvPicPr/>
                      <p:nvPr/>
                    </p:nvPicPr>
                    <p:blipFill>
                      <a:blip r:embed="rId39"/>
                      <a:stretch>
                        <a:fillRect/>
                      </a:stretch>
                    </p:blipFill>
                    <p:spPr>
                      <a:xfrm>
                        <a:off x="5597563" y="4293649"/>
                        <a:ext cx="248198" cy="331947"/>
                      </a:xfrm>
                      <a:prstGeom prst="rect">
                        <a:avLst/>
                      </a:prstGeom>
                      <a:noFill/>
                      <a:ln>
                        <a:noFill/>
                      </a:ln>
                    </p:spPr>
                  </p:pic>
                </p:oleObj>
              </mc:Fallback>
            </mc:AlternateContent>
          </a:graphicData>
        </a:graphic>
      </p:graphicFrame>
      <p:graphicFrame>
        <p:nvGraphicFramePr>
          <p:cNvPr id="106" name="Object 105"/>
          <p:cNvGraphicFramePr>
            <a:graphicFrameLocks noChangeAspect="1"/>
          </p:cNvGraphicFramePr>
          <p:nvPr/>
        </p:nvGraphicFramePr>
        <p:xfrm>
          <a:off x="5829012" y="4557075"/>
          <a:ext cx="290834" cy="331947"/>
        </p:xfrm>
        <a:graphic>
          <a:graphicData uri="http://schemas.openxmlformats.org/presentationml/2006/ole">
            <mc:AlternateContent xmlns:mc="http://schemas.openxmlformats.org/markup-compatibility/2006">
              <mc:Choice xmlns:v="urn:schemas-microsoft-com:vml" Requires="v">
                <p:oleObj spid="_x0000_s915740" name="Equation" r:id="rId40" imgW="177800" imgH="203200" progId="Equation.3">
                  <p:embed/>
                </p:oleObj>
              </mc:Choice>
              <mc:Fallback>
                <p:oleObj name="Equation" r:id="rId40" imgW="177800" imgH="203200" progId="Equation.3">
                  <p:embed/>
                  <p:pic>
                    <p:nvPicPr>
                      <p:cNvPr id="106" name="Object 105"/>
                      <p:cNvPicPr/>
                      <p:nvPr/>
                    </p:nvPicPr>
                    <p:blipFill>
                      <a:blip r:embed="rId41"/>
                      <a:stretch>
                        <a:fillRect/>
                      </a:stretch>
                    </p:blipFill>
                    <p:spPr>
                      <a:xfrm>
                        <a:off x="5829012" y="4557075"/>
                        <a:ext cx="290834" cy="331947"/>
                      </a:xfrm>
                      <a:prstGeom prst="rect">
                        <a:avLst/>
                      </a:prstGeom>
                      <a:noFill/>
                      <a:ln>
                        <a:noFill/>
                      </a:ln>
                    </p:spPr>
                  </p:pic>
                </p:oleObj>
              </mc:Fallback>
            </mc:AlternateContent>
          </a:graphicData>
        </a:graphic>
      </p:graphicFrame>
      <p:graphicFrame>
        <p:nvGraphicFramePr>
          <p:cNvPr id="107" name="Object 106"/>
          <p:cNvGraphicFramePr>
            <a:graphicFrameLocks noChangeAspect="1"/>
          </p:cNvGraphicFramePr>
          <p:nvPr/>
        </p:nvGraphicFramePr>
        <p:xfrm>
          <a:off x="6093961" y="4812888"/>
          <a:ext cx="269516" cy="353265"/>
        </p:xfrm>
        <a:graphic>
          <a:graphicData uri="http://schemas.openxmlformats.org/presentationml/2006/ole">
            <mc:AlternateContent xmlns:mc="http://schemas.openxmlformats.org/markup-compatibility/2006">
              <mc:Choice xmlns:v="urn:schemas-microsoft-com:vml" Requires="v">
                <p:oleObj spid="_x0000_s915741" name="Equation" r:id="rId42" imgW="165100" imgH="215900" progId="Equation.3">
                  <p:embed/>
                </p:oleObj>
              </mc:Choice>
              <mc:Fallback>
                <p:oleObj name="Equation" r:id="rId42" imgW="165100" imgH="215900" progId="Equation.3">
                  <p:embed/>
                  <p:pic>
                    <p:nvPicPr>
                      <p:cNvPr id="107" name="Object 106"/>
                      <p:cNvPicPr/>
                      <p:nvPr/>
                    </p:nvPicPr>
                    <p:blipFill>
                      <a:blip r:embed="rId43"/>
                      <a:stretch>
                        <a:fillRect/>
                      </a:stretch>
                    </p:blipFill>
                    <p:spPr>
                      <a:xfrm>
                        <a:off x="6093961" y="4812888"/>
                        <a:ext cx="269516" cy="353265"/>
                      </a:xfrm>
                      <a:prstGeom prst="rect">
                        <a:avLst/>
                      </a:prstGeom>
                      <a:noFill/>
                      <a:ln>
                        <a:noFill/>
                      </a:ln>
                    </p:spPr>
                  </p:pic>
                </p:oleObj>
              </mc:Fallback>
            </mc:AlternateContent>
          </a:graphicData>
        </a:graphic>
      </p:graphicFrame>
      <p:graphicFrame>
        <p:nvGraphicFramePr>
          <p:cNvPr id="108" name="Object 107"/>
          <p:cNvGraphicFramePr>
            <a:graphicFrameLocks noChangeAspect="1"/>
          </p:cNvGraphicFramePr>
          <p:nvPr/>
        </p:nvGraphicFramePr>
        <p:xfrm>
          <a:off x="6337592" y="5071745"/>
          <a:ext cx="289312" cy="331947"/>
        </p:xfrm>
        <a:graphic>
          <a:graphicData uri="http://schemas.openxmlformats.org/presentationml/2006/ole">
            <mc:AlternateContent xmlns:mc="http://schemas.openxmlformats.org/markup-compatibility/2006">
              <mc:Choice xmlns:v="urn:schemas-microsoft-com:vml" Requires="v">
                <p:oleObj spid="_x0000_s915742" name="Equation" r:id="rId44" imgW="177800" imgH="203200" progId="Equation.3">
                  <p:embed/>
                </p:oleObj>
              </mc:Choice>
              <mc:Fallback>
                <p:oleObj name="Equation" r:id="rId44" imgW="177800" imgH="203200" progId="Equation.3">
                  <p:embed/>
                  <p:pic>
                    <p:nvPicPr>
                      <p:cNvPr id="108" name="Object 107"/>
                      <p:cNvPicPr/>
                      <p:nvPr/>
                    </p:nvPicPr>
                    <p:blipFill>
                      <a:blip r:embed="rId45"/>
                      <a:stretch>
                        <a:fillRect/>
                      </a:stretch>
                    </p:blipFill>
                    <p:spPr>
                      <a:xfrm>
                        <a:off x="6337592" y="5071745"/>
                        <a:ext cx="289312" cy="331947"/>
                      </a:xfrm>
                      <a:prstGeom prst="rect">
                        <a:avLst/>
                      </a:prstGeom>
                      <a:noFill/>
                      <a:ln>
                        <a:noFill/>
                      </a:ln>
                    </p:spPr>
                  </p:pic>
                </p:oleObj>
              </mc:Fallback>
            </mc:AlternateContent>
          </a:graphicData>
        </a:graphic>
      </p:graphicFrame>
      <p:sp>
        <p:nvSpPr>
          <p:cNvPr id="109" name="TextBox 108"/>
          <p:cNvSpPr txBox="1"/>
          <p:nvPr/>
        </p:nvSpPr>
        <p:spPr>
          <a:xfrm>
            <a:off x="3367244" y="4865671"/>
            <a:ext cx="292398" cy="276999"/>
          </a:xfrm>
          <a:prstGeom prst="rect">
            <a:avLst/>
          </a:prstGeom>
          <a:noFill/>
        </p:spPr>
        <p:txBody>
          <a:bodyPr wrap="square" rtlCol="0">
            <a:spAutoFit/>
          </a:bodyPr>
          <a:lstStyle/>
          <a:p>
            <a:pPr algn="ctr"/>
            <a:r>
              <a:rPr lang="en-US" sz="1200" dirty="0">
                <a:latin typeface="Helvetica Neue"/>
                <a:cs typeface="Helvetica Neue"/>
              </a:rPr>
              <a:t>R</a:t>
            </a:r>
          </a:p>
        </p:txBody>
      </p:sp>
      <p:sp>
        <p:nvSpPr>
          <p:cNvPr id="110" name="Rectangle 109"/>
          <p:cNvSpPr/>
          <p:nvPr/>
        </p:nvSpPr>
        <p:spPr>
          <a:xfrm>
            <a:off x="3362711" y="4347495"/>
            <a:ext cx="301465" cy="276999"/>
          </a:xfrm>
          <a:prstGeom prst="rect">
            <a:avLst/>
          </a:prstGeom>
        </p:spPr>
        <p:txBody>
          <a:bodyPr wrap="none">
            <a:spAutoFit/>
          </a:bodyPr>
          <a:lstStyle/>
          <a:p>
            <a:pPr algn="ctr"/>
            <a:r>
              <a:rPr lang="en-US" sz="1200" dirty="0">
                <a:latin typeface="Helvetica Neue"/>
                <a:cs typeface="Helvetica Neue"/>
              </a:rPr>
              <a:t>G</a:t>
            </a:r>
          </a:p>
        </p:txBody>
      </p:sp>
      <p:sp>
        <p:nvSpPr>
          <p:cNvPr id="111" name="Rectangle 110"/>
          <p:cNvSpPr/>
          <p:nvPr/>
        </p:nvSpPr>
        <p:spPr>
          <a:xfrm>
            <a:off x="3354094" y="4606583"/>
            <a:ext cx="318701" cy="276999"/>
          </a:xfrm>
          <a:prstGeom prst="rect">
            <a:avLst/>
          </a:prstGeom>
        </p:spPr>
        <p:txBody>
          <a:bodyPr wrap="none">
            <a:spAutoFit/>
          </a:bodyPr>
          <a:lstStyle/>
          <a:p>
            <a:pPr algn="ctr"/>
            <a:r>
              <a:rPr lang="en-US" sz="1200" dirty="0">
                <a:latin typeface="Helvetica Neue"/>
                <a:cs typeface="Helvetica Neue"/>
              </a:rPr>
              <a:t>M</a:t>
            </a:r>
          </a:p>
        </p:txBody>
      </p:sp>
      <p:sp>
        <p:nvSpPr>
          <p:cNvPr id="112" name="Rectangle 111"/>
          <p:cNvSpPr/>
          <p:nvPr/>
        </p:nvSpPr>
        <p:spPr>
          <a:xfrm>
            <a:off x="3376226" y="5124759"/>
            <a:ext cx="274434" cy="276999"/>
          </a:xfrm>
          <a:prstGeom prst="rect">
            <a:avLst/>
          </a:prstGeom>
        </p:spPr>
        <p:txBody>
          <a:bodyPr wrap="none">
            <a:spAutoFit/>
          </a:bodyPr>
          <a:lstStyle/>
          <a:p>
            <a:pPr algn="ctr"/>
            <a:r>
              <a:rPr lang="en-US" sz="1200" dirty="0">
                <a:latin typeface="Helvetica Neue"/>
                <a:cs typeface="Helvetica Neue"/>
              </a:rPr>
              <a:t>F</a:t>
            </a:r>
          </a:p>
        </p:txBody>
      </p:sp>
      <p:sp>
        <p:nvSpPr>
          <p:cNvPr id="113" name="Rectangle 112"/>
          <p:cNvSpPr/>
          <p:nvPr/>
        </p:nvSpPr>
        <p:spPr>
          <a:xfrm>
            <a:off x="3371251" y="5383847"/>
            <a:ext cx="284385" cy="276999"/>
          </a:xfrm>
          <a:prstGeom prst="rect">
            <a:avLst/>
          </a:prstGeom>
        </p:spPr>
        <p:txBody>
          <a:bodyPr wrap="none">
            <a:spAutoFit/>
          </a:bodyPr>
          <a:lstStyle/>
          <a:p>
            <a:pPr algn="ctr"/>
            <a:r>
              <a:rPr lang="en-US" sz="1200" dirty="0">
                <a:latin typeface="Helvetica Neue"/>
                <a:cs typeface="Helvetica Neue"/>
              </a:rPr>
              <a:t>S</a:t>
            </a:r>
          </a:p>
        </p:txBody>
      </p:sp>
      <p:sp>
        <p:nvSpPr>
          <p:cNvPr id="114" name="Rectangle 113"/>
          <p:cNvSpPr/>
          <p:nvPr/>
        </p:nvSpPr>
        <p:spPr>
          <a:xfrm>
            <a:off x="3371251" y="5902025"/>
            <a:ext cx="284385" cy="276999"/>
          </a:xfrm>
          <a:prstGeom prst="rect">
            <a:avLst/>
          </a:prstGeom>
        </p:spPr>
        <p:txBody>
          <a:bodyPr wrap="none">
            <a:spAutoFit/>
          </a:bodyPr>
          <a:lstStyle/>
          <a:p>
            <a:pPr algn="ctr"/>
            <a:r>
              <a:rPr lang="en-US" sz="1200" dirty="0">
                <a:latin typeface="Helvetica Neue"/>
                <a:cs typeface="Helvetica Neue"/>
              </a:rPr>
              <a:t>P</a:t>
            </a:r>
          </a:p>
        </p:txBody>
      </p:sp>
      <p:sp>
        <p:nvSpPr>
          <p:cNvPr id="115" name="Rectangle 114"/>
          <p:cNvSpPr/>
          <p:nvPr/>
        </p:nvSpPr>
        <p:spPr>
          <a:xfrm>
            <a:off x="3376226" y="5635888"/>
            <a:ext cx="274434" cy="276999"/>
          </a:xfrm>
          <a:prstGeom prst="rect">
            <a:avLst/>
          </a:prstGeom>
        </p:spPr>
        <p:txBody>
          <a:bodyPr wrap="none">
            <a:spAutoFit/>
          </a:bodyPr>
          <a:lstStyle/>
          <a:p>
            <a:pPr algn="ctr"/>
            <a:r>
              <a:rPr lang="en-US" sz="1200" dirty="0">
                <a:latin typeface="Helvetica Neue"/>
                <a:cs typeface="Helvetica Neue"/>
              </a:rPr>
              <a:t>L</a:t>
            </a:r>
          </a:p>
        </p:txBody>
      </p:sp>
      <p:sp>
        <p:nvSpPr>
          <p:cNvPr id="116" name="TextBox 115"/>
          <p:cNvSpPr txBox="1"/>
          <p:nvPr/>
        </p:nvSpPr>
        <p:spPr>
          <a:xfrm>
            <a:off x="5343010" y="4345658"/>
            <a:ext cx="262662" cy="276999"/>
          </a:xfrm>
          <a:prstGeom prst="rect">
            <a:avLst/>
          </a:prstGeom>
          <a:noFill/>
        </p:spPr>
        <p:txBody>
          <a:bodyPr wrap="none" rtlCol="0">
            <a:spAutoFit/>
          </a:bodyPr>
          <a:lstStyle/>
          <a:p>
            <a:r>
              <a:rPr lang="en-US" sz="1200" dirty="0"/>
              <a:t>1</a:t>
            </a:r>
          </a:p>
        </p:txBody>
      </p:sp>
      <p:sp>
        <p:nvSpPr>
          <p:cNvPr id="117" name="TextBox 116"/>
          <p:cNvSpPr txBox="1"/>
          <p:nvPr/>
        </p:nvSpPr>
        <p:spPr>
          <a:xfrm>
            <a:off x="5343010" y="4618408"/>
            <a:ext cx="262662" cy="276999"/>
          </a:xfrm>
          <a:prstGeom prst="rect">
            <a:avLst/>
          </a:prstGeom>
          <a:noFill/>
        </p:spPr>
        <p:txBody>
          <a:bodyPr wrap="none" rtlCol="0">
            <a:spAutoFit/>
          </a:bodyPr>
          <a:lstStyle/>
          <a:p>
            <a:r>
              <a:rPr lang="en-US" sz="1200" dirty="0"/>
              <a:t>2</a:t>
            </a:r>
          </a:p>
        </p:txBody>
      </p:sp>
      <p:sp>
        <p:nvSpPr>
          <p:cNvPr id="118" name="TextBox 117"/>
          <p:cNvSpPr txBox="1"/>
          <p:nvPr/>
        </p:nvSpPr>
        <p:spPr>
          <a:xfrm>
            <a:off x="5343010" y="4900788"/>
            <a:ext cx="262662" cy="276999"/>
          </a:xfrm>
          <a:prstGeom prst="rect">
            <a:avLst/>
          </a:prstGeom>
          <a:noFill/>
        </p:spPr>
        <p:txBody>
          <a:bodyPr wrap="none" rtlCol="0">
            <a:spAutoFit/>
          </a:bodyPr>
          <a:lstStyle/>
          <a:p>
            <a:r>
              <a:rPr lang="en-US" sz="1200" dirty="0"/>
              <a:t>3</a:t>
            </a:r>
          </a:p>
        </p:txBody>
      </p:sp>
      <p:sp>
        <p:nvSpPr>
          <p:cNvPr id="119" name="TextBox 118"/>
          <p:cNvSpPr txBox="1"/>
          <p:nvPr/>
        </p:nvSpPr>
        <p:spPr>
          <a:xfrm>
            <a:off x="5343010" y="5138327"/>
            <a:ext cx="262662" cy="276999"/>
          </a:xfrm>
          <a:prstGeom prst="rect">
            <a:avLst/>
          </a:prstGeom>
          <a:noFill/>
        </p:spPr>
        <p:txBody>
          <a:bodyPr wrap="none" rtlCol="0">
            <a:spAutoFit/>
          </a:bodyPr>
          <a:lstStyle/>
          <a:p>
            <a:r>
              <a:rPr lang="en-US" sz="1200" dirty="0"/>
              <a:t>4</a:t>
            </a:r>
          </a:p>
        </p:txBody>
      </p:sp>
      <p:sp>
        <p:nvSpPr>
          <p:cNvPr id="120" name="TextBox 119"/>
          <p:cNvSpPr txBox="1"/>
          <p:nvPr/>
        </p:nvSpPr>
        <p:spPr>
          <a:xfrm>
            <a:off x="7273102" y="4351663"/>
            <a:ext cx="262662" cy="276999"/>
          </a:xfrm>
          <a:prstGeom prst="rect">
            <a:avLst/>
          </a:prstGeom>
          <a:noFill/>
        </p:spPr>
        <p:txBody>
          <a:bodyPr wrap="none" rtlCol="0">
            <a:spAutoFit/>
          </a:bodyPr>
          <a:lstStyle/>
          <a:p>
            <a:r>
              <a:rPr lang="en-US" sz="1200" dirty="0"/>
              <a:t>1</a:t>
            </a:r>
          </a:p>
        </p:txBody>
      </p:sp>
      <p:sp>
        <p:nvSpPr>
          <p:cNvPr id="121" name="TextBox 120"/>
          <p:cNvSpPr txBox="1"/>
          <p:nvPr/>
        </p:nvSpPr>
        <p:spPr>
          <a:xfrm>
            <a:off x="7273102" y="4624413"/>
            <a:ext cx="262662" cy="276999"/>
          </a:xfrm>
          <a:prstGeom prst="rect">
            <a:avLst/>
          </a:prstGeom>
          <a:noFill/>
        </p:spPr>
        <p:txBody>
          <a:bodyPr wrap="none" rtlCol="0">
            <a:spAutoFit/>
          </a:bodyPr>
          <a:lstStyle/>
          <a:p>
            <a:r>
              <a:rPr lang="en-US" sz="1200" dirty="0"/>
              <a:t>2</a:t>
            </a:r>
          </a:p>
        </p:txBody>
      </p:sp>
      <p:sp>
        <p:nvSpPr>
          <p:cNvPr id="122" name="TextBox 121"/>
          <p:cNvSpPr txBox="1"/>
          <p:nvPr/>
        </p:nvSpPr>
        <p:spPr>
          <a:xfrm>
            <a:off x="7273102" y="4906793"/>
            <a:ext cx="262662" cy="276999"/>
          </a:xfrm>
          <a:prstGeom prst="rect">
            <a:avLst/>
          </a:prstGeom>
          <a:noFill/>
        </p:spPr>
        <p:txBody>
          <a:bodyPr wrap="none" rtlCol="0">
            <a:spAutoFit/>
          </a:bodyPr>
          <a:lstStyle/>
          <a:p>
            <a:r>
              <a:rPr lang="en-US" sz="1200" dirty="0"/>
              <a:t>3</a:t>
            </a:r>
          </a:p>
        </p:txBody>
      </p:sp>
      <p:sp>
        <p:nvSpPr>
          <p:cNvPr id="123" name="TextBox 122"/>
          <p:cNvSpPr txBox="1"/>
          <p:nvPr/>
        </p:nvSpPr>
        <p:spPr>
          <a:xfrm>
            <a:off x="7273102" y="5144333"/>
            <a:ext cx="262662" cy="276999"/>
          </a:xfrm>
          <a:prstGeom prst="rect">
            <a:avLst/>
          </a:prstGeom>
          <a:noFill/>
        </p:spPr>
        <p:txBody>
          <a:bodyPr wrap="none" rtlCol="0">
            <a:spAutoFit/>
          </a:bodyPr>
          <a:lstStyle/>
          <a:p>
            <a:r>
              <a:rPr lang="en-US" sz="1200" dirty="0"/>
              <a:t>4</a:t>
            </a:r>
          </a:p>
        </p:txBody>
      </p:sp>
      <p:sp>
        <p:nvSpPr>
          <p:cNvPr id="124" name="TextBox 123"/>
          <p:cNvSpPr txBox="1"/>
          <p:nvPr/>
        </p:nvSpPr>
        <p:spPr>
          <a:xfrm rot="16200000">
            <a:off x="-189918" y="2241180"/>
            <a:ext cx="1177746" cy="553951"/>
          </a:xfrm>
          <a:prstGeom prst="rect">
            <a:avLst/>
          </a:prstGeom>
          <a:noFill/>
        </p:spPr>
        <p:txBody>
          <a:bodyPr wrap="none" lIns="91394" tIns="45697" rIns="91394" bIns="45697" rtlCol="0">
            <a:spAutoFit/>
          </a:bodyPr>
          <a:lstStyle/>
          <a:p>
            <a:r>
              <a:rPr lang="en-US" sz="3000" b="1" dirty="0"/>
              <a:t>World</a:t>
            </a:r>
          </a:p>
        </p:txBody>
      </p:sp>
      <p:sp>
        <p:nvSpPr>
          <p:cNvPr id="125" name="TextBox 124"/>
          <p:cNvSpPr txBox="1"/>
          <p:nvPr/>
        </p:nvSpPr>
        <p:spPr>
          <a:xfrm rot="16200000">
            <a:off x="-364454" y="4956784"/>
            <a:ext cx="1579937" cy="553951"/>
          </a:xfrm>
          <a:prstGeom prst="rect">
            <a:avLst/>
          </a:prstGeom>
          <a:noFill/>
        </p:spPr>
        <p:txBody>
          <a:bodyPr wrap="none" lIns="91394" tIns="45697" rIns="91394" bIns="45697" rtlCol="0">
            <a:spAutoFit/>
          </a:bodyPr>
          <a:lstStyle/>
          <a:p>
            <a:r>
              <a:rPr lang="en-US" sz="3000" b="1" dirty="0"/>
              <a:t>Network</a:t>
            </a:r>
          </a:p>
        </p:txBody>
      </p:sp>
    </p:spTree>
    <p:extLst>
      <p:ext uri="{BB962C8B-B14F-4D97-AF65-F5344CB8AC3E}">
        <p14:creationId xmlns:p14="http://schemas.microsoft.com/office/powerpoint/2010/main" val="294849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6"/>
                                        </p:tgtEl>
                                      </p:cBhvr>
                                    </p:cmd>
                                  </p:childTnLst>
                                </p:cTn>
                              </p:par>
                            </p:childTnLst>
                          </p:cTn>
                        </p:par>
                      </p:childTnLst>
                    </p:cTn>
                  </p:par>
                </p:childTnLst>
              </p:cTn>
              <p:nextCondLst>
                <p:cond evt="onClick" delay="0">
                  <p:tgtEl>
                    <p:spTgt spid="126"/>
                  </p:tgtEl>
                </p:cond>
              </p:nextCondLst>
            </p:seq>
            <p:video>
              <p:cMediaNode vol="80000">
                <p:cTn id="7" fill="hold" display="0">
                  <p:stCondLst>
                    <p:cond delay="indefinite"/>
                  </p:stCondLst>
                </p:cTn>
                <p:tgtEl>
                  <p:spTgt spid="12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 error surface</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23</a:t>
            </a:fld>
            <a:endParaRPr lang="en-US"/>
          </a:p>
        </p:txBody>
      </p:sp>
      <p:sp>
        <p:nvSpPr>
          <p:cNvPr id="9" name="Content Placeholder 8"/>
          <p:cNvSpPr>
            <a:spLocks noGrp="1"/>
          </p:cNvSpPr>
          <p:nvPr>
            <p:ph idx="1"/>
          </p:nvPr>
        </p:nvSpPr>
        <p:spPr/>
        <p:txBody>
          <a:bodyPr/>
          <a:lstStyle/>
          <a:p>
            <a:r>
              <a:rPr lang="en-US" dirty="0"/>
              <a:t>Mode error surface:</a:t>
            </a:r>
          </a:p>
          <a:p>
            <a:endParaRPr lang="en-US" dirty="0"/>
          </a:p>
          <a:p>
            <a:endParaRPr lang="en-US" dirty="0"/>
          </a:p>
          <a:p>
            <a:endParaRPr lang="en-US" dirty="0"/>
          </a:p>
          <a:p>
            <a:r>
              <a:rPr lang="en-US" dirty="0"/>
              <a:t>Balanced ICs:</a:t>
            </a:r>
          </a:p>
          <a:p>
            <a:endParaRPr lang="en-US" dirty="0"/>
          </a:p>
          <a:p>
            <a:endParaRPr lang="en-US" dirty="0"/>
          </a:p>
          <a:p>
            <a:endParaRPr lang="en-US" dirty="0"/>
          </a:p>
          <a:p>
            <a:pPr marL="0" indent="0">
              <a:buNone/>
            </a:pPr>
            <a:endParaRPr lang="en-US" dirty="0"/>
          </a:p>
          <a:p>
            <a:endParaRPr lang="en-US" dirty="0"/>
          </a:p>
          <a:p>
            <a:endParaRPr lang="en-US" dirty="0"/>
          </a:p>
        </p:txBody>
      </p:sp>
      <p:grpSp>
        <p:nvGrpSpPr>
          <p:cNvPr id="17" name="Group 16"/>
          <p:cNvGrpSpPr/>
          <p:nvPr/>
        </p:nvGrpSpPr>
        <p:grpSpPr>
          <a:xfrm>
            <a:off x="4691484" y="6125518"/>
            <a:ext cx="2362990" cy="461665"/>
            <a:chOff x="2071512" y="4915130"/>
            <a:chExt cx="2362990" cy="461665"/>
          </a:xfrm>
        </p:grpSpPr>
        <p:pic>
          <p:nvPicPr>
            <p:cNvPr id="12" name="Picture 11"/>
            <p:cNvPicPr>
              <a:picLocks noChangeAspect="1"/>
            </p:cNvPicPr>
            <p:nvPr/>
          </p:nvPicPr>
          <p:blipFill>
            <a:blip r:embed="rId2"/>
            <a:stretch>
              <a:fillRect/>
            </a:stretch>
          </p:blipFill>
          <p:spPr>
            <a:xfrm>
              <a:off x="4214989" y="4990741"/>
              <a:ext cx="219513" cy="371482"/>
            </a:xfrm>
            <a:prstGeom prst="rect">
              <a:avLst/>
            </a:prstGeom>
          </p:spPr>
        </p:pic>
        <p:sp>
          <p:nvSpPr>
            <p:cNvPr id="14" name="TextBox 13"/>
            <p:cNvSpPr txBox="1"/>
            <p:nvPr/>
          </p:nvSpPr>
          <p:spPr>
            <a:xfrm>
              <a:off x="2071512" y="4915130"/>
              <a:ext cx="2118404" cy="461665"/>
            </a:xfrm>
            <a:prstGeom prst="rect">
              <a:avLst/>
            </a:prstGeom>
            <a:noFill/>
          </p:spPr>
          <p:txBody>
            <a:bodyPr wrap="none" rtlCol="0">
              <a:spAutoFit/>
            </a:bodyPr>
            <a:lstStyle/>
            <a:p>
              <a:r>
                <a:rPr lang="en-US" sz="2400" dirty="0">
                  <a:latin typeface="Avenir Book"/>
                  <a:cs typeface="Avenir Book"/>
                </a:rPr>
                <a:t>Input variance</a:t>
              </a:r>
            </a:p>
          </p:txBody>
        </p:sp>
      </p:grpSp>
      <p:grpSp>
        <p:nvGrpSpPr>
          <p:cNvPr id="16" name="Group 15"/>
          <p:cNvGrpSpPr/>
          <p:nvPr/>
        </p:nvGrpSpPr>
        <p:grpSpPr>
          <a:xfrm>
            <a:off x="1952978" y="6126164"/>
            <a:ext cx="2423987" cy="461665"/>
            <a:chOff x="2074333" y="4270611"/>
            <a:chExt cx="2423987" cy="461665"/>
          </a:xfrm>
        </p:grpSpPr>
        <p:sp>
          <p:nvSpPr>
            <p:cNvPr id="13" name="TextBox 12"/>
            <p:cNvSpPr txBox="1"/>
            <p:nvPr/>
          </p:nvSpPr>
          <p:spPr>
            <a:xfrm>
              <a:off x="2074333" y="4270611"/>
              <a:ext cx="2105480" cy="461665"/>
            </a:xfrm>
            <a:prstGeom prst="rect">
              <a:avLst/>
            </a:prstGeom>
            <a:noFill/>
          </p:spPr>
          <p:txBody>
            <a:bodyPr wrap="none" rtlCol="0">
              <a:spAutoFit/>
            </a:bodyPr>
            <a:lstStyle/>
            <a:p>
              <a:r>
                <a:rPr lang="en-US" sz="2400" dirty="0">
                  <a:latin typeface="Avenir Book"/>
                  <a:cs typeface="Avenir Book"/>
                </a:rPr>
                <a:t>Singular value</a:t>
              </a:r>
            </a:p>
          </p:txBody>
        </p:sp>
        <p:pic>
          <p:nvPicPr>
            <p:cNvPr id="15" name="Picture 14"/>
            <p:cNvPicPr>
              <a:picLocks noChangeAspect="1"/>
            </p:cNvPicPr>
            <p:nvPr/>
          </p:nvPicPr>
          <p:blipFill>
            <a:blip r:embed="rId3"/>
            <a:stretch>
              <a:fillRect/>
            </a:stretch>
          </p:blipFill>
          <p:spPr>
            <a:xfrm>
              <a:off x="4179813" y="4315767"/>
              <a:ext cx="318507" cy="416509"/>
            </a:xfrm>
            <a:prstGeom prst="rect">
              <a:avLst/>
            </a:prstGeom>
          </p:spPr>
        </p:pic>
      </p:grpSp>
      <p:pic>
        <p:nvPicPr>
          <p:cNvPr id="20" name="Picture 19"/>
          <p:cNvPicPr>
            <a:picLocks noChangeAspect="1"/>
          </p:cNvPicPr>
          <p:nvPr/>
        </p:nvPicPr>
        <p:blipFill>
          <a:blip r:embed="rId4"/>
          <a:stretch>
            <a:fillRect/>
          </a:stretch>
        </p:blipFill>
        <p:spPr>
          <a:xfrm>
            <a:off x="2742774" y="4472401"/>
            <a:ext cx="3686674" cy="1127478"/>
          </a:xfrm>
          <a:prstGeom prst="rect">
            <a:avLst/>
          </a:prstGeom>
        </p:spPr>
      </p:pic>
      <p:pic>
        <p:nvPicPr>
          <p:cNvPr id="21" name="Picture 20"/>
          <p:cNvPicPr>
            <a:picLocks noChangeAspect="1"/>
          </p:cNvPicPr>
          <p:nvPr/>
        </p:nvPicPr>
        <p:blipFill>
          <a:blip r:embed="rId5"/>
          <a:stretch>
            <a:fillRect/>
          </a:stretch>
        </p:blipFill>
        <p:spPr>
          <a:xfrm>
            <a:off x="2639484" y="2300111"/>
            <a:ext cx="4516965" cy="1368777"/>
          </a:xfrm>
          <a:prstGeom prst="rect">
            <a:avLst/>
          </a:prstGeom>
        </p:spPr>
      </p:pic>
      <p:pic>
        <p:nvPicPr>
          <p:cNvPr id="22" name="Picture 21"/>
          <p:cNvPicPr>
            <a:picLocks noChangeAspect="1"/>
          </p:cNvPicPr>
          <p:nvPr/>
        </p:nvPicPr>
        <p:blipFill>
          <a:blip r:embed="rId6"/>
          <a:stretch>
            <a:fillRect/>
          </a:stretch>
        </p:blipFill>
        <p:spPr>
          <a:xfrm>
            <a:off x="3432946" y="3989443"/>
            <a:ext cx="2871755" cy="460899"/>
          </a:xfrm>
          <a:prstGeom prst="rect">
            <a:avLst/>
          </a:prstGeom>
        </p:spPr>
      </p:pic>
    </p:spTree>
    <p:extLst>
      <p:ext uri="{BB962C8B-B14F-4D97-AF65-F5344CB8AC3E}">
        <p14:creationId xmlns:p14="http://schemas.microsoft.com/office/powerpoint/2010/main" val="3249856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5087" t="1214" r="3358" b="48435"/>
          <a:stretch/>
        </p:blipFill>
        <p:spPr>
          <a:xfrm>
            <a:off x="527755" y="1557868"/>
            <a:ext cx="8229600" cy="4525963"/>
          </a:xfrm>
        </p:spPr>
      </p:pic>
      <p:sp>
        <p:nvSpPr>
          <p:cNvPr id="2" name="Title 1"/>
          <p:cNvSpPr>
            <a:spLocks noGrp="1"/>
          </p:cNvSpPr>
          <p:nvPr>
            <p:ph type="title"/>
          </p:nvPr>
        </p:nvSpPr>
        <p:spPr>
          <a:xfrm>
            <a:off x="457200" y="913"/>
            <a:ext cx="8229600" cy="1143000"/>
          </a:xfrm>
        </p:spPr>
        <p:txBody>
          <a:bodyPr/>
          <a:lstStyle/>
          <a:p>
            <a:r>
              <a:rPr lang="en-US" dirty="0"/>
              <a:t>Error surface</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24</a:t>
            </a:fld>
            <a:endParaRPr lang="en-US"/>
          </a:p>
        </p:txBody>
      </p:sp>
      <p:grpSp>
        <p:nvGrpSpPr>
          <p:cNvPr id="10" name="Group 9"/>
          <p:cNvGrpSpPr/>
          <p:nvPr/>
        </p:nvGrpSpPr>
        <p:grpSpPr>
          <a:xfrm>
            <a:off x="1467447" y="4486405"/>
            <a:ext cx="1243215" cy="371482"/>
            <a:chOff x="2384670" y="2891850"/>
            <a:chExt cx="1243215" cy="371482"/>
          </a:xfrm>
        </p:grpSpPr>
        <p:sp>
          <p:nvSpPr>
            <p:cNvPr id="8" name="TextBox 7"/>
            <p:cNvSpPr txBox="1"/>
            <p:nvPr/>
          </p:nvSpPr>
          <p:spPr>
            <a:xfrm>
              <a:off x="2384670" y="2894000"/>
              <a:ext cx="1243215" cy="369332"/>
            </a:xfrm>
            <a:prstGeom prst="rect">
              <a:avLst/>
            </a:prstGeom>
            <a:noFill/>
          </p:spPr>
          <p:txBody>
            <a:bodyPr wrap="none" rtlCol="0">
              <a:spAutoFit/>
            </a:bodyPr>
            <a:lstStyle/>
            <a:p>
              <a:r>
                <a:rPr lang="en-US" i="1" dirty="0">
                  <a:latin typeface="Avenir Book"/>
                  <a:cs typeface="Avenir Book"/>
                </a:rPr>
                <a:t>S</a:t>
              </a:r>
              <a:r>
                <a:rPr lang="en-US" dirty="0">
                  <a:latin typeface="Avenir Book"/>
                  <a:cs typeface="Avenir Book"/>
                </a:rPr>
                <a:t>=2,    =1</a:t>
              </a:r>
              <a:endParaRPr lang="en-US" i="1" dirty="0">
                <a:latin typeface="Avenir Book"/>
                <a:cs typeface="Avenir Book"/>
              </a:endParaRPr>
            </a:p>
          </p:txBody>
        </p:sp>
        <p:pic>
          <p:nvPicPr>
            <p:cNvPr id="9" name="Picture 8"/>
            <p:cNvPicPr>
              <a:picLocks noChangeAspect="1"/>
            </p:cNvPicPr>
            <p:nvPr/>
          </p:nvPicPr>
          <p:blipFill>
            <a:blip r:embed="rId4"/>
            <a:stretch>
              <a:fillRect/>
            </a:stretch>
          </p:blipFill>
          <p:spPr>
            <a:xfrm>
              <a:off x="2990402" y="2891850"/>
              <a:ext cx="219513" cy="371482"/>
            </a:xfrm>
            <a:prstGeom prst="rect">
              <a:avLst/>
            </a:prstGeom>
          </p:spPr>
        </p:pic>
      </p:grpSp>
      <p:grpSp>
        <p:nvGrpSpPr>
          <p:cNvPr id="11" name="Group 10"/>
          <p:cNvGrpSpPr/>
          <p:nvPr/>
        </p:nvGrpSpPr>
        <p:grpSpPr>
          <a:xfrm>
            <a:off x="2978109" y="5852440"/>
            <a:ext cx="3508073" cy="711998"/>
            <a:chOff x="1529272" y="4117975"/>
            <a:chExt cx="6268664" cy="1272287"/>
          </a:xfrm>
        </p:grpSpPr>
        <p:grpSp>
          <p:nvGrpSpPr>
            <p:cNvPr id="13" name="Group 12"/>
            <p:cNvGrpSpPr/>
            <p:nvPr/>
          </p:nvGrpSpPr>
          <p:grpSpPr>
            <a:xfrm>
              <a:off x="1529272" y="5068325"/>
              <a:ext cx="6268664" cy="321937"/>
              <a:chOff x="1544213" y="3149783"/>
              <a:chExt cx="6268664" cy="321937"/>
            </a:xfrm>
          </p:grpSpPr>
          <p:sp>
            <p:nvSpPr>
              <p:cNvPr id="18" name="Oval 17"/>
              <p:cNvSpPr/>
              <p:nvPr/>
            </p:nvSpPr>
            <p:spPr>
              <a:xfrm>
                <a:off x="6004259"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490940"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517577"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18" idx="2"/>
                <a:endCxn id="20" idx="6"/>
              </p:cNvCxnSpPr>
              <p:nvPr/>
            </p:nvCxnSpPr>
            <p:spPr>
              <a:xfrm flipH="1">
                <a:off x="4839514"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3030895" y="3149783"/>
                <a:ext cx="321937" cy="321937"/>
              </a:xfrm>
              <a:prstGeom prst="ellipse">
                <a:avLst/>
              </a:prstGeom>
              <a:solidFill>
                <a:schemeClr val="tx1">
                  <a:lumMod val="65000"/>
                  <a:lumOff val="35000"/>
                </a:schemeClr>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a:stCxn id="20" idx="2"/>
                <a:endCxn id="22" idx="6"/>
              </p:cNvCxnSpPr>
              <p:nvPr/>
            </p:nvCxnSpPr>
            <p:spPr>
              <a:xfrm flipH="1">
                <a:off x="3352832"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9" idx="2"/>
                <a:endCxn id="18" idx="6"/>
              </p:cNvCxnSpPr>
              <p:nvPr/>
            </p:nvCxnSpPr>
            <p:spPr>
              <a:xfrm flipH="1">
                <a:off x="6326196" y="3310752"/>
                <a:ext cx="1164744"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1544213"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rot="16200000" flipV="1">
                <a:off x="2480960" y="2695942"/>
                <a:ext cx="0" cy="122962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grpSp>
        <p:graphicFrame>
          <p:nvGraphicFramePr>
            <p:cNvPr id="14" name="Object 13"/>
            <p:cNvGraphicFramePr>
              <a:graphicFrameLocks noChangeAspect="1"/>
            </p:cNvGraphicFramePr>
            <p:nvPr/>
          </p:nvGraphicFramePr>
          <p:xfrm>
            <a:off x="6359525" y="4117975"/>
            <a:ext cx="1030288" cy="747713"/>
          </p:xfrm>
          <a:graphic>
            <a:graphicData uri="http://schemas.openxmlformats.org/presentationml/2006/ole">
              <mc:AlternateContent xmlns:mc="http://schemas.openxmlformats.org/markup-compatibility/2006">
                <mc:Choice xmlns:v="urn:schemas-microsoft-com:vml" Requires="v">
                  <p:oleObj spid="_x0000_s916529" name="Equation" r:id="rId5" imgW="279400" imgH="203200" progId="Equation.3">
                    <p:embed/>
                  </p:oleObj>
                </mc:Choice>
                <mc:Fallback>
                  <p:oleObj name="Equation" r:id="rId5" imgW="279400" imgH="203200" progId="Equation.3">
                    <p:embed/>
                    <p:pic>
                      <p:nvPicPr>
                        <p:cNvPr id="14" name="Object 13"/>
                        <p:cNvPicPr/>
                        <p:nvPr/>
                      </p:nvPicPr>
                      <p:blipFill>
                        <a:blip r:embed="rId6"/>
                        <a:stretch>
                          <a:fillRect/>
                        </a:stretch>
                      </p:blipFill>
                      <p:spPr>
                        <a:xfrm>
                          <a:off x="6359525" y="4117975"/>
                          <a:ext cx="1030288" cy="747713"/>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4946650" y="4117975"/>
            <a:ext cx="1028700" cy="747713"/>
          </p:xfrm>
          <a:graphic>
            <a:graphicData uri="http://schemas.openxmlformats.org/presentationml/2006/ole">
              <mc:AlternateContent xmlns:mc="http://schemas.openxmlformats.org/markup-compatibility/2006">
                <mc:Choice xmlns:v="urn:schemas-microsoft-com:vml" Requires="v">
                  <p:oleObj spid="_x0000_s916530" name="Equation" r:id="rId7" imgW="279400" imgH="203200" progId="Equation.3">
                    <p:embed/>
                  </p:oleObj>
                </mc:Choice>
                <mc:Fallback>
                  <p:oleObj name="Equation" r:id="rId7" imgW="279400" imgH="203200" progId="Equation.3">
                    <p:embed/>
                    <p:pic>
                      <p:nvPicPr>
                        <p:cNvPr id="15" name="Object 14"/>
                        <p:cNvPicPr/>
                        <p:nvPr/>
                      </p:nvPicPr>
                      <p:blipFill>
                        <a:blip r:embed="rId8"/>
                        <a:stretch>
                          <a:fillRect/>
                        </a:stretch>
                      </p:blipFill>
                      <p:spPr>
                        <a:xfrm>
                          <a:off x="4946650" y="4117975"/>
                          <a:ext cx="1028700" cy="747713"/>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3641072" y="4305202"/>
            <a:ext cx="655637" cy="373062"/>
          </p:xfrm>
          <a:graphic>
            <a:graphicData uri="http://schemas.openxmlformats.org/presentationml/2006/ole">
              <mc:AlternateContent xmlns:mc="http://schemas.openxmlformats.org/markup-compatibility/2006">
                <mc:Choice xmlns:v="urn:schemas-microsoft-com:vml" Requires="v">
                  <p:oleObj spid="_x0000_s916531" name="Equation" r:id="rId9" imgW="177800" imgH="101600" progId="Equation.3">
                    <p:embed/>
                  </p:oleObj>
                </mc:Choice>
                <mc:Fallback>
                  <p:oleObj name="Equation" r:id="rId9" imgW="177800" imgH="101600" progId="Equation.3">
                    <p:embed/>
                    <p:pic>
                      <p:nvPicPr>
                        <p:cNvPr id="16" name="Object 15"/>
                        <p:cNvPicPr/>
                        <p:nvPr/>
                      </p:nvPicPr>
                      <p:blipFill>
                        <a:blip r:embed="rId10"/>
                        <a:stretch>
                          <a:fillRect/>
                        </a:stretch>
                      </p:blipFill>
                      <p:spPr>
                        <a:xfrm>
                          <a:off x="3641072" y="4305202"/>
                          <a:ext cx="655637" cy="373062"/>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1960563" y="4117975"/>
            <a:ext cx="1028700" cy="747713"/>
          </p:xfrm>
          <a:graphic>
            <a:graphicData uri="http://schemas.openxmlformats.org/presentationml/2006/ole">
              <mc:AlternateContent xmlns:mc="http://schemas.openxmlformats.org/markup-compatibility/2006">
                <mc:Choice xmlns:v="urn:schemas-microsoft-com:vml" Requires="v">
                  <p:oleObj spid="_x0000_s916532" name="Equation" r:id="rId11" imgW="279400" imgH="203200" progId="Equation.3">
                    <p:embed/>
                  </p:oleObj>
                </mc:Choice>
                <mc:Fallback>
                  <p:oleObj name="Equation" r:id="rId11" imgW="279400" imgH="203200" progId="Equation.3">
                    <p:embed/>
                    <p:pic>
                      <p:nvPicPr>
                        <p:cNvPr id="17" name="Object 16"/>
                        <p:cNvPicPr/>
                        <p:nvPr/>
                      </p:nvPicPr>
                      <p:blipFill>
                        <a:blip r:embed="rId12"/>
                        <a:stretch>
                          <a:fillRect/>
                        </a:stretch>
                      </p:blipFill>
                      <p:spPr>
                        <a:xfrm>
                          <a:off x="1960563" y="4117975"/>
                          <a:ext cx="1028700" cy="747713"/>
                        </a:xfrm>
                        <a:prstGeom prst="rect">
                          <a:avLst/>
                        </a:prstGeom>
                      </p:spPr>
                    </p:pic>
                  </p:oleObj>
                </mc:Fallback>
              </mc:AlternateContent>
            </a:graphicData>
          </a:graphic>
        </p:graphicFrame>
      </p:grpSp>
    </p:spTree>
    <p:extLst>
      <p:ext uri="{BB962C8B-B14F-4D97-AF65-F5344CB8AC3E}">
        <p14:creationId xmlns:p14="http://schemas.microsoft.com/office/powerpoint/2010/main" val="225923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5087" t="1214" r="3358" b="48435"/>
          <a:stretch/>
        </p:blipFill>
        <p:spPr>
          <a:xfrm>
            <a:off x="527755" y="1557868"/>
            <a:ext cx="8229600" cy="4525963"/>
          </a:xfrm>
        </p:spPr>
      </p:pic>
      <p:sp>
        <p:nvSpPr>
          <p:cNvPr id="2" name="Title 1"/>
          <p:cNvSpPr>
            <a:spLocks noGrp="1"/>
          </p:cNvSpPr>
          <p:nvPr>
            <p:ph type="title"/>
          </p:nvPr>
        </p:nvSpPr>
        <p:spPr>
          <a:xfrm>
            <a:off x="457200" y="913"/>
            <a:ext cx="8229600" cy="1143000"/>
          </a:xfrm>
        </p:spPr>
        <p:txBody>
          <a:bodyPr/>
          <a:lstStyle/>
          <a:p>
            <a:r>
              <a:rPr lang="en-US" dirty="0"/>
              <a:t>Minima</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25</a:t>
            </a:fld>
            <a:endParaRPr lang="en-US"/>
          </a:p>
        </p:txBody>
      </p:sp>
      <p:grpSp>
        <p:nvGrpSpPr>
          <p:cNvPr id="10" name="Group 9"/>
          <p:cNvGrpSpPr/>
          <p:nvPr/>
        </p:nvGrpSpPr>
        <p:grpSpPr>
          <a:xfrm>
            <a:off x="1467447" y="4486405"/>
            <a:ext cx="1243215" cy="371482"/>
            <a:chOff x="2384670" y="2891850"/>
            <a:chExt cx="1243215" cy="371482"/>
          </a:xfrm>
        </p:grpSpPr>
        <p:sp>
          <p:nvSpPr>
            <p:cNvPr id="8" name="TextBox 7"/>
            <p:cNvSpPr txBox="1"/>
            <p:nvPr/>
          </p:nvSpPr>
          <p:spPr>
            <a:xfrm>
              <a:off x="2384670" y="2894000"/>
              <a:ext cx="1243215" cy="369332"/>
            </a:xfrm>
            <a:prstGeom prst="rect">
              <a:avLst/>
            </a:prstGeom>
            <a:noFill/>
          </p:spPr>
          <p:txBody>
            <a:bodyPr wrap="none" rtlCol="0">
              <a:spAutoFit/>
            </a:bodyPr>
            <a:lstStyle/>
            <a:p>
              <a:r>
                <a:rPr lang="en-US" i="1" dirty="0">
                  <a:latin typeface="Avenir Book"/>
                  <a:cs typeface="Avenir Book"/>
                </a:rPr>
                <a:t>S</a:t>
              </a:r>
              <a:r>
                <a:rPr lang="en-US" dirty="0">
                  <a:latin typeface="Avenir Book"/>
                  <a:cs typeface="Avenir Book"/>
                </a:rPr>
                <a:t>=2,    =1</a:t>
              </a:r>
              <a:endParaRPr lang="en-US" i="1" dirty="0">
                <a:latin typeface="Avenir Book"/>
                <a:cs typeface="Avenir Book"/>
              </a:endParaRPr>
            </a:p>
          </p:txBody>
        </p:sp>
        <p:pic>
          <p:nvPicPr>
            <p:cNvPr id="9" name="Picture 8"/>
            <p:cNvPicPr>
              <a:picLocks noChangeAspect="1"/>
            </p:cNvPicPr>
            <p:nvPr/>
          </p:nvPicPr>
          <p:blipFill>
            <a:blip r:embed="rId4"/>
            <a:stretch>
              <a:fillRect/>
            </a:stretch>
          </p:blipFill>
          <p:spPr>
            <a:xfrm>
              <a:off x="2990402" y="2891850"/>
              <a:ext cx="219513" cy="371482"/>
            </a:xfrm>
            <a:prstGeom prst="rect">
              <a:avLst/>
            </a:prstGeom>
          </p:spPr>
        </p:pic>
      </p:grpSp>
      <p:sp>
        <p:nvSpPr>
          <p:cNvPr id="13" name="Oval 12"/>
          <p:cNvSpPr/>
          <p:nvPr/>
        </p:nvSpPr>
        <p:spPr>
          <a:xfrm>
            <a:off x="6745112" y="5136445"/>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104571" y="5136445"/>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681736" y="5136445"/>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475548" y="5128974"/>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49379" y="5121503"/>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Object 2"/>
          <p:cNvGraphicFramePr>
            <a:graphicFrameLocks noChangeAspect="1"/>
          </p:cNvGraphicFramePr>
          <p:nvPr/>
        </p:nvGraphicFramePr>
        <p:xfrm>
          <a:off x="6433331" y="4451131"/>
          <a:ext cx="1046892" cy="536059"/>
        </p:xfrm>
        <a:graphic>
          <a:graphicData uri="http://schemas.openxmlformats.org/presentationml/2006/ole">
            <mc:AlternateContent xmlns:mc="http://schemas.openxmlformats.org/markup-compatibility/2006">
              <mc:Choice xmlns:v="urn:schemas-microsoft-com:vml" Requires="v">
                <p:oleObj spid="_x0000_s917565" name="Equation" r:id="rId5" imgW="546100" imgH="279400" progId="Equation.3">
                  <p:embed/>
                </p:oleObj>
              </mc:Choice>
              <mc:Fallback>
                <p:oleObj name="Equation" r:id="rId5" imgW="546100" imgH="279400" progId="Equation.3">
                  <p:embed/>
                  <p:pic>
                    <p:nvPicPr>
                      <p:cNvPr id="3" name="Object 2"/>
                      <p:cNvPicPr/>
                      <p:nvPr/>
                    </p:nvPicPr>
                    <p:blipFill>
                      <a:blip r:embed="rId6"/>
                      <a:stretch>
                        <a:fillRect/>
                      </a:stretch>
                    </p:blipFill>
                    <p:spPr>
                      <a:xfrm>
                        <a:off x="6433331" y="4451131"/>
                        <a:ext cx="1046892" cy="536059"/>
                      </a:xfrm>
                      <a:prstGeom prst="rect">
                        <a:avLst/>
                      </a:prstGeom>
                    </p:spPr>
                  </p:pic>
                </p:oleObj>
              </mc:Fallback>
            </mc:AlternateContent>
          </a:graphicData>
        </a:graphic>
      </p:graphicFrame>
      <p:grpSp>
        <p:nvGrpSpPr>
          <p:cNvPr id="18" name="Group 17"/>
          <p:cNvGrpSpPr/>
          <p:nvPr/>
        </p:nvGrpSpPr>
        <p:grpSpPr>
          <a:xfrm>
            <a:off x="2978109" y="5852440"/>
            <a:ext cx="3508073" cy="711998"/>
            <a:chOff x="1529272" y="4117975"/>
            <a:chExt cx="6268664" cy="1272287"/>
          </a:xfrm>
        </p:grpSpPr>
        <p:grpSp>
          <p:nvGrpSpPr>
            <p:cNvPr id="19" name="Group 18"/>
            <p:cNvGrpSpPr/>
            <p:nvPr/>
          </p:nvGrpSpPr>
          <p:grpSpPr>
            <a:xfrm>
              <a:off x="1529272" y="5068325"/>
              <a:ext cx="6268664" cy="321937"/>
              <a:chOff x="1544213" y="3149783"/>
              <a:chExt cx="6268664" cy="321937"/>
            </a:xfrm>
          </p:grpSpPr>
          <p:sp>
            <p:nvSpPr>
              <p:cNvPr id="24" name="Oval 23"/>
              <p:cNvSpPr/>
              <p:nvPr/>
            </p:nvSpPr>
            <p:spPr>
              <a:xfrm>
                <a:off x="6004259"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490940"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517577"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a:stCxn id="24" idx="2"/>
                <a:endCxn id="26" idx="6"/>
              </p:cNvCxnSpPr>
              <p:nvPr/>
            </p:nvCxnSpPr>
            <p:spPr>
              <a:xfrm flipH="1">
                <a:off x="4839514"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3030895" y="3149783"/>
                <a:ext cx="321937" cy="321937"/>
              </a:xfrm>
              <a:prstGeom prst="ellipse">
                <a:avLst/>
              </a:prstGeom>
              <a:solidFill>
                <a:schemeClr val="tx1">
                  <a:lumMod val="65000"/>
                  <a:lumOff val="35000"/>
                </a:schemeClr>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a:stCxn id="26" idx="2"/>
                <a:endCxn id="28" idx="6"/>
              </p:cNvCxnSpPr>
              <p:nvPr/>
            </p:nvCxnSpPr>
            <p:spPr>
              <a:xfrm flipH="1">
                <a:off x="3352832"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5" idx="2"/>
                <a:endCxn id="24" idx="6"/>
              </p:cNvCxnSpPr>
              <p:nvPr/>
            </p:nvCxnSpPr>
            <p:spPr>
              <a:xfrm flipH="1">
                <a:off x="6326196" y="3310752"/>
                <a:ext cx="1164744"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1544213"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rot="16200000" flipV="1">
                <a:off x="2480960" y="2695942"/>
                <a:ext cx="0" cy="122962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grpSp>
        <p:graphicFrame>
          <p:nvGraphicFramePr>
            <p:cNvPr id="20" name="Object 19"/>
            <p:cNvGraphicFramePr>
              <a:graphicFrameLocks noChangeAspect="1"/>
            </p:cNvGraphicFramePr>
            <p:nvPr/>
          </p:nvGraphicFramePr>
          <p:xfrm>
            <a:off x="6359525" y="4117975"/>
            <a:ext cx="1030288" cy="747713"/>
          </p:xfrm>
          <a:graphic>
            <a:graphicData uri="http://schemas.openxmlformats.org/presentationml/2006/ole">
              <mc:AlternateContent xmlns:mc="http://schemas.openxmlformats.org/markup-compatibility/2006">
                <mc:Choice xmlns:v="urn:schemas-microsoft-com:vml" Requires="v">
                  <p:oleObj spid="_x0000_s917566" name="Equation" r:id="rId7" imgW="279400" imgH="203200" progId="Equation.3">
                    <p:embed/>
                  </p:oleObj>
                </mc:Choice>
                <mc:Fallback>
                  <p:oleObj name="Equation" r:id="rId7" imgW="279400" imgH="203200" progId="Equation.3">
                    <p:embed/>
                    <p:pic>
                      <p:nvPicPr>
                        <p:cNvPr id="20" name="Object 19"/>
                        <p:cNvPicPr/>
                        <p:nvPr/>
                      </p:nvPicPr>
                      <p:blipFill>
                        <a:blip r:embed="rId8"/>
                        <a:stretch>
                          <a:fillRect/>
                        </a:stretch>
                      </p:blipFill>
                      <p:spPr>
                        <a:xfrm>
                          <a:off x="6359525" y="4117975"/>
                          <a:ext cx="1030288" cy="747713"/>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4946650" y="4117975"/>
            <a:ext cx="1028700" cy="747713"/>
          </p:xfrm>
          <a:graphic>
            <a:graphicData uri="http://schemas.openxmlformats.org/presentationml/2006/ole">
              <mc:AlternateContent xmlns:mc="http://schemas.openxmlformats.org/markup-compatibility/2006">
                <mc:Choice xmlns:v="urn:schemas-microsoft-com:vml" Requires="v">
                  <p:oleObj spid="_x0000_s917567" name="Equation" r:id="rId9" imgW="279400" imgH="203200" progId="Equation.3">
                    <p:embed/>
                  </p:oleObj>
                </mc:Choice>
                <mc:Fallback>
                  <p:oleObj name="Equation" r:id="rId9" imgW="279400" imgH="203200" progId="Equation.3">
                    <p:embed/>
                    <p:pic>
                      <p:nvPicPr>
                        <p:cNvPr id="21" name="Object 20"/>
                        <p:cNvPicPr/>
                        <p:nvPr/>
                      </p:nvPicPr>
                      <p:blipFill>
                        <a:blip r:embed="rId10"/>
                        <a:stretch>
                          <a:fillRect/>
                        </a:stretch>
                      </p:blipFill>
                      <p:spPr>
                        <a:xfrm>
                          <a:off x="4946650" y="4117975"/>
                          <a:ext cx="1028700" cy="747713"/>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3641072" y="4305202"/>
            <a:ext cx="655637" cy="373062"/>
          </p:xfrm>
          <a:graphic>
            <a:graphicData uri="http://schemas.openxmlformats.org/presentationml/2006/ole">
              <mc:AlternateContent xmlns:mc="http://schemas.openxmlformats.org/markup-compatibility/2006">
                <mc:Choice xmlns:v="urn:schemas-microsoft-com:vml" Requires="v">
                  <p:oleObj spid="_x0000_s917568" name="Equation" r:id="rId11" imgW="177800" imgH="101600" progId="Equation.3">
                    <p:embed/>
                  </p:oleObj>
                </mc:Choice>
                <mc:Fallback>
                  <p:oleObj name="Equation" r:id="rId11" imgW="177800" imgH="101600" progId="Equation.3">
                    <p:embed/>
                    <p:pic>
                      <p:nvPicPr>
                        <p:cNvPr id="22" name="Object 21"/>
                        <p:cNvPicPr/>
                        <p:nvPr/>
                      </p:nvPicPr>
                      <p:blipFill>
                        <a:blip r:embed="rId12"/>
                        <a:stretch>
                          <a:fillRect/>
                        </a:stretch>
                      </p:blipFill>
                      <p:spPr>
                        <a:xfrm>
                          <a:off x="3641072" y="4305202"/>
                          <a:ext cx="655637" cy="373062"/>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960563" y="4117975"/>
            <a:ext cx="1028700" cy="747713"/>
          </p:xfrm>
          <a:graphic>
            <a:graphicData uri="http://schemas.openxmlformats.org/presentationml/2006/ole">
              <mc:AlternateContent xmlns:mc="http://schemas.openxmlformats.org/markup-compatibility/2006">
                <mc:Choice xmlns:v="urn:schemas-microsoft-com:vml" Requires="v">
                  <p:oleObj spid="_x0000_s917569" name="Equation" r:id="rId13" imgW="279400" imgH="203200" progId="Equation.3">
                    <p:embed/>
                  </p:oleObj>
                </mc:Choice>
                <mc:Fallback>
                  <p:oleObj name="Equation" r:id="rId13" imgW="279400" imgH="203200" progId="Equation.3">
                    <p:embed/>
                    <p:pic>
                      <p:nvPicPr>
                        <p:cNvPr id="23" name="Object 22"/>
                        <p:cNvPicPr/>
                        <p:nvPr/>
                      </p:nvPicPr>
                      <p:blipFill>
                        <a:blip r:embed="rId14"/>
                        <a:stretch>
                          <a:fillRect/>
                        </a:stretch>
                      </p:blipFill>
                      <p:spPr>
                        <a:xfrm>
                          <a:off x="1960563" y="4117975"/>
                          <a:ext cx="1028700" cy="747713"/>
                        </a:xfrm>
                        <a:prstGeom prst="rect">
                          <a:avLst/>
                        </a:prstGeom>
                      </p:spPr>
                    </p:pic>
                  </p:oleObj>
                </mc:Fallback>
              </mc:AlternateContent>
            </a:graphicData>
          </a:graphic>
        </p:graphicFrame>
      </p:grpSp>
    </p:spTree>
    <p:extLst>
      <p:ext uri="{BB962C8B-B14F-4D97-AF65-F5344CB8AC3E}">
        <p14:creationId xmlns:p14="http://schemas.microsoft.com/office/powerpoint/2010/main" val="387686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5087" t="1214" r="3358" b="48435"/>
          <a:stretch/>
        </p:blipFill>
        <p:spPr>
          <a:xfrm>
            <a:off x="527755" y="1557868"/>
            <a:ext cx="8229600" cy="4525963"/>
          </a:xfrm>
        </p:spPr>
      </p:pic>
      <p:sp>
        <p:nvSpPr>
          <p:cNvPr id="2" name="Title 1"/>
          <p:cNvSpPr>
            <a:spLocks noGrp="1"/>
          </p:cNvSpPr>
          <p:nvPr>
            <p:ph type="title"/>
          </p:nvPr>
        </p:nvSpPr>
        <p:spPr>
          <a:xfrm>
            <a:off x="457200" y="913"/>
            <a:ext cx="8229600" cy="1143000"/>
          </a:xfrm>
        </p:spPr>
        <p:txBody>
          <a:bodyPr/>
          <a:lstStyle/>
          <a:p>
            <a:r>
              <a:rPr lang="en-US" dirty="0"/>
              <a:t>Saddle point</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26</a:t>
            </a:fld>
            <a:endParaRPr lang="en-US"/>
          </a:p>
        </p:txBody>
      </p:sp>
      <p:grpSp>
        <p:nvGrpSpPr>
          <p:cNvPr id="10" name="Group 9"/>
          <p:cNvGrpSpPr/>
          <p:nvPr/>
        </p:nvGrpSpPr>
        <p:grpSpPr>
          <a:xfrm>
            <a:off x="1467447" y="4486405"/>
            <a:ext cx="1243215" cy="371482"/>
            <a:chOff x="2384670" y="2891850"/>
            <a:chExt cx="1243215" cy="371482"/>
          </a:xfrm>
        </p:grpSpPr>
        <p:sp>
          <p:nvSpPr>
            <p:cNvPr id="8" name="TextBox 7"/>
            <p:cNvSpPr txBox="1"/>
            <p:nvPr/>
          </p:nvSpPr>
          <p:spPr>
            <a:xfrm>
              <a:off x="2384670" y="2894000"/>
              <a:ext cx="1243215" cy="369332"/>
            </a:xfrm>
            <a:prstGeom prst="rect">
              <a:avLst/>
            </a:prstGeom>
            <a:noFill/>
          </p:spPr>
          <p:txBody>
            <a:bodyPr wrap="none" rtlCol="0">
              <a:spAutoFit/>
            </a:bodyPr>
            <a:lstStyle/>
            <a:p>
              <a:r>
                <a:rPr lang="en-US" i="1" dirty="0">
                  <a:latin typeface="Avenir Book"/>
                  <a:cs typeface="Avenir Book"/>
                </a:rPr>
                <a:t>S</a:t>
              </a:r>
              <a:r>
                <a:rPr lang="en-US" dirty="0">
                  <a:latin typeface="Avenir Book"/>
                  <a:cs typeface="Avenir Book"/>
                </a:rPr>
                <a:t>=2,    =1</a:t>
              </a:r>
              <a:endParaRPr lang="en-US" i="1" dirty="0">
                <a:latin typeface="Avenir Book"/>
                <a:cs typeface="Avenir Book"/>
              </a:endParaRPr>
            </a:p>
          </p:txBody>
        </p:sp>
        <p:pic>
          <p:nvPicPr>
            <p:cNvPr id="9" name="Picture 8"/>
            <p:cNvPicPr>
              <a:picLocks noChangeAspect="1"/>
            </p:cNvPicPr>
            <p:nvPr/>
          </p:nvPicPr>
          <p:blipFill>
            <a:blip r:embed="rId4"/>
            <a:stretch>
              <a:fillRect/>
            </a:stretch>
          </p:blipFill>
          <p:spPr>
            <a:xfrm>
              <a:off x="2990402" y="2891850"/>
              <a:ext cx="219513" cy="371482"/>
            </a:xfrm>
            <a:prstGeom prst="rect">
              <a:avLst/>
            </a:prstGeom>
          </p:spPr>
        </p:pic>
      </p:grpSp>
      <p:sp>
        <p:nvSpPr>
          <p:cNvPr id="13" name="Oval 12"/>
          <p:cNvSpPr/>
          <p:nvPr/>
        </p:nvSpPr>
        <p:spPr>
          <a:xfrm>
            <a:off x="1171403" y="2667212"/>
            <a:ext cx="141111" cy="141111"/>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104571" y="5136445"/>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681736" y="5136445"/>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475548" y="5128974"/>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49379" y="5121503"/>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1312514" y="1810771"/>
            <a:ext cx="1072157" cy="856441"/>
          </a:xfrm>
          <a:prstGeom prst="straightConnector1">
            <a:avLst/>
          </a:prstGeom>
          <a:ln>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943830" y="1441439"/>
            <a:ext cx="1505540" cy="369332"/>
          </a:xfrm>
          <a:prstGeom prst="rect">
            <a:avLst/>
          </a:prstGeom>
          <a:noFill/>
        </p:spPr>
        <p:txBody>
          <a:bodyPr wrap="none" rtlCol="0">
            <a:spAutoFit/>
          </a:bodyPr>
          <a:lstStyle/>
          <a:p>
            <a:r>
              <a:rPr lang="en-US" dirty="0">
                <a:latin typeface="Avenir Book"/>
                <a:cs typeface="Avenir Book"/>
              </a:rPr>
              <a:t>Saddle point</a:t>
            </a:r>
          </a:p>
        </p:txBody>
      </p:sp>
      <p:sp>
        <p:nvSpPr>
          <p:cNvPr id="18" name="Oval 17"/>
          <p:cNvSpPr/>
          <p:nvPr/>
        </p:nvSpPr>
        <p:spPr>
          <a:xfrm>
            <a:off x="6745112" y="5136445"/>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2978109" y="5852440"/>
            <a:ext cx="3508073" cy="711998"/>
            <a:chOff x="1529272" y="4117975"/>
            <a:chExt cx="6268664" cy="1272287"/>
          </a:xfrm>
        </p:grpSpPr>
        <p:grpSp>
          <p:nvGrpSpPr>
            <p:cNvPr id="20" name="Group 19"/>
            <p:cNvGrpSpPr/>
            <p:nvPr/>
          </p:nvGrpSpPr>
          <p:grpSpPr>
            <a:xfrm>
              <a:off x="1529272" y="5068325"/>
              <a:ext cx="6268664" cy="321937"/>
              <a:chOff x="1544213" y="3149783"/>
              <a:chExt cx="6268664" cy="321937"/>
            </a:xfrm>
          </p:grpSpPr>
          <p:sp>
            <p:nvSpPr>
              <p:cNvPr id="25" name="Oval 24"/>
              <p:cNvSpPr/>
              <p:nvPr/>
            </p:nvSpPr>
            <p:spPr>
              <a:xfrm>
                <a:off x="6004259"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490940"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517577"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a:stCxn id="25" idx="2"/>
                <a:endCxn id="27" idx="6"/>
              </p:cNvCxnSpPr>
              <p:nvPr/>
            </p:nvCxnSpPr>
            <p:spPr>
              <a:xfrm flipH="1">
                <a:off x="4839514"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3030895" y="3149783"/>
                <a:ext cx="321937" cy="321937"/>
              </a:xfrm>
              <a:prstGeom prst="ellipse">
                <a:avLst/>
              </a:prstGeom>
              <a:solidFill>
                <a:schemeClr val="tx1">
                  <a:lumMod val="65000"/>
                  <a:lumOff val="35000"/>
                </a:schemeClr>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a:stCxn id="27" idx="2"/>
                <a:endCxn id="29" idx="6"/>
              </p:cNvCxnSpPr>
              <p:nvPr/>
            </p:nvCxnSpPr>
            <p:spPr>
              <a:xfrm flipH="1">
                <a:off x="3352832"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6" idx="2"/>
                <a:endCxn id="25" idx="6"/>
              </p:cNvCxnSpPr>
              <p:nvPr/>
            </p:nvCxnSpPr>
            <p:spPr>
              <a:xfrm flipH="1">
                <a:off x="6326196" y="3310752"/>
                <a:ext cx="1164744"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544213"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rot="16200000" flipV="1">
                <a:off x="2480960" y="2695942"/>
                <a:ext cx="0" cy="122962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grpSp>
        <p:graphicFrame>
          <p:nvGraphicFramePr>
            <p:cNvPr id="21" name="Object 20"/>
            <p:cNvGraphicFramePr>
              <a:graphicFrameLocks noChangeAspect="1"/>
            </p:cNvGraphicFramePr>
            <p:nvPr/>
          </p:nvGraphicFramePr>
          <p:xfrm>
            <a:off x="6359525" y="4117975"/>
            <a:ext cx="1030288" cy="747713"/>
          </p:xfrm>
          <a:graphic>
            <a:graphicData uri="http://schemas.openxmlformats.org/presentationml/2006/ole">
              <mc:AlternateContent xmlns:mc="http://schemas.openxmlformats.org/markup-compatibility/2006">
                <mc:Choice xmlns:v="urn:schemas-microsoft-com:vml" Requires="v">
                  <p:oleObj spid="_x0000_s918577" name="Equation" r:id="rId5" imgW="279400" imgH="203200" progId="Equation.3">
                    <p:embed/>
                  </p:oleObj>
                </mc:Choice>
                <mc:Fallback>
                  <p:oleObj name="Equation" r:id="rId5" imgW="279400" imgH="203200" progId="Equation.3">
                    <p:embed/>
                    <p:pic>
                      <p:nvPicPr>
                        <p:cNvPr id="21" name="Object 20"/>
                        <p:cNvPicPr/>
                        <p:nvPr/>
                      </p:nvPicPr>
                      <p:blipFill>
                        <a:blip r:embed="rId6"/>
                        <a:stretch>
                          <a:fillRect/>
                        </a:stretch>
                      </p:blipFill>
                      <p:spPr>
                        <a:xfrm>
                          <a:off x="6359525" y="4117975"/>
                          <a:ext cx="1030288" cy="747713"/>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4946650" y="4117975"/>
            <a:ext cx="1028700" cy="747713"/>
          </p:xfrm>
          <a:graphic>
            <a:graphicData uri="http://schemas.openxmlformats.org/presentationml/2006/ole">
              <mc:AlternateContent xmlns:mc="http://schemas.openxmlformats.org/markup-compatibility/2006">
                <mc:Choice xmlns:v="urn:schemas-microsoft-com:vml" Requires="v">
                  <p:oleObj spid="_x0000_s918578" name="Equation" r:id="rId7" imgW="279400" imgH="203200" progId="Equation.3">
                    <p:embed/>
                  </p:oleObj>
                </mc:Choice>
                <mc:Fallback>
                  <p:oleObj name="Equation" r:id="rId7" imgW="279400" imgH="203200" progId="Equation.3">
                    <p:embed/>
                    <p:pic>
                      <p:nvPicPr>
                        <p:cNvPr id="22" name="Object 21"/>
                        <p:cNvPicPr/>
                        <p:nvPr/>
                      </p:nvPicPr>
                      <p:blipFill>
                        <a:blip r:embed="rId8"/>
                        <a:stretch>
                          <a:fillRect/>
                        </a:stretch>
                      </p:blipFill>
                      <p:spPr>
                        <a:xfrm>
                          <a:off x="4946650" y="4117975"/>
                          <a:ext cx="1028700" cy="74771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3641072" y="4305202"/>
            <a:ext cx="655637" cy="373062"/>
          </p:xfrm>
          <a:graphic>
            <a:graphicData uri="http://schemas.openxmlformats.org/presentationml/2006/ole">
              <mc:AlternateContent xmlns:mc="http://schemas.openxmlformats.org/markup-compatibility/2006">
                <mc:Choice xmlns:v="urn:schemas-microsoft-com:vml" Requires="v">
                  <p:oleObj spid="_x0000_s918579" name="Equation" r:id="rId9" imgW="177800" imgH="101600" progId="Equation.3">
                    <p:embed/>
                  </p:oleObj>
                </mc:Choice>
                <mc:Fallback>
                  <p:oleObj name="Equation" r:id="rId9" imgW="177800" imgH="101600" progId="Equation.3">
                    <p:embed/>
                    <p:pic>
                      <p:nvPicPr>
                        <p:cNvPr id="23" name="Object 22"/>
                        <p:cNvPicPr/>
                        <p:nvPr/>
                      </p:nvPicPr>
                      <p:blipFill>
                        <a:blip r:embed="rId10"/>
                        <a:stretch>
                          <a:fillRect/>
                        </a:stretch>
                      </p:blipFill>
                      <p:spPr>
                        <a:xfrm>
                          <a:off x="3641072" y="4305202"/>
                          <a:ext cx="655637" cy="373062"/>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1960563" y="4117975"/>
            <a:ext cx="1028700" cy="747713"/>
          </p:xfrm>
          <a:graphic>
            <a:graphicData uri="http://schemas.openxmlformats.org/presentationml/2006/ole">
              <mc:AlternateContent xmlns:mc="http://schemas.openxmlformats.org/markup-compatibility/2006">
                <mc:Choice xmlns:v="urn:schemas-microsoft-com:vml" Requires="v">
                  <p:oleObj spid="_x0000_s918580" name="Equation" r:id="rId11" imgW="279400" imgH="203200" progId="Equation.3">
                    <p:embed/>
                  </p:oleObj>
                </mc:Choice>
                <mc:Fallback>
                  <p:oleObj name="Equation" r:id="rId11" imgW="279400" imgH="203200" progId="Equation.3">
                    <p:embed/>
                    <p:pic>
                      <p:nvPicPr>
                        <p:cNvPr id="24" name="Object 23"/>
                        <p:cNvPicPr/>
                        <p:nvPr/>
                      </p:nvPicPr>
                      <p:blipFill>
                        <a:blip r:embed="rId12"/>
                        <a:stretch>
                          <a:fillRect/>
                        </a:stretch>
                      </p:blipFill>
                      <p:spPr>
                        <a:xfrm>
                          <a:off x="1960563" y="4117975"/>
                          <a:ext cx="1028700" cy="747713"/>
                        </a:xfrm>
                        <a:prstGeom prst="rect">
                          <a:avLst/>
                        </a:prstGeom>
                      </p:spPr>
                    </p:pic>
                  </p:oleObj>
                </mc:Fallback>
              </mc:AlternateContent>
            </a:graphicData>
          </a:graphic>
        </p:graphicFrame>
      </p:grpSp>
    </p:spTree>
    <p:extLst>
      <p:ext uri="{BB962C8B-B14F-4D97-AF65-F5344CB8AC3E}">
        <p14:creationId xmlns:p14="http://schemas.microsoft.com/office/powerpoint/2010/main" val="3187492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5087" t="1214" r="3358" b="48435"/>
          <a:stretch/>
        </p:blipFill>
        <p:spPr>
          <a:xfrm>
            <a:off x="527755" y="1557868"/>
            <a:ext cx="8229600" cy="4525963"/>
          </a:xfrm>
        </p:spPr>
      </p:pic>
      <p:sp>
        <p:nvSpPr>
          <p:cNvPr id="2" name="Title 1"/>
          <p:cNvSpPr>
            <a:spLocks noGrp="1"/>
          </p:cNvSpPr>
          <p:nvPr>
            <p:ph type="title"/>
          </p:nvPr>
        </p:nvSpPr>
        <p:spPr>
          <a:xfrm>
            <a:off x="457200" y="913"/>
            <a:ext cx="8229600" cy="1143000"/>
          </a:xfrm>
        </p:spPr>
        <p:txBody>
          <a:bodyPr/>
          <a:lstStyle/>
          <a:p>
            <a:r>
              <a:rPr lang="en-US" dirty="0"/>
              <a:t>Saddle point</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27</a:t>
            </a:fld>
            <a:endParaRPr lang="en-US"/>
          </a:p>
        </p:txBody>
      </p:sp>
      <p:grpSp>
        <p:nvGrpSpPr>
          <p:cNvPr id="10" name="Group 9"/>
          <p:cNvGrpSpPr/>
          <p:nvPr/>
        </p:nvGrpSpPr>
        <p:grpSpPr>
          <a:xfrm>
            <a:off x="1467447" y="4486405"/>
            <a:ext cx="1243215" cy="371482"/>
            <a:chOff x="2384670" y="2891850"/>
            <a:chExt cx="1243215" cy="371482"/>
          </a:xfrm>
        </p:grpSpPr>
        <p:sp>
          <p:nvSpPr>
            <p:cNvPr id="8" name="TextBox 7"/>
            <p:cNvSpPr txBox="1"/>
            <p:nvPr/>
          </p:nvSpPr>
          <p:spPr>
            <a:xfrm>
              <a:off x="2384670" y="2894000"/>
              <a:ext cx="1243215" cy="369332"/>
            </a:xfrm>
            <a:prstGeom prst="rect">
              <a:avLst/>
            </a:prstGeom>
            <a:noFill/>
          </p:spPr>
          <p:txBody>
            <a:bodyPr wrap="none" rtlCol="0">
              <a:spAutoFit/>
            </a:bodyPr>
            <a:lstStyle/>
            <a:p>
              <a:r>
                <a:rPr lang="en-US" i="1" dirty="0">
                  <a:latin typeface="Avenir Book"/>
                  <a:cs typeface="Avenir Book"/>
                </a:rPr>
                <a:t>S</a:t>
              </a:r>
              <a:r>
                <a:rPr lang="en-US" dirty="0">
                  <a:latin typeface="Avenir Book"/>
                  <a:cs typeface="Avenir Book"/>
                </a:rPr>
                <a:t>=2,    =1</a:t>
              </a:r>
              <a:endParaRPr lang="en-US" i="1" dirty="0">
                <a:latin typeface="Avenir Book"/>
                <a:cs typeface="Avenir Book"/>
              </a:endParaRPr>
            </a:p>
          </p:txBody>
        </p:sp>
        <p:pic>
          <p:nvPicPr>
            <p:cNvPr id="9" name="Picture 8"/>
            <p:cNvPicPr>
              <a:picLocks noChangeAspect="1"/>
            </p:cNvPicPr>
            <p:nvPr/>
          </p:nvPicPr>
          <p:blipFill>
            <a:blip r:embed="rId4"/>
            <a:stretch>
              <a:fillRect/>
            </a:stretch>
          </p:blipFill>
          <p:spPr>
            <a:xfrm>
              <a:off x="2990402" y="2891850"/>
              <a:ext cx="219513" cy="371482"/>
            </a:xfrm>
            <a:prstGeom prst="rect">
              <a:avLst/>
            </a:prstGeom>
          </p:spPr>
        </p:pic>
      </p:grpSp>
      <p:sp>
        <p:nvSpPr>
          <p:cNvPr id="13" name="Oval 12"/>
          <p:cNvSpPr/>
          <p:nvPr/>
        </p:nvSpPr>
        <p:spPr>
          <a:xfrm>
            <a:off x="1171403" y="2667212"/>
            <a:ext cx="141111" cy="141111"/>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104571" y="5136445"/>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681736" y="5136445"/>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475548" y="5128974"/>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349379" y="5121503"/>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2073179" y="1810771"/>
            <a:ext cx="311491" cy="856441"/>
          </a:xfrm>
          <a:prstGeom prst="straightConnector1">
            <a:avLst/>
          </a:prstGeom>
          <a:ln>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943830" y="1441439"/>
            <a:ext cx="945480" cy="369332"/>
          </a:xfrm>
          <a:prstGeom prst="rect">
            <a:avLst/>
          </a:prstGeom>
          <a:noFill/>
        </p:spPr>
        <p:txBody>
          <a:bodyPr wrap="none" rtlCol="0">
            <a:spAutoFit/>
          </a:bodyPr>
          <a:lstStyle/>
          <a:p>
            <a:r>
              <a:rPr lang="en-US" dirty="0">
                <a:latin typeface="Avenir Book"/>
                <a:cs typeface="Avenir Book"/>
              </a:rPr>
              <a:t>Plateau</a:t>
            </a:r>
          </a:p>
        </p:txBody>
      </p:sp>
      <p:sp>
        <p:nvSpPr>
          <p:cNvPr id="18" name="Oval 17"/>
          <p:cNvSpPr/>
          <p:nvPr/>
        </p:nvSpPr>
        <p:spPr>
          <a:xfrm>
            <a:off x="6745112" y="5136445"/>
            <a:ext cx="141111" cy="141111"/>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2978109" y="5852440"/>
            <a:ext cx="3508073" cy="711998"/>
            <a:chOff x="1529272" y="4117975"/>
            <a:chExt cx="6268664" cy="1272287"/>
          </a:xfrm>
        </p:grpSpPr>
        <p:grpSp>
          <p:nvGrpSpPr>
            <p:cNvPr id="20" name="Group 19"/>
            <p:cNvGrpSpPr/>
            <p:nvPr/>
          </p:nvGrpSpPr>
          <p:grpSpPr>
            <a:xfrm>
              <a:off x="1529272" y="5068325"/>
              <a:ext cx="6268664" cy="321937"/>
              <a:chOff x="1544213" y="3149783"/>
              <a:chExt cx="6268664" cy="321937"/>
            </a:xfrm>
          </p:grpSpPr>
          <p:sp>
            <p:nvSpPr>
              <p:cNvPr id="25" name="Oval 24"/>
              <p:cNvSpPr/>
              <p:nvPr/>
            </p:nvSpPr>
            <p:spPr>
              <a:xfrm>
                <a:off x="6004259"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490940" y="3149783"/>
                <a:ext cx="321937" cy="321937"/>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517577"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a:stCxn id="25" idx="2"/>
                <a:endCxn id="27" idx="6"/>
              </p:cNvCxnSpPr>
              <p:nvPr/>
            </p:nvCxnSpPr>
            <p:spPr>
              <a:xfrm flipH="1">
                <a:off x="4839514"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3030895" y="3149783"/>
                <a:ext cx="321937" cy="321937"/>
              </a:xfrm>
              <a:prstGeom prst="ellipse">
                <a:avLst/>
              </a:prstGeom>
              <a:solidFill>
                <a:schemeClr val="tx1">
                  <a:lumMod val="65000"/>
                  <a:lumOff val="35000"/>
                </a:schemeClr>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a:stCxn id="27" idx="2"/>
                <a:endCxn id="29" idx="6"/>
              </p:cNvCxnSpPr>
              <p:nvPr/>
            </p:nvCxnSpPr>
            <p:spPr>
              <a:xfrm flipH="1">
                <a:off x="3352832" y="3310752"/>
                <a:ext cx="1164745"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6" idx="2"/>
                <a:endCxn id="25" idx="6"/>
              </p:cNvCxnSpPr>
              <p:nvPr/>
            </p:nvCxnSpPr>
            <p:spPr>
              <a:xfrm flipH="1">
                <a:off x="6326196" y="3310752"/>
                <a:ext cx="1164744" cy="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544213" y="3149783"/>
                <a:ext cx="321937" cy="32193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rot="16200000" flipV="1">
                <a:off x="2480960" y="2695942"/>
                <a:ext cx="0" cy="1229620"/>
              </a:xfrm>
              <a:prstGeom prst="straightConnector1">
                <a:avLst/>
              </a:prstGeom>
              <a:ln w="6350" cmpd="sng">
                <a:solidFill>
                  <a:srgbClr val="595959"/>
                </a:solidFill>
                <a:tailEnd type="triangle" w="lg" len="lg"/>
              </a:ln>
              <a:effectLst/>
            </p:spPr>
            <p:style>
              <a:lnRef idx="2">
                <a:schemeClr val="accent1"/>
              </a:lnRef>
              <a:fillRef idx="0">
                <a:schemeClr val="accent1"/>
              </a:fillRef>
              <a:effectRef idx="1">
                <a:schemeClr val="accent1"/>
              </a:effectRef>
              <a:fontRef idx="minor">
                <a:schemeClr val="tx1"/>
              </a:fontRef>
            </p:style>
          </p:cxnSp>
        </p:grpSp>
        <p:graphicFrame>
          <p:nvGraphicFramePr>
            <p:cNvPr id="21" name="Object 20"/>
            <p:cNvGraphicFramePr>
              <a:graphicFrameLocks noChangeAspect="1"/>
            </p:cNvGraphicFramePr>
            <p:nvPr/>
          </p:nvGraphicFramePr>
          <p:xfrm>
            <a:off x="6359525" y="4117975"/>
            <a:ext cx="1030288" cy="747713"/>
          </p:xfrm>
          <a:graphic>
            <a:graphicData uri="http://schemas.openxmlformats.org/presentationml/2006/ole">
              <mc:AlternateContent xmlns:mc="http://schemas.openxmlformats.org/markup-compatibility/2006">
                <mc:Choice xmlns:v="urn:schemas-microsoft-com:vml" Requires="v">
                  <p:oleObj spid="_x0000_s919601" name="Equation" r:id="rId5" imgW="279400" imgH="203200" progId="Equation.3">
                    <p:embed/>
                  </p:oleObj>
                </mc:Choice>
                <mc:Fallback>
                  <p:oleObj name="Equation" r:id="rId5" imgW="279400" imgH="203200" progId="Equation.3">
                    <p:embed/>
                    <p:pic>
                      <p:nvPicPr>
                        <p:cNvPr id="21" name="Object 20"/>
                        <p:cNvPicPr/>
                        <p:nvPr/>
                      </p:nvPicPr>
                      <p:blipFill>
                        <a:blip r:embed="rId6"/>
                        <a:stretch>
                          <a:fillRect/>
                        </a:stretch>
                      </p:blipFill>
                      <p:spPr>
                        <a:xfrm>
                          <a:off x="6359525" y="4117975"/>
                          <a:ext cx="1030288" cy="747713"/>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4946650" y="4117975"/>
            <a:ext cx="1028700" cy="747713"/>
          </p:xfrm>
          <a:graphic>
            <a:graphicData uri="http://schemas.openxmlformats.org/presentationml/2006/ole">
              <mc:AlternateContent xmlns:mc="http://schemas.openxmlformats.org/markup-compatibility/2006">
                <mc:Choice xmlns:v="urn:schemas-microsoft-com:vml" Requires="v">
                  <p:oleObj spid="_x0000_s919602" name="Equation" r:id="rId7" imgW="279400" imgH="203200" progId="Equation.3">
                    <p:embed/>
                  </p:oleObj>
                </mc:Choice>
                <mc:Fallback>
                  <p:oleObj name="Equation" r:id="rId7" imgW="279400" imgH="203200" progId="Equation.3">
                    <p:embed/>
                    <p:pic>
                      <p:nvPicPr>
                        <p:cNvPr id="22" name="Object 21"/>
                        <p:cNvPicPr/>
                        <p:nvPr/>
                      </p:nvPicPr>
                      <p:blipFill>
                        <a:blip r:embed="rId8"/>
                        <a:stretch>
                          <a:fillRect/>
                        </a:stretch>
                      </p:blipFill>
                      <p:spPr>
                        <a:xfrm>
                          <a:off x="4946650" y="4117975"/>
                          <a:ext cx="1028700" cy="74771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3641072" y="4305202"/>
            <a:ext cx="655637" cy="373062"/>
          </p:xfrm>
          <a:graphic>
            <a:graphicData uri="http://schemas.openxmlformats.org/presentationml/2006/ole">
              <mc:AlternateContent xmlns:mc="http://schemas.openxmlformats.org/markup-compatibility/2006">
                <mc:Choice xmlns:v="urn:schemas-microsoft-com:vml" Requires="v">
                  <p:oleObj spid="_x0000_s919603" name="Equation" r:id="rId9" imgW="177800" imgH="101600" progId="Equation.3">
                    <p:embed/>
                  </p:oleObj>
                </mc:Choice>
                <mc:Fallback>
                  <p:oleObj name="Equation" r:id="rId9" imgW="177800" imgH="101600" progId="Equation.3">
                    <p:embed/>
                    <p:pic>
                      <p:nvPicPr>
                        <p:cNvPr id="23" name="Object 22"/>
                        <p:cNvPicPr/>
                        <p:nvPr/>
                      </p:nvPicPr>
                      <p:blipFill>
                        <a:blip r:embed="rId10"/>
                        <a:stretch>
                          <a:fillRect/>
                        </a:stretch>
                      </p:blipFill>
                      <p:spPr>
                        <a:xfrm>
                          <a:off x="3641072" y="4305202"/>
                          <a:ext cx="655637" cy="373062"/>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1960563" y="4117975"/>
            <a:ext cx="1028700" cy="747713"/>
          </p:xfrm>
          <a:graphic>
            <a:graphicData uri="http://schemas.openxmlformats.org/presentationml/2006/ole">
              <mc:AlternateContent xmlns:mc="http://schemas.openxmlformats.org/markup-compatibility/2006">
                <mc:Choice xmlns:v="urn:schemas-microsoft-com:vml" Requires="v">
                  <p:oleObj spid="_x0000_s919604" name="Equation" r:id="rId11" imgW="279400" imgH="203200" progId="Equation.3">
                    <p:embed/>
                  </p:oleObj>
                </mc:Choice>
                <mc:Fallback>
                  <p:oleObj name="Equation" r:id="rId11" imgW="279400" imgH="203200" progId="Equation.3">
                    <p:embed/>
                    <p:pic>
                      <p:nvPicPr>
                        <p:cNvPr id="24" name="Object 23"/>
                        <p:cNvPicPr/>
                        <p:nvPr/>
                      </p:nvPicPr>
                      <p:blipFill>
                        <a:blip r:embed="rId12"/>
                        <a:stretch>
                          <a:fillRect/>
                        </a:stretch>
                      </p:blipFill>
                      <p:spPr>
                        <a:xfrm>
                          <a:off x="1960563" y="4117975"/>
                          <a:ext cx="1028700" cy="747713"/>
                        </a:xfrm>
                        <a:prstGeom prst="rect">
                          <a:avLst/>
                        </a:prstGeom>
                      </p:spPr>
                    </p:pic>
                  </p:oleObj>
                </mc:Fallback>
              </mc:AlternateContent>
            </a:graphicData>
          </a:graphic>
        </p:graphicFrame>
      </p:grpSp>
    </p:spTree>
    <p:extLst>
      <p:ext uri="{BB962C8B-B14F-4D97-AF65-F5344CB8AC3E}">
        <p14:creationId xmlns:p14="http://schemas.microsoft.com/office/powerpoint/2010/main" val="3461400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3"/>
            <a:ext cx="8229600" cy="1143000"/>
          </a:xfrm>
        </p:spPr>
        <p:txBody>
          <a:bodyPr/>
          <a:lstStyle/>
          <a:p>
            <a:r>
              <a:rPr lang="en-US" dirty="0"/>
              <a:t>Gradient descent dynamics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28</a:t>
            </a:fld>
            <a:endParaRPr lang="en-US"/>
          </a:p>
        </p:txBody>
      </p:sp>
      <p:pic>
        <p:nvPicPr>
          <p:cNvPr id="7" name="error_surf_movi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82889" y="1060422"/>
            <a:ext cx="6378222" cy="5605520"/>
          </a:xfrm>
        </p:spPr>
      </p:pic>
      <p:grpSp>
        <p:nvGrpSpPr>
          <p:cNvPr id="10" name="Group 9"/>
          <p:cNvGrpSpPr/>
          <p:nvPr/>
        </p:nvGrpSpPr>
        <p:grpSpPr>
          <a:xfrm>
            <a:off x="2384670" y="2891850"/>
            <a:ext cx="1243215" cy="371482"/>
            <a:chOff x="2384670" y="2891850"/>
            <a:chExt cx="1243215" cy="371482"/>
          </a:xfrm>
        </p:grpSpPr>
        <p:sp>
          <p:nvSpPr>
            <p:cNvPr id="8" name="TextBox 7"/>
            <p:cNvSpPr txBox="1"/>
            <p:nvPr/>
          </p:nvSpPr>
          <p:spPr>
            <a:xfrm>
              <a:off x="2384670" y="2894000"/>
              <a:ext cx="1243215" cy="369332"/>
            </a:xfrm>
            <a:prstGeom prst="rect">
              <a:avLst/>
            </a:prstGeom>
            <a:noFill/>
          </p:spPr>
          <p:txBody>
            <a:bodyPr wrap="none" rtlCol="0">
              <a:spAutoFit/>
            </a:bodyPr>
            <a:lstStyle/>
            <a:p>
              <a:r>
                <a:rPr lang="en-US" i="1" dirty="0">
                  <a:latin typeface="Avenir Book"/>
                  <a:cs typeface="Avenir Book"/>
                </a:rPr>
                <a:t>S</a:t>
              </a:r>
              <a:r>
                <a:rPr lang="en-US" dirty="0">
                  <a:latin typeface="Avenir Book"/>
                  <a:cs typeface="Avenir Book"/>
                </a:rPr>
                <a:t>=2,    =1</a:t>
              </a:r>
              <a:endParaRPr lang="en-US" i="1" dirty="0">
                <a:latin typeface="Avenir Book"/>
                <a:cs typeface="Avenir Book"/>
              </a:endParaRPr>
            </a:p>
          </p:txBody>
        </p:sp>
        <p:pic>
          <p:nvPicPr>
            <p:cNvPr id="9" name="Picture 8"/>
            <p:cNvPicPr>
              <a:picLocks noChangeAspect="1"/>
            </p:cNvPicPr>
            <p:nvPr/>
          </p:nvPicPr>
          <p:blipFill>
            <a:blip r:embed="rId5"/>
            <a:stretch>
              <a:fillRect/>
            </a:stretch>
          </p:blipFill>
          <p:spPr>
            <a:xfrm>
              <a:off x="2990402" y="2891850"/>
              <a:ext cx="219513" cy="371482"/>
            </a:xfrm>
            <a:prstGeom prst="rect">
              <a:avLst/>
            </a:prstGeom>
          </p:spPr>
        </p:pic>
      </p:grpSp>
    </p:spTree>
    <p:extLst>
      <p:ext uri="{BB962C8B-B14F-4D97-AF65-F5344CB8AC3E}">
        <p14:creationId xmlns:p14="http://schemas.microsoft.com/office/powerpoint/2010/main" val="3217450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 learning trajectory</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29</a:t>
            </a:fld>
            <a:endParaRPr lang="en-US"/>
          </a:p>
        </p:txBody>
      </p:sp>
      <p:pic>
        <p:nvPicPr>
          <p:cNvPr id="23" name="Picture 22"/>
          <p:cNvPicPr>
            <a:picLocks noChangeAspect="1"/>
          </p:cNvPicPr>
          <p:nvPr/>
        </p:nvPicPr>
        <p:blipFill>
          <a:blip r:embed="rId3"/>
          <a:stretch>
            <a:fillRect/>
          </a:stretch>
        </p:blipFill>
        <p:spPr>
          <a:xfrm>
            <a:off x="3049197" y="1878005"/>
            <a:ext cx="4385819" cy="785989"/>
          </a:xfrm>
          <a:prstGeom prst="rect">
            <a:avLst/>
          </a:prstGeom>
        </p:spPr>
      </p:pic>
      <p:pic>
        <p:nvPicPr>
          <p:cNvPr id="25" name="Picture 24"/>
          <p:cNvPicPr>
            <a:picLocks noChangeAspect="1"/>
          </p:cNvPicPr>
          <p:nvPr/>
        </p:nvPicPr>
        <p:blipFill>
          <a:blip r:embed="rId4"/>
          <a:stretch>
            <a:fillRect/>
          </a:stretch>
        </p:blipFill>
        <p:spPr>
          <a:xfrm>
            <a:off x="3005554" y="4932498"/>
            <a:ext cx="5268974" cy="1286610"/>
          </a:xfrm>
          <a:prstGeom prst="rect">
            <a:avLst/>
          </a:prstGeom>
        </p:spPr>
      </p:pic>
      <p:pic>
        <p:nvPicPr>
          <p:cNvPr id="27" name="Picture 26"/>
          <p:cNvPicPr>
            <a:picLocks noChangeAspect="1"/>
          </p:cNvPicPr>
          <p:nvPr/>
        </p:nvPicPr>
        <p:blipFill>
          <a:blip r:embed="rId5"/>
          <a:stretch>
            <a:fillRect/>
          </a:stretch>
        </p:blipFill>
        <p:spPr>
          <a:xfrm>
            <a:off x="2803410" y="3295907"/>
            <a:ext cx="3825370" cy="1175687"/>
          </a:xfrm>
          <a:prstGeom prst="rect">
            <a:avLst/>
          </a:prstGeom>
        </p:spPr>
      </p:pic>
      <p:sp>
        <p:nvSpPr>
          <p:cNvPr id="13" name="TextBox 12"/>
          <p:cNvSpPr txBox="1"/>
          <p:nvPr/>
        </p:nvSpPr>
        <p:spPr>
          <a:xfrm>
            <a:off x="130597" y="2059994"/>
            <a:ext cx="2638777" cy="461665"/>
          </a:xfrm>
          <a:prstGeom prst="rect">
            <a:avLst/>
          </a:prstGeom>
          <a:noFill/>
        </p:spPr>
        <p:txBody>
          <a:bodyPr wrap="square" rtlCol="0">
            <a:spAutoFit/>
          </a:bodyPr>
          <a:lstStyle/>
          <a:p>
            <a:r>
              <a:rPr lang="en-US" sz="2400" dirty="0">
                <a:latin typeface="Avenir Book"/>
                <a:cs typeface="Avenir Book"/>
              </a:rPr>
              <a:t>Shallow (</a:t>
            </a:r>
            <a:r>
              <a:rPr lang="en-US" sz="2400" i="1" dirty="0">
                <a:latin typeface="Avenir Book"/>
                <a:cs typeface="Avenir Book"/>
              </a:rPr>
              <a:t>D</a:t>
            </a:r>
            <a:r>
              <a:rPr lang="en-US" sz="2400" dirty="0">
                <a:latin typeface="Avenir Book"/>
                <a:cs typeface="Avenir Book"/>
              </a:rPr>
              <a:t>=1):</a:t>
            </a:r>
          </a:p>
        </p:txBody>
      </p:sp>
      <p:sp>
        <p:nvSpPr>
          <p:cNvPr id="14" name="TextBox 13"/>
          <p:cNvSpPr txBox="1"/>
          <p:nvPr/>
        </p:nvSpPr>
        <p:spPr>
          <a:xfrm>
            <a:off x="130597" y="3670692"/>
            <a:ext cx="2638777" cy="461665"/>
          </a:xfrm>
          <a:prstGeom prst="rect">
            <a:avLst/>
          </a:prstGeom>
          <a:noFill/>
        </p:spPr>
        <p:txBody>
          <a:bodyPr wrap="square" rtlCol="0">
            <a:spAutoFit/>
          </a:bodyPr>
          <a:lstStyle/>
          <a:p>
            <a:r>
              <a:rPr lang="en-US" sz="2400" dirty="0">
                <a:latin typeface="Avenir Book"/>
                <a:cs typeface="Avenir Book"/>
              </a:rPr>
              <a:t>Deep (</a:t>
            </a:r>
            <a:r>
              <a:rPr lang="en-US" sz="2400" i="1" dirty="0">
                <a:latin typeface="Avenir Book"/>
                <a:cs typeface="Avenir Book"/>
              </a:rPr>
              <a:t>D</a:t>
            </a:r>
            <a:r>
              <a:rPr lang="en-US" sz="2400" dirty="0">
                <a:latin typeface="Avenir Book"/>
                <a:cs typeface="Avenir Book"/>
              </a:rPr>
              <a:t>=2):</a:t>
            </a:r>
          </a:p>
        </p:txBody>
      </p:sp>
      <p:grpSp>
        <p:nvGrpSpPr>
          <p:cNvPr id="15" name="Group 14"/>
          <p:cNvGrpSpPr/>
          <p:nvPr/>
        </p:nvGrpSpPr>
        <p:grpSpPr>
          <a:xfrm>
            <a:off x="130597" y="5159719"/>
            <a:ext cx="3245555" cy="461665"/>
            <a:chOff x="6067781" y="1763889"/>
            <a:chExt cx="3245555" cy="461665"/>
          </a:xfrm>
        </p:grpSpPr>
        <p:sp>
          <p:nvSpPr>
            <p:cNvPr id="16" name="TextBox 15"/>
            <p:cNvSpPr txBox="1"/>
            <p:nvPr/>
          </p:nvSpPr>
          <p:spPr>
            <a:xfrm>
              <a:off x="6067781" y="1763889"/>
              <a:ext cx="3245555" cy="461665"/>
            </a:xfrm>
            <a:prstGeom prst="rect">
              <a:avLst/>
            </a:prstGeom>
            <a:noFill/>
          </p:spPr>
          <p:txBody>
            <a:bodyPr wrap="square" rtlCol="0">
              <a:spAutoFit/>
            </a:bodyPr>
            <a:lstStyle/>
            <a:p>
              <a:r>
                <a:rPr lang="en-US" sz="2400" dirty="0">
                  <a:latin typeface="Avenir Book"/>
                  <a:cs typeface="Avenir Book"/>
                </a:rPr>
                <a:t>V. Deep (</a:t>
              </a:r>
              <a:r>
                <a:rPr lang="en-US" sz="2400" i="1" dirty="0">
                  <a:latin typeface="Avenir Book"/>
                  <a:cs typeface="Avenir Book"/>
                </a:rPr>
                <a:t>D</a:t>
              </a:r>
              <a:r>
                <a:rPr lang="en-US" sz="2400" dirty="0">
                  <a:latin typeface="Avenir Book"/>
                  <a:cs typeface="Avenir Book"/>
                </a:rPr>
                <a:t>         ):</a:t>
              </a:r>
            </a:p>
          </p:txBody>
        </p:sp>
        <p:graphicFrame>
          <p:nvGraphicFramePr>
            <p:cNvPr id="17" name="Object 16"/>
            <p:cNvGraphicFramePr>
              <a:graphicFrameLocks noChangeAspect="1"/>
            </p:cNvGraphicFramePr>
            <p:nvPr/>
          </p:nvGraphicFramePr>
          <p:xfrm>
            <a:off x="7600242" y="1851202"/>
            <a:ext cx="836870" cy="332019"/>
          </p:xfrm>
          <a:graphic>
            <a:graphicData uri="http://schemas.openxmlformats.org/presentationml/2006/ole">
              <mc:AlternateContent xmlns:mc="http://schemas.openxmlformats.org/markup-compatibility/2006">
                <mc:Choice xmlns:v="urn:schemas-microsoft-com:vml" Requires="v">
                  <p:oleObj spid="_x0000_s920589" name="Equation" r:id="rId6" imgW="317500" imgH="127000" progId="Equation.3">
                    <p:embed/>
                  </p:oleObj>
                </mc:Choice>
                <mc:Fallback>
                  <p:oleObj name="Equation" r:id="rId6" imgW="317500" imgH="127000" progId="Equation.3">
                    <p:embed/>
                    <p:pic>
                      <p:nvPicPr>
                        <p:cNvPr id="17" name="Object 16"/>
                        <p:cNvPicPr/>
                        <p:nvPr/>
                      </p:nvPicPr>
                      <p:blipFill>
                        <a:blip r:embed="rId7"/>
                        <a:stretch>
                          <a:fillRect/>
                        </a:stretch>
                      </p:blipFill>
                      <p:spPr>
                        <a:xfrm>
                          <a:off x="7600242" y="1851202"/>
                          <a:ext cx="836870" cy="332019"/>
                        </a:xfrm>
                        <a:prstGeom prst="rect">
                          <a:avLst/>
                        </a:prstGeom>
                      </p:spPr>
                    </p:pic>
                  </p:oleObj>
                </mc:Fallback>
              </mc:AlternateContent>
            </a:graphicData>
          </a:graphic>
        </p:graphicFrame>
      </p:grpSp>
    </p:spTree>
    <p:extLst>
      <p:ext uri="{BB962C8B-B14F-4D97-AF65-F5344CB8AC3E}">
        <p14:creationId xmlns:p14="http://schemas.microsoft.com/office/powerpoint/2010/main" val="402162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Depth complicates learning</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3</a:t>
            </a:fld>
            <a:endParaRPr lang="en-US"/>
          </a:p>
        </p:txBody>
      </p:sp>
      <p:grpSp>
        <p:nvGrpSpPr>
          <p:cNvPr id="7" name="Group 6"/>
          <p:cNvGrpSpPr/>
          <p:nvPr/>
        </p:nvGrpSpPr>
        <p:grpSpPr>
          <a:xfrm>
            <a:off x="4004958" y="1371600"/>
            <a:ext cx="4728665" cy="4622800"/>
            <a:chOff x="777942" y="2053745"/>
            <a:chExt cx="3484249" cy="3406244"/>
          </a:xfrm>
        </p:grpSpPr>
        <p:grpSp>
          <p:nvGrpSpPr>
            <p:cNvPr id="15" name="Group 14"/>
            <p:cNvGrpSpPr/>
            <p:nvPr/>
          </p:nvGrpSpPr>
          <p:grpSpPr>
            <a:xfrm>
              <a:off x="777942" y="2053745"/>
              <a:ext cx="3484249" cy="3406244"/>
              <a:chOff x="2624137" y="1489239"/>
              <a:chExt cx="4041775" cy="3951288"/>
            </a:xfrm>
          </p:grpSpPr>
          <p:pic>
            <p:nvPicPr>
              <p:cNvPr id="16" name="Content Placeholder 9" descr="pretraining_advantage.pdf"/>
              <p:cNvPicPr>
                <a:picLocks noChangeAspect="1"/>
              </p:cNvPicPr>
              <p:nvPr/>
            </p:nvPicPr>
            <p:blipFill>
              <a:blip r:embed="rId2" cstate="email">
                <a:extLst>
                  <a:ext uri="{28A0092B-C50C-407E-A947-70E740481C1C}">
                    <a14:useLocalDpi xmlns:a14="http://schemas.microsoft.com/office/drawing/2010/main"/>
                  </a:ext>
                </a:extLst>
              </a:blip>
              <a:srcRect t="12229" b="12229"/>
              <a:stretch>
                <a:fillRect/>
              </a:stretch>
            </p:blipFill>
            <p:spPr>
              <a:xfrm>
                <a:off x="2624137" y="1489239"/>
                <a:ext cx="4041775" cy="3951288"/>
              </a:xfrm>
              <a:prstGeom prst="rect">
                <a:avLst/>
              </a:prstGeom>
            </p:spPr>
          </p:pic>
          <p:sp>
            <p:nvSpPr>
              <p:cNvPr id="17" name="TextBox 16"/>
              <p:cNvSpPr txBox="1"/>
              <p:nvPr/>
            </p:nvSpPr>
            <p:spPr>
              <a:xfrm rot="16200000">
                <a:off x="2138297" y="3491786"/>
                <a:ext cx="1554126" cy="350817"/>
              </a:xfrm>
              <a:prstGeom prst="rect">
                <a:avLst/>
              </a:prstGeom>
              <a:solidFill>
                <a:schemeClr val="bg1"/>
              </a:solidFill>
            </p:spPr>
            <p:txBody>
              <a:bodyPr wrap="none" rtlCol="0">
                <a:spAutoFit/>
              </a:bodyPr>
              <a:lstStyle/>
              <a:p>
                <a:r>
                  <a:rPr lang="en-US" sz="2800" dirty="0">
                    <a:latin typeface="Avenir Book"/>
                    <a:cs typeface="Avenir Book"/>
                  </a:rPr>
                  <a:t>Training error</a:t>
                </a:r>
              </a:p>
            </p:txBody>
          </p:sp>
          <p:sp>
            <p:nvSpPr>
              <p:cNvPr id="18" name="TextBox 17"/>
              <p:cNvSpPr txBox="1"/>
              <p:nvPr/>
            </p:nvSpPr>
            <p:spPr>
              <a:xfrm>
                <a:off x="4329111" y="4686259"/>
                <a:ext cx="908914" cy="350817"/>
              </a:xfrm>
              <a:prstGeom prst="rect">
                <a:avLst/>
              </a:prstGeom>
              <a:solidFill>
                <a:srgbClr val="FFFFFF"/>
              </a:solidFill>
            </p:spPr>
            <p:txBody>
              <a:bodyPr wrap="none" rtlCol="0">
                <a:spAutoFit/>
              </a:bodyPr>
              <a:lstStyle/>
              <a:p>
                <a:r>
                  <a:rPr lang="en-US" sz="2800" dirty="0">
                    <a:latin typeface="Avenir Book"/>
                    <a:cs typeface="Avenir Book"/>
                  </a:rPr>
                  <a:t>Epochs</a:t>
                </a:r>
              </a:p>
            </p:txBody>
          </p:sp>
        </p:grpSp>
        <p:sp>
          <p:nvSpPr>
            <p:cNvPr id="19" name="Rectangle 18"/>
            <p:cNvSpPr/>
            <p:nvPr/>
          </p:nvSpPr>
          <p:spPr>
            <a:xfrm>
              <a:off x="1757004" y="2845033"/>
              <a:ext cx="61207" cy="422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algn="ctr"/>
              <a:endParaRPr lang="en-US"/>
            </a:p>
          </p:txBody>
        </p:sp>
        <p:sp>
          <p:nvSpPr>
            <p:cNvPr id="20" name="Rectangle 19"/>
            <p:cNvSpPr/>
            <p:nvPr/>
          </p:nvSpPr>
          <p:spPr>
            <a:xfrm>
              <a:off x="1741700" y="3277951"/>
              <a:ext cx="76510" cy="13929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algn="ctr"/>
              <a:endParaRPr lang="en-US"/>
            </a:p>
          </p:txBody>
        </p:sp>
        <p:sp>
          <p:nvSpPr>
            <p:cNvPr id="21" name="Rectangle 20"/>
            <p:cNvSpPr/>
            <p:nvPr/>
          </p:nvSpPr>
          <p:spPr>
            <a:xfrm>
              <a:off x="1818210" y="4625040"/>
              <a:ext cx="714076" cy="81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algn="ctr"/>
              <a:endParaRPr lang="en-US"/>
            </a:p>
          </p:txBody>
        </p:sp>
      </p:grpSp>
      <p:grpSp>
        <p:nvGrpSpPr>
          <p:cNvPr id="22" name="Group 21">
            <a:extLst>
              <a:ext uri="{FF2B5EF4-FFF2-40B4-BE49-F238E27FC236}">
                <a16:creationId xmlns:a16="http://schemas.microsoft.com/office/drawing/2014/main" id="{0EA56927-1EF5-9C42-999E-448F5D6C0B15}"/>
              </a:ext>
            </a:extLst>
          </p:cNvPr>
          <p:cNvGrpSpPr/>
          <p:nvPr/>
        </p:nvGrpSpPr>
        <p:grpSpPr>
          <a:xfrm>
            <a:off x="1442416" y="2235200"/>
            <a:ext cx="1109664" cy="2568462"/>
            <a:chOff x="1556715" y="1816273"/>
            <a:chExt cx="1532076" cy="3546190"/>
          </a:xfrm>
        </p:grpSpPr>
        <p:sp>
          <p:nvSpPr>
            <p:cNvPr id="23" name="Oval 22">
              <a:extLst>
                <a:ext uri="{FF2B5EF4-FFF2-40B4-BE49-F238E27FC236}">
                  <a16:creationId xmlns:a16="http://schemas.microsoft.com/office/drawing/2014/main" id="{F963001D-4C39-C544-87CD-95BF94036F1E}"/>
                </a:ext>
              </a:extLst>
            </p:cNvPr>
            <p:cNvSpPr/>
            <p:nvPr/>
          </p:nvSpPr>
          <p:spPr>
            <a:xfrm rot="5400000">
              <a:off x="2906671" y="3498307"/>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34E3C32-7F23-6445-8D9C-AAEA0F5AD0A9}"/>
                </a:ext>
              </a:extLst>
            </p:cNvPr>
            <p:cNvSpPr/>
            <p:nvPr/>
          </p:nvSpPr>
          <p:spPr>
            <a:xfrm rot="5400000">
              <a:off x="2572695" y="3498307"/>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2EF6A79-5A66-1D44-8E71-CE2B87C9E18D}"/>
                </a:ext>
              </a:extLst>
            </p:cNvPr>
            <p:cNvSpPr/>
            <p:nvPr/>
          </p:nvSpPr>
          <p:spPr>
            <a:xfrm rot="5400000">
              <a:off x="2242574" y="3498307"/>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91ECAEB-F0A5-9743-82D6-D4A102A30141}"/>
                </a:ext>
              </a:extLst>
            </p:cNvPr>
            <p:cNvSpPr/>
            <p:nvPr/>
          </p:nvSpPr>
          <p:spPr>
            <a:xfrm rot="5400000">
              <a:off x="2906671" y="4339324"/>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73DDD74-F898-DE4D-B3DE-DCB9F7C18AA2}"/>
                </a:ext>
              </a:extLst>
            </p:cNvPr>
            <p:cNvSpPr/>
            <p:nvPr/>
          </p:nvSpPr>
          <p:spPr>
            <a:xfrm rot="5400000">
              <a:off x="2572695" y="4339324"/>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AD30E8C-55C2-7A47-993E-732D338DCBF9}"/>
                </a:ext>
              </a:extLst>
            </p:cNvPr>
            <p:cNvSpPr/>
            <p:nvPr/>
          </p:nvSpPr>
          <p:spPr>
            <a:xfrm rot="5400000">
              <a:off x="2242574" y="4339324"/>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51CA4DC-09D5-2B4D-BF9D-1D999009AB78}"/>
                </a:ext>
              </a:extLst>
            </p:cNvPr>
            <p:cNvSpPr/>
            <p:nvPr/>
          </p:nvSpPr>
          <p:spPr>
            <a:xfrm rot="5400000">
              <a:off x="1912393" y="4339324"/>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4981367-612E-2741-8476-4E2435518A8E}"/>
                </a:ext>
              </a:extLst>
            </p:cNvPr>
            <p:cNvSpPr/>
            <p:nvPr/>
          </p:nvSpPr>
          <p:spPr>
            <a:xfrm rot="5400000">
              <a:off x="2906671" y="5180341"/>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4EB7D65-4E83-4D44-9630-8F6BAF356D98}"/>
                </a:ext>
              </a:extLst>
            </p:cNvPr>
            <p:cNvSpPr/>
            <p:nvPr/>
          </p:nvSpPr>
          <p:spPr>
            <a:xfrm rot="5400000">
              <a:off x="2572695" y="5180341"/>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D3517C7-D313-0542-BA1F-DF859096E275}"/>
                </a:ext>
              </a:extLst>
            </p:cNvPr>
            <p:cNvSpPr/>
            <p:nvPr/>
          </p:nvSpPr>
          <p:spPr>
            <a:xfrm rot="5400000">
              <a:off x="2242574" y="5180341"/>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E862D6E-D919-7541-A80D-6739B270B44D}"/>
                </a:ext>
              </a:extLst>
            </p:cNvPr>
            <p:cNvSpPr/>
            <p:nvPr/>
          </p:nvSpPr>
          <p:spPr>
            <a:xfrm rot="5400000">
              <a:off x="1912393" y="5180341"/>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F7EA3B4-F904-AA4D-8732-7AC8343721BC}"/>
                </a:ext>
              </a:extLst>
            </p:cNvPr>
            <p:cNvSpPr/>
            <p:nvPr/>
          </p:nvSpPr>
          <p:spPr>
            <a:xfrm rot="5400000">
              <a:off x="1556715" y="3498307"/>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B562F50-DE86-D747-9C83-1D6F00DE62C3}"/>
                </a:ext>
              </a:extLst>
            </p:cNvPr>
            <p:cNvSpPr/>
            <p:nvPr/>
          </p:nvSpPr>
          <p:spPr>
            <a:xfrm rot="5400000">
              <a:off x="1912393" y="3498307"/>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F70C180-ABAE-3848-A48E-BCBA50487C4F}"/>
                </a:ext>
              </a:extLst>
            </p:cNvPr>
            <p:cNvSpPr/>
            <p:nvPr/>
          </p:nvSpPr>
          <p:spPr>
            <a:xfrm rot="5400000">
              <a:off x="1556715" y="5180343"/>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DC66E3BB-F52A-0741-BADE-208E0021458F}"/>
                </a:ext>
              </a:extLst>
            </p:cNvPr>
            <p:cNvCxnSpPr>
              <a:stCxn id="30" idx="2"/>
              <a:endCxn id="26" idx="6"/>
            </p:cNvCxnSpPr>
            <p:nvPr/>
          </p:nvCxnSpPr>
          <p:spPr>
            <a:xfrm flipV="1">
              <a:off x="2997731" y="4521444"/>
              <a:ext cx="0" cy="658897"/>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17B0727F-7686-1F4D-8953-6C0050BE3D6E}"/>
                </a:ext>
              </a:extLst>
            </p:cNvPr>
            <p:cNvCxnSpPr>
              <a:stCxn id="30" idx="2"/>
              <a:endCxn id="27" idx="6"/>
            </p:cNvCxnSpPr>
            <p:nvPr/>
          </p:nvCxnSpPr>
          <p:spPr>
            <a:xfrm flipH="1" flipV="1">
              <a:off x="2663755" y="4521444"/>
              <a:ext cx="333976" cy="658897"/>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8DF5CB7-0246-EF43-AD83-C9A680877FDD}"/>
                </a:ext>
              </a:extLst>
            </p:cNvPr>
            <p:cNvCxnSpPr>
              <a:stCxn id="30" idx="2"/>
              <a:endCxn id="28" idx="6"/>
            </p:cNvCxnSpPr>
            <p:nvPr/>
          </p:nvCxnSpPr>
          <p:spPr>
            <a:xfrm flipH="1" flipV="1">
              <a:off x="2333634" y="4521444"/>
              <a:ext cx="664097" cy="658897"/>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B97F55E-7B28-7C48-BCFE-DD0D7436ED58}"/>
                </a:ext>
              </a:extLst>
            </p:cNvPr>
            <p:cNvCxnSpPr>
              <a:stCxn id="30" idx="2"/>
              <a:endCxn id="29" idx="6"/>
            </p:cNvCxnSpPr>
            <p:nvPr/>
          </p:nvCxnSpPr>
          <p:spPr>
            <a:xfrm flipH="1" flipV="1">
              <a:off x="2003453" y="4521444"/>
              <a:ext cx="994278" cy="658897"/>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B75A1D3-B608-CA4A-961A-334D2AC74229}"/>
                </a:ext>
              </a:extLst>
            </p:cNvPr>
            <p:cNvCxnSpPr>
              <a:stCxn id="26" idx="2"/>
              <a:endCxn id="23" idx="6"/>
            </p:cNvCxnSpPr>
            <p:nvPr/>
          </p:nvCxnSpPr>
          <p:spPr>
            <a:xfrm flipV="1">
              <a:off x="2997731"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A3DCAF5-8A14-3D4F-A8C8-DAA5D57EAFE2}"/>
                </a:ext>
              </a:extLst>
            </p:cNvPr>
            <p:cNvCxnSpPr>
              <a:stCxn id="26" idx="2"/>
              <a:endCxn id="24" idx="6"/>
            </p:cNvCxnSpPr>
            <p:nvPr/>
          </p:nvCxnSpPr>
          <p:spPr>
            <a:xfrm flipH="1" flipV="1">
              <a:off x="2663755" y="3680427"/>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9D9D7EB7-B5B3-A743-88EA-E3A5A6D71B92}"/>
                </a:ext>
              </a:extLst>
            </p:cNvPr>
            <p:cNvCxnSpPr>
              <a:stCxn id="26" idx="2"/>
              <a:endCxn id="25" idx="6"/>
            </p:cNvCxnSpPr>
            <p:nvPr/>
          </p:nvCxnSpPr>
          <p:spPr>
            <a:xfrm flipH="1" flipV="1">
              <a:off x="2333634" y="3680427"/>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263C2A8A-544E-304B-9AA3-39FA2FC41982}"/>
                </a:ext>
              </a:extLst>
            </p:cNvPr>
            <p:cNvCxnSpPr>
              <a:stCxn id="27" idx="2"/>
              <a:endCxn id="23" idx="6"/>
            </p:cNvCxnSpPr>
            <p:nvPr/>
          </p:nvCxnSpPr>
          <p:spPr>
            <a:xfrm flipV="1">
              <a:off x="2663755" y="3680427"/>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FD27FD73-FCFF-0643-8371-82A590C5906C}"/>
                </a:ext>
              </a:extLst>
            </p:cNvPr>
            <p:cNvCxnSpPr>
              <a:stCxn id="28" idx="2"/>
              <a:endCxn id="23" idx="6"/>
            </p:cNvCxnSpPr>
            <p:nvPr/>
          </p:nvCxnSpPr>
          <p:spPr>
            <a:xfrm flipV="1">
              <a:off x="2333634" y="3680427"/>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68A80D0D-C5C9-3942-9C2B-1806624892F1}"/>
                </a:ext>
              </a:extLst>
            </p:cNvPr>
            <p:cNvCxnSpPr>
              <a:stCxn id="27" idx="2"/>
              <a:endCxn id="24" idx="6"/>
            </p:cNvCxnSpPr>
            <p:nvPr/>
          </p:nvCxnSpPr>
          <p:spPr>
            <a:xfrm flipV="1">
              <a:off x="2663755"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6DA431DB-93E5-FF4A-B963-6B3260226B00}"/>
                </a:ext>
              </a:extLst>
            </p:cNvPr>
            <p:cNvCxnSpPr>
              <a:stCxn id="27" idx="2"/>
              <a:endCxn id="25" idx="6"/>
            </p:cNvCxnSpPr>
            <p:nvPr/>
          </p:nvCxnSpPr>
          <p:spPr>
            <a:xfrm flipH="1" flipV="1">
              <a:off x="2333634" y="3680427"/>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1F41A56E-E654-2345-96C1-7369EF02C28B}"/>
                </a:ext>
              </a:extLst>
            </p:cNvPr>
            <p:cNvCxnSpPr>
              <a:stCxn id="28" idx="2"/>
              <a:endCxn id="25" idx="6"/>
            </p:cNvCxnSpPr>
            <p:nvPr/>
          </p:nvCxnSpPr>
          <p:spPr>
            <a:xfrm flipV="1">
              <a:off x="2333634"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CBD65D30-263B-6B4B-A750-A33FC14AB7CF}"/>
                </a:ext>
              </a:extLst>
            </p:cNvPr>
            <p:cNvCxnSpPr>
              <a:stCxn id="28" idx="2"/>
              <a:endCxn id="35" idx="6"/>
            </p:cNvCxnSpPr>
            <p:nvPr/>
          </p:nvCxnSpPr>
          <p:spPr>
            <a:xfrm flipH="1" flipV="1">
              <a:off x="2003453" y="3680427"/>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CB5E1FAB-3AD4-D542-BE70-9936EB5B2C54}"/>
                </a:ext>
              </a:extLst>
            </p:cNvPr>
            <p:cNvCxnSpPr>
              <a:stCxn id="28" idx="2"/>
              <a:endCxn id="34" idx="6"/>
            </p:cNvCxnSpPr>
            <p:nvPr/>
          </p:nvCxnSpPr>
          <p:spPr>
            <a:xfrm flipH="1" flipV="1">
              <a:off x="1647775" y="3680427"/>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8C3C479F-8AF2-D146-A43B-149BD185AFC9}"/>
                </a:ext>
              </a:extLst>
            </p:cNvPr>
            <p:cNvCxnSpPr>
              <a:stCxn id="28" idx="2"/>
              <a:endCxn id="24" idx="6"/>
            </p:cNvCxnSpPr>
            <p:nvPr/>
          </p:nvCxnSpPr>
          <p:spPr>
            <a:xfrm flipV="1">
              <a:off x="2333634" y="3680427"/>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3B2AE28-AC7B-584A-9D7A-820E2FD402F3}"/>
                </a:ext>
              </a:extLst>
            </p:cNvPr>
            <p:cNvCxnSpPr>
              <a:stCxn id="27" idx="2"/>
              <a:endCxn id="35" idx="6"/>
            </p:cNvCxnSpPr>
            <p:nvPr/>
          </p:nvCxnSpPr>
          <p:spPr>
            <a:xfrm flipH="1" flipV="1">
              <a:off x="2003453" y="3680427"/>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4A784575-2EF9-1242-AF62-C60640561D23}"/>
                </a:ext>
              </a:extLst>
            </p:cNvPr>
            <p:cNvCxnSpPr>
              <a:stCxn id="27" idx="2"/>
              <a:endCxn id="34" idx="6"/>
            </p:cNvCxnSpPr>
            <p:nvPr/>
          </p:nvCxnSpPr>
          <p:spPr>
            <a:xfrm flipH="1" flipV="1">
              <a:off x="1647775" y="3680427"/>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A7FB22D2-EB5D-3A43-88A3-7EF1249A41DC}"/>
                </a:ext>
              </a:extLst>
            </p:cNvPr>
            <p:cNvCxnSpPr>
              <a:stCxn id="29" idx="2"/>
              <a:endCxn id="34" idx="6"/>
            </p:cNvCxnSpPr>
            <p:nvPr/>
          </p:nvCxnSpPr>
          <p:spPr>
            <a:xfrm flipH="1" flipV="1">
              <a:off x="1647775" y="3680427"/>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4A0EBED-71B1-7D4D-BC5F-4034F778C096}"/>
                </a:ext>
              </a:extLst>
            </p:cNvPr>
            <p:cNvCxnSpPr>
              <a:stCxn id="29" idx="2"/>
              <a:endCxn id="35" idx="6"/>
            </p:cNvCxnSpPr>
            <p:nvPr/>
          </p:nvCxnSpPr>
          <p:spPr>
            <a:xfrm flipV="1">
              <a:off x="2003453"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AE594A6-EA38-F64A-B17F-034A4E4DF65C}"/>
                </a:ext>
              </a:extLst>
            </p:cNvPr>
            <p:cNvCxnSpPr>
              <a:stCxn id="29" idx="2"/>
              <a:endCxn id="25" idx="6"/>
            </p:cNvCxnSpPr>
            <p:nvPr/>
          </p:nvCxnSpPr>
          <p:spPr>
            <a:xfrm flipV="1">
              <a:off x="2003453" y="3680427"/>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8E852EA4-243F-C642-A21A-2103B6127A62}"/>
                </a:ext>
              </a:extLst>
            </p:cNvPr>
            <p:cNvCxnSpPr>
              <a:stCxn id="29" idx="2"/>
              <a:endCxn id="24" idx="6"/>
            </p:cNvCxnSpPr>
            <p:nvPr/>
          </p:nvCxnSpPr>
          <p:spPr>
            <a:xfrm flipV="1">
              <a:off x="2003453" y="3680427"/>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ADA09120-9E9F-7F4E-BAF5-8CB105506DBB}"/>
                </a:ext>
              </a:extLst>
            </p:cNvPr>
            <p:cNvSpPr/>
            <p:nvPr/>
          </p:nvSpPr>
          <p:spPr>
            <a:xfrm rot="5400000">
              <a:off x="2906671" y="2657290"/>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71949BC-B389-B444-BCB3-7E9CF4FCC72E}"/>
                </a:ext>
              </a:extLst>
            </p:cNvPr>
            <p:cNvSpPr/>
            <p:nvPr/>
          </p:nvSpPr>
          <p:spPr>
            <a:xfrm rot="5400000">
              <a:off x="2572695" y="2657290"/>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0ADFB7A-D2EC-C149-8B66-B82CE2C0254A}"/>
                </a:ext>
              </a:extLst>
            </p:cNvPr>
            <p:cNvSpPr/>
            <p:nvPr/>
          </p:nvSpPr>
          <p:spPr>
            <a:xfrm rot="5400000">
              <a:off x="2242574" y="2657290"/>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E1FF569-1177-B445-829C-9E67BD0A90B9}"/>
                </a:ext>
              </a:extLst>
            </p:cNvPr>
            <p:cNvSpPr/>
            <p:nvPr/>
          </p:nvSpPr>
          <p:spPr>
            <a:xfrm rot="5400000">
              <a:off x="1556715" y="2657290"/>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AEAEB2F-3A90-F146-BEEC-8CAA696CFEDD}"/>
                </a:ext>
              </a:extLst>
            </p:cNvPr>
            <p:cNvSpPr/>
            <p:nvPr/>
          </p:nvSpPr>
          <p:spPr>
            <a:xfrm rot="5400000">
              <a:off x="1912393" y="2657290"/>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DB1E8306-A5CA-014F-BFB8-031B29FAF5D2}"/>
                </a:ext>
              </a:extLst>
            </p:cNvPr>
            <p:cNvCxnSpPr>
              <a:stCxn id="23" idx="2"/>
              <a:endCxn id="58" idx="6"/>
            </p:cNvCxnSpPr>
            <p:nvPr/>
          </p:nvCxnSpPr>
          <p:spPr>
            <a:xfrm flipV="1">
              <a:off x="2997731"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415BFCC3-A2C2-514A-AA37-8E5EBF47C40E}"/>
                </a:ext>
              </a:extLst>
            </p:cNvPr>
            <p:cNvCxnSpPr>
              <a:stCxn id="23" idx="2"/>
              <a:endCxn id="59" idx="6"/>
            </p:cNvCxnSpPr>
            <p:nvPr/>
          </p:nvCxnSpPr>
          <p:spPr>
            <a:xfrm flipH="1" flipV="1">
              <a:off x="2663755" y="2839410"/>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64540BB4-8A5A-FA4A-AAF2-CCA6228F3A2C}"/>
                </a:ext>
              </a:extLst>
            </p:cNvPr>
            <p:cNvCxnSpPr>
              <a:stCxn id="23" idx="2"/>
              <a:endCxn id="60" idx="6"/>
            </p:cNvCxnSpPr>
            <p:nvPr/>
          </p:nvCxnSpPr>
          <p:spPr>
            <a:xfrm flipH="1" flipV="1">
              <a:off x="2333634" y="2839410"/>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C3BD8BF7-D957-A147-924D-E36C45B1273F}"/>
                </a:ext>
              </a:extLst>
            </p:cNvPr>
            <p:cNvCxnSpPr>
              <a:stCxn id="24" idx="2"/>
              <a:endCxn id="58" idx="6"/>
            </p:cNvCxnSpPr>
            <p:nvPr/>
          </p:nvCxnSpPr>
          <p:spPr>
            <a:xfrm flipV="1">
              <a:off x="2663755" y="2839410"/>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7B5D207E-DE0F-B743-9713-BD407E6F1D66}"/>
                </a:ext>
              </a:extLst>
            </p:cNvPr>
            <p:cNvCxnSpPr>
              <a:stCxn id="25" idx="2"/>
              <a:endCxn id="58" idx="6"/>
            </p:cNvCxnSpPr>
            <p:nvPr/>
          </p:nvCxnSpPr>
          <p:spPr>
            <a:xfrm flipV="1">
              <a:off x="2333634" y="2839410"/>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2F74316C-CA58-7D41-8160-2D62A68AAE89}"/>
                </a:ext>
              </a:extLst>
            </p:cNvPr>
            <p:cNvCxnSpPr>
              <a:stCxn id="24" idx="2"/>
              <a:endCxn id="59" idx="6"/>
            </p:cNvCxnSpPr>
            <p:nvPr/>
          </p:nvCxnSpPr>
          <p:spPr>
            <a:xfrm flipV="1">
              <a:off x="2663755"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0BCDEDF-CD36-7948-85FD-D23B568D6A8D}"/>
                </a:ext>
              </a:extLst>
            </p:cNvPr>
            <p:cNvCxnSpPr>
              <a:stCxn id="24" idx="2"/>
              <a:endCxn id="60" idx="6"/>
            </p:cNvCxnSpPr>
            <p:nvPr/>
          </p:nvCxnSpPr>
          <p:spPr>
            <a:xfrm flipH="1" flipV="1">
              <a:off x="2333634" y="2839410"/>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1534D456-3017-844B-974E-E26C1B526893}"/>
                </a:ext>
              </a:extLst>
            </p:cNvPr>
            <p:cNvCxnSpPr>
              <a:stCxn id="25" idx="2"/>
              <a:endCxn id="60" idx="6"/>
            </p:cNvCxnSpPr>
            <p:nvPr/>
          </p:nvCxnSpPr>
          <p:spPr>
            <a:xfrm flipV="1">
              <a:off x="2333634"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2031ABAD-5B55-F540-9666-417611FBCC9F}"/>
                </a:ext>
              </a:extLst>
            </p:cNvPr>
            <p:cNvCxnSpPr>
              <a:stCxn id="25" idx="2"/>
              <a:endCxn id="62" idx="6"/>
            </p:cNvCxnSpPr>
            <p:nvPr/>
          </p:nvCxnSpPr>
          <p:spPr>
            <a:xfrm flipH="1" flipV="1">
              <a:off x="2003453" y="2839410"/>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DE950421-6CAD-2D4E-A30C-BCE511A0A76A}"/>
                </a:ext>
              </a:extLst>
            </p:cNvPr>
            <p:cNvCxnSpPr>
              <a:stCxn id="25" idx="2"/>
              <a:endCxn id="61" idx="6"/>
            </p:cNvCxnSpPr>
            <p:nvPr/>
          </p:nvCxnSpPr>
          <p:spPr>
            <a:xfrm flipH="1" flipV="1">
              <a:off x="1647775" y="2839410"/>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CFDA6B36-11FA-D34B-BC0E-E5EC8CCE5A9F}"/>
                </a:ext>
              </a:extLst>
            </p:cNvPr>
            <p:cNvCxnSpPr>
              <a:stCxn id="25" idx="2"/>
              <a:endCxn id="59" idx="6"/>
            </p:cNvCxnSpPr>
            <p:nvPr/>
          </p:nvCxnSpPr>
          <p:spPr>
            <a:xfrm flipV="1">
              <a:off x="2333634" y="2839410"/>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535065B5-EF56-5A4D-9078-A517FFDE04D2}"/>
                </a:ext>
              </a:extLst>
            </p:cNvPr>
            <p:cNvCxnSpPr>
              <a:stCxn id="24" idx="2"/>
              <a:endCxn id="62" idx="6"/>
            </p:cNvCxnSpPr>
            <p:nvPr/>
          </p:nvCxnSpPr>
          <p:spPr>
            <a:xfrm flipH="1" flipV="1">
              <a:off x="2003453" y="2839410"/>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98DC5B06-C737-6740-BDB5-29AB1C42764D}"/>
                </a:ext>
              </a:extLst>
            </p:cNvPr>
            <p:cNvCxnSpPr>
              <a:stCxn id="24" idx="2"/>
              <a:endCxn id="61" idx="6"/>
            </p:cNvCxnSpPr>
            <p:nvPr/>
          </p:nvCxnSpPr>
          <p:spPr>
            <a:xfrm flipH="1" flipV="1">
              <a:off x="1647775" y="2839410"/>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B10829BB-58EA-8F41-AA4F-C963F877E8D9}"/>
                </a:ext>
              </a:extLst>
            </p:cNvPr>
            <p:cNvCxnSpPr>
              <a:stCxn id="35" idx="2"/>
              <a:endCxn id="61" idx="6"/>
            </p:cNvCxnSpPr>
            <p:nvPr/>
          </p:nvCxnSpPr>
          <p:spPr>
            <a:xfrm flipH="1" flipV="1">
              <a:off x="1647775" y="2839410"/>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B72516DF-955B-E643-A8DB-AB229A2AD45E}"/>
                </a:ext>
              </a:extLst>
            </p:cNvPr>
            <p:cNvCxnSpPr>
              <a:stCxn id="35" idx="2"/>
              <a:endCxn id="62" idx="6"/>
            </p:cNvCxnSpPr>
            <p:nvPr/>
          </p:nvCxnSpPr>
          <p:spPr>
            <a:xfrm flipV="1">
              <a:off x="2003453"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BA633B9B-C374-A94C-B681-95FF4B895310}"/>
                </a:ext>
              </a:extLst>
            </p:cNvPr>
            <p:cNvCxnSpPr>
              <a:stCxn id="35" idx="2"/>
              <a:endCxn id="60" idx="6"/>
            </p:cNvCxnSpPr>
            <p:nvPr/>
          </p:nvCxnSpPr>
          <p:spPr>
            <a:xfrm flipV="1">
              <a:off x="2003453" y="2839410"/>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9F928D0A-E1FB-F14F-923B-1209F98BC36A}"/>
                </a:ext>
              </a:extLst>
            </p:cNvPr>
            <p:cNvCxnSpPr>
              <a:stCxn id="35" idx="2"/>
              <a:endCxn id="59" idx="6"/>
            </p:cNvCxnSpPr>
            <p:nvPr/>
          </p:nvCxnSpPr>
          <p:spPr>
            <a:xfrm flipV="1">
              <a:off x="2003453" y="2839410"/>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F606E862-56D2-6D42-9820-F836C71B3371}"/>
                </a:ext>
              </a:extLst>
            </p:cNvPr>
            <p:cNvCxnSpPr>
              <a:stCxn id="34" idx="2"/>
              <a:endCxn id="61" idx="6"/>
            </p:cNvCxnSpPr>
            <p:nvPr/>
          </p:nvCxnSpPr>
          <p:spPr>
            <a:xfrm flipV="1">
              <a:off x="1647775" y="2839410"/>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4C17D90C-0EA6-5345-BEE6-CD160226A92A}"/>
                </a:ext>
              </a:extLst>
            </p:cNvPr>
            <p:cNvCxnSpPr>
              <a:stCxn id="34" idx="2"/>
              <a:endCxn id="62" idx="6"/>
            </p:cNvCxnSpPr>
            <p:nvPr/>
          </p:nvCxnSpPr>
          <p:spPr>
            <a:xfrm flipV="1">
              <a:off x="1647775" y="2839410"/>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33C3FCB3-9EA9-CF45-A611-D2BA15760CE9}"/>
                </a:ext>
              </a:extLst>
            </p:cNvPr>
            <p:cNvCxnSpPr>
              <a:stCxn id="34" idx="2"/>
              <a:endCxn id="59" idx="6"/>
            </p:cNvCxnSpPr>
            <p:nvPr/>
          </p:nvCxnSpPr>
          <p:spPr>
            <a:xfrm flipV="1">
              <a:off x="1647775" y="2839410"/>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BC728E86-DADB-5848-8D61-FB107A3CB239}"/>
                </a:ext>
              </a:extLst>
            </p:cNvPr>
            <p:cNvCxnSpPr>
              <a:stCxn id="36" idx="2"/>
              <a:endCxn id="29" idx="6"/>
            </p:cNvCxnSpPr>
            <p:nvPr/>
          </p:nvCxnSpPr>
          <p:spPr>
            <a:xfrm flipV="1">
              <a:off x="1647775" y="4521444"/>
              <a:ext cx="355678" cy="65889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FE1D8084-A0F3-1141-85A9-EA3799DFA77D}"/>
                </a:ext>
              </a:extLst>
            </p:cNvPr>
            <p:cNvCxnSpPr>
              <a:stCxn id="33" idx="2"/>
              <a:endCxn id="29" idx="6"/>
            </p:cNvCxnSpPr>
            <p:nvPr/>
          </p:nvCxnSpPr>
          <p:spPr>
            <a:xfrm flipV="1">
              <a:off x="2003453" y="4521444"/>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64C2E2F6-2A38-E242-BB6F-E1C2681530AA}"/>
                </a:ext>
              </a:extLst>
            </p:cNvPr>
            <p:cNvCxnSpPr>
              <a:stCxn id="32" idx="2"/>
              <a:endCxn id="28" idx="6"/>
            </p:cNvCxnSpPr>
            <p:nvPr/>
          </p:nvCxnSpPr>
          <p:spPr>
            <a:xfrm flipV="1">
              <a:off x="2333634" y="4521444"/>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4F3B379B-BD56-DC40-9BCB-81D1A5F078F4}"/>
                </a:ext>
              </a:extLst>
            </p:cNvPr>
            <p:cNvCxnSpPr>
              <a:stCxn id="31" idx="2"/>
              <a:endCxn id="27" idx="6"/>
            </p:cNvCxnSpPr>
            <p:nvPr/>
          </p:nvCxnSpPr>
          <p:spPr>
            <a:xfrm flipV="1">
              <a:off x="2663755" y="4521444"/>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99F6C2CB-2A3B-AB40-98A1-EEDD636299C6}"/>
                </a:ext>
              </a:extLst>
            </p:cNvPr>
            <p:cNvCxnSpPr>
              <a:stCxn id="31" idx="2"/>
              <a:endCxn id="28" idx="6"/>
            </p:cNvCxnSpPr>
            <p:nvPr/>
          </p:nvCxnSpPr>
          <p:spPr>
            <a:xfrm flipH="1" flipV="1">
              <a:off x="2333634" y="4521444"/>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1D9F8B77-D7E6-6048-96A8-37C4D757AFED}"/>
                </a:ext>
              </a:extLst>
            </p:cNvPr>
            <p:cNvCxnSpPr>
              <a:stCxn id="31" idx="2"/>
              <a:endCxn id="26" idx="6"/>
            </p:cNvCxnSpPr>
            <p:nvPr/>
          </p:nvCxnSpPr>
          <p:spPr>
            <a:xfrm flipV="1">
              <a:off x="2663755" y="4521444"/>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E285771F-60E6-4145-B2BD-63455DB71CD1}"/>
                </a:ext>
              </a:extLst>
            </p:cNvPr>
            <p:cNvCxnSpPr>
              <a:stCxn id="32" idx="2"/>
              <a:endCxn id="26" idx="6"/>
            </p:cNvCxnSpPr>
            <p:nvPr/>
          </p:nvCxnSpPr>
          <p:spPr>
            <a:xfrm flipV="1">
              <a:off x="2333634" y="4521444"/>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E40D6C7E-D390-0D4C-8E0F-3C47AA0615CD}"/>
                </a:ext>
              </a:extLst>
            </p:cNvPr>
            <p:cNvCxnSpPr>
              <a:stCxn id="32" idx="2"/>
              <a:endCxn id="29" idx="6"/>
            </p:cNvCxnSpPr>
            <p:nvPr/>
          </p:nvCxnSpPr>
          <p:spPr>
            <a:xfrm flipH="1" flipV="1">
              <a:off x="2003453" y="4521444"/>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FEC78989-E517-B845-BAAE-3A0E89F371E9}"/>
                </a:ext>
              </a:extLst>
            </p:cNvPr>
            <p:cNvCxnSpPr>
              <a:stCxn id="33" idx="2"/>
              <a:endCxn id="28" idx="6"/>
            </p:cNvCxnSpPr>
            <p:nvPr/>
          </p:nvCxnSpPr>
          <p:spPr>
            <a:xfrm flipV="1">
              <a:off x="2003453" y="4521444"/>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DA45C3D5-5043-9843-8589-FBDC7669D9D0}"/>
                </a:ext>
              </a:extLst>
            </p:cNvPr>
            <p:cNvCxnSpPr>
              <a:stCxn id="36" idx="2"/>
              <a:endCxn id="26" idx="6"/>
            </p:cNvCxnSpPr>
            <p:nvPr/>
          </p:nvCxnSpPr>
          <p:spPr>
            <a:xfrm flipV="1">
              <a:off x="1647775" y="4521444"/>
              <a:ext cx="1349956" cy="65889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563D413B-04D0-A141-9EF2-073F44A6BA26}"/>
                </a:ext>
              </a:extLst>
            </p:cNvPr>
            <p:cNvCxnSpPr>
              <a:stCxn id="36" idx="2"/>
              <a:endCxn id="27" idx="6"/>
            </p:cNvCxnSpPr>
            <p:nvPr/>
          </p:nvCxnSpPr>
          <p:spPr>
            <a:xfrm flipV="1">
              <a:off x="1647775" y="4521444"/>
              <a:ext cx="1015980" cy="65889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3C40AEEB-E68E-FF43-AC9E-1D6CE799F018}"/>
                </a:ext>
              </a:extLst>
            </p:cNvPr>
            <p:cNvCxnSpPr>
              <a:stCxn id="33" idx="2"/>
              <a:endCxn id="27" idx="6"/>
            </p:cNvCxnSpPr>
            <p:nvPr/>
          </p:nvCxnSpPr>
          <p:spPr>
            <a:xfrm flipV="1">
              <a:off x="2003453" y="4521444"/>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95" name="Oval 94">
              <a:extLst>
                <a:ext uri="{FF2B5EF4-FFF2-40B4-BE49-F238E27FC236}">
                  <a16:creationId xmlns:a16="http://schemas.microsoft.com/office/drawing/2014/main" id="{C75FE6EF-B5AB-634A-839C-2455AAE8F74C}"/>
                </a:ext>
              </a:extLst>
            </p:cNvPr>
            <p:cNvSpPr/>
            <p:nvPr/>
          </p:nvSpPr>
          <p:spPr>
            <a:xfrm rot="5400000">
              <a:off x="2906671" y="1816273"/>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72422B34-FFCB-2743-A894-9FA09AF47CE4}"/>
                </a:ext>
              </a:extLst>
            </p:cNvPr>
            <p:cNvSpPr/>
            <p:nvPr/>
          </p:nvSpPr>
          <p:spPr>
            <a:xfrm rot="5400000">
              <a:off x="2572695" y="1816273"/>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F650F1F-FDBA-F94B-A916-6244699322B1}"/>
                </a:ext>
              </a:extLst>
            </p:cNvPr>
            <p:cNvSpPr/>
            <p:nvPr/>
          </p:nvSpPr>
          <p:spPr>
            <a:xfrm rot="5400000">
              <a:off x="2242574" y="1816273"/>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48E0F5F-9416-654B-9551-9AA827C3818A}"/>
                </a:ext>
              </a:extLst>
            </p:cNvPr>
            <p:cNvSpPr/>
            <p:nvPr/>
          </p:nvSpPr>
          <p:spPr>
            <a:xfrm rot="5400000">
              <a:off x="1556715" y="1816273"/>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888E33C-F4FC-2340-AE12-E972F5786C46}"/>
                </a:ext>
              </a:extLst>
            </p:cNvPr>
            <p:cNvSpPr/>
            <p:nvPr/>
          </p:nvSpPr>
          <p:spPr>
            <a:xfrm rot="5400000">
              <a:off x="1912393" y="1816273"/>
              <a:ext cx="182120" cy="18212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Arrow Connector 99">
              <a:extLst>
                <a:ext uri="{FF2B5EF4-FFF2-40B4-BE49-F238E27FC236}">
                  <a16:creationId xmlns:a16="http://schemas.microsoft.com/office/drawing/2014/main" id="{58C349F0-1A86-BA45-8C39-80AA433EAE2C}"/>
                </a:ext>
              </a:extLst>
            </p:cNvPr>
            <p:cNvCxnSpPr>
              <a:stCxn id="58" idx="2"/>
              <a:endCxn id="95" idx="6"/>
            </p:cNvCxnSpPr>
            <p:nvPr/>
          </p:nvCxnSpPr>
          <p:spPr>
            <a:xfrm flipV="1">
              <a:off x="2997731"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9248E690-1952-F049-8563-9561EDA42F53}"/>
                </a:ext>
              </a:extLst>
            </p:cNvPr>
            <p:cNvCxnSpPr>
              <a:stCxn id="58" idx="2"/>
              <a:endCxn id="96" idx="6"/>
            </p:cNvCxnSpPr>
            <p:nvPr/>
          </p:nvCxnSpPr>
          <p:spPr>
            <a:xfrm flipH="1" flipV="1">
              <a:off x="2663755" y="1998393"/>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DE777BB1-41E5-0343-AE32-ECAF2DFFBFB3}"/>
                </a:ext>
              </a:extLst>
            </p:cNvPr>
            <p:cNvCxnSpPr>
              <a:stCxn id="58" idx="2"/>
              <a:endCxn id="97" idx="6"/>
            </p:cNvCxnSpPr>
            <p:nvPr/>
          </p:nvCxnSpPr>
          <p:spPr>
            <a:xfrm flipH="1" flipV="1">
              <a:off x="2333634" y="1998393"/>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99B0F869-1598-9B43-94BD-13D85909D248}"/>
                </a:ext>
              </a:extLst>
            </p:cNvPr>
            <p:cNvCxnSpPr>
              <a:stCxn id="59" idx="2"/>
              <a:endCxn id="95" idx="6"/>
            </p:cNvCxnSpPr>
            <p:nvPr/>
          </p:nvCxnSpPr>
          <p:spPr>
            <a:xfrm flipV="1">
              <a:off x="2663755" y="1998393"/>
              <a:ext cx="333976"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77DC12FE-BBF8-694A-86A2-C2A35D7C5D08}"/>
                </a:ext>
              </a:extLst>
            </p:cNvPr>
            <p:cNvCxnSpPr>
              <a:stCxn id="60" idx="2"/>
              <a:endCxn id="95" idx="6"/>
            </p:cNvCxnSpPr>
            <p:nvPr/>
          </p:nvCxnSpPr>
          <p:spPr>
            <a:xfrm flipV="1">
              <a:off x="2333634" y="1998393"/>
              <a:ext cx="664097"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E04E51D5-2035-AE4D-B022-835107A9C582}"/>
                </a:ext>
              </a:extLst>
            </p:cNvPr>
            <p:cNvCxnSpPr>
              <a:stCxn id="59" idx="2"/>
              <a:endCxn id="96" idx="6"/>
            </p:cNvCxnSpPr>
            <p:nvPr/>
          </p:nvCxnSpPr>
          <p:spPr>
            <a:xfrm flipV="1">
              <a:off x="2663755"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3FED0EC6-CEDB-5242-AF5D-86B8FD61B184}"/>
                </a:ext>
              </a:extLst>
            </p:cNvPr>
            <p:cNvCxnSpPr>
              <a:stCxn id="59" idx="2"/>
              <a:endCxn id="97" idx="6"/>
            </p:cNvCxnSpPr>
            <p:nvPr/>
          </p:nvCxnSpPr>
          <p:spPr>
            <a:xfrm flipH="1" flipV="1">
              <a:off x="2333634" y="1998393"/>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3D3DCE57-EAA9-FF42-BB79-90F8D5014BFC}"/>
                </a:ext>
              </a:extLst>
            </p:cNvPr>
            <p:cNvCxnSpPr>
              <a:stCxn id="60" idx="2"/>
              <a:endCxn id="97" idx="6"/>
            </p:cNvCxnSpPr>
            <p:nvPr/>
          </p:nvCxnSpPr>
          <p:spPr>
            <a:xfrm flipV="1">
              <a:off x="2333634"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F52606AB-C25B-8141-B09C-11D8DF234557}"/>
                </a:ext>
              </a:extLst>
            </p:cNvPr>
            <p:cNvCxnSpPr>
              <a:stCxn id="60" idx="2"/>
              <a:endCxn id="99" idx="6"/>
            </p:cNvCxnSpPr>
            <p:nvPr/>
          </p:nvCxnSpPr>
          <p:spPr>
            <a:xfrm flipH="1" flipV="1">
              <a:off x="2003453" y="1998393"/>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A964611C-F7D2-B848-94E2-2FF10C5383F8}"/>
                </a:ext>
              </a:extLst>
            </p:cNvPr>
            <p:cNvCxnSpPr>
              <a:stCxn id="60" idx="2"/>
              <a:endCxn id="98" idx="6"/>
            </p:cNvCxnSpPr>
            <p:nvPr/>
          </p:nvCxnSpPr>
          <p:spPr>
            <a:xfrm flipH="1" flipV="1">
              <a:off x="1647775" y="1998393"/>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6ECB35F7-B1A9-2A4B-BC38-981D73CC3CDC}"/>
                </a:ext>
              </a:extLst>
            </p:cNvPr>
            <p:cNvCxnSpPr>
              <a:stCxn id="60" idx="2"/>
              <a:endCxn id="96" idx="6"/>
            </p:cNvCxnSpPr>
            <p:nvPr/>
          </p:nvCxnSpPr>
          <p:spPr>
            <a:xfrm flipV="1">
              <a:off x="2333634" y="1998393"/>
              <a:ext cx="33012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32B13A2D-9389-F642-ADE5-21BF3A538332}"/>
                </a:ext>
              </a:extLst>
            </p:cNvPr>
            <p:cNvCxnSpPr>
              <a:stCxn id="59" idx="2"/>
              <a:endCxn id="99" idx="6"/>
            </p:cNvCxnSpPr>
            <p:nvPr/>
          </p:nvCxnSpPr>
          <p:spPr>
            <a:xfrm flipH="1" flipV="1">
              <a:off x="2003453" y="1998393"/>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B31AFBDD-4EB9-1F42-BFAD-C425A1F5AD14}"/>
                </a:ext>
              </a:extLst>
            </p:cNvPr>
            <p:cNvCxnSpPr>
              <a:stCxn id="59" idx="2"/>
              <a:endCxn id="98" idx="6"/>
            </p:cNvCxnSpPr>
            <p:nvPr/>
          </p:nvCxnSpPr>
          <p:spPr>
            <a:xfrm flipH="1" flipV="1">
              <a:off x="1647775" y="1998393"/>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7F96305E-E97D-5645-9434-C95539742031}"/>
                </a:ext>
              </a:extLst>
            </p:cNvPr>
            <p:cNvCxnSpPr>
              <a:stCxn id="62" idx="2"/>
              <a:endCxn id="98" idx="6"/>
            </p:cNvCxnSpPr>
            <p:nvPr/>
          </p:nvCxnSpPr>
          <p:spPr>
            <a:xfrm flipH="1" flipV="1">
              <a:off x="1647775" y="1998393"/>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1C905104-88D7-6B4E-A462-6669B532CBE0}"/>
                </a:ext>
              </a:extLst>
            </p:cNvPr>
            <p:cNvCxnSpPr>
              <a:stCxn id="62" idx="2"/>
              <a:endCxn id="99" idx="6"/>
            </p:cNvCxnSpPr>
            <p:nvPr/>
          </p:nvCxnSpPr>
          <p:spPr>
            <a:xfrm flipV="1">
              <a:off x="2003453"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14F31DA9-0B77-0249-9737-DCCEB2E247ED}"/>
                </a:ext>
              </a:extLst>
            </p:cNvPr>
            <p:cNvCxnSpPr>
              <a:stCxn id="62" idx="2"/>
              <a:endCxn id="97" idx="6"/>
            </p:cNvCxnSpPr>
            <p:nvPr/>
          </p:nvCxnSpPr>
          <p:spPr>
            <a:xfrm flipV="1">
              <a:off x="2003453" y="1998393"/>
              <a:ext cx="330181"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C39211BE-DD12-FE41-8D49-B9697BC4E18F}"/>
                </a:ext>
              </a:extLst>
            </p:cNvPr>
            <p:cNvCxnSpPr>
              <a:stCxn id="62" idx="2"/>
              <a:endCxn id="96" idx="6"/>
            </p:cNvCxnSpPr>
            <p:nvPr/>
          </p:nvCxnSpPr>
          <p:spPr>
            <a:xfrm flipV="1">
              <a:off x="2003453" y="1998393"/>
              <a:ext cx="660302"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E9084DBF-EA0B-AE4B-8FC5-1C48E8BBBF4B}"/>
                </a:ext>
              </a:extLst>
            </p:cNvPr>
            <p:cNvCxnSpPr>
              <a:stCxn id="61" idx="2"/>
              <a:endCxn id="98" idx="6"/>
            </p:cNvCxnSpPr>
            <p:nvPr/>
          </p:nvCxnSpPr>
          <p:spPr>
            <a:xfrm flipV="1">
              <a:off x="1647775" y="1998393"/>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4431FE96-2B26-3E4F-9377-092861461DA0}"/>
                </a:ext>
              </a:extLst>
            </p:cNvPr>
            <p:cNvCxnSpPr>
              <a:stCxn id="61" idx="2"/>
              <a:endCxn id="99" idx="6"/>
            </p:cNvCxnSpPr>
            <p:nvPr/>
          </p:nvCxnSpPr>
          <p:spPr>
            <a:xfrm flipV="1">
              <a:off x="1647775" y="1998393"/>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9794AF67-FF48-8842-86BA-ABE11D7C6B39}"/>
                </a:ext>
              </a:extLst>
            </p:cNvPr>
            <p:cNvCxnSpPr>
              <a:stCxn id="61" idx="2"/>
              <a:endCxn id="96" idx="6"/>
            </p:cNvCxnSpPr>
            <p:nvPr/>
          </p:nvCxnSpPr>
          <p:spPr>
            <a:xfrm flipV="1">
              <a:off x="1647775" y="1998393"/>
              <a:ext cx="101598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120" name="Oval 119">
              <a:extLst>
                <a:ext uri="{FF2B5EF4-FFF2-40B4-BE49-F238E27FC236}">
                  <a16:creationId xmlns:a16="http://schemas.microsoft.com/office/drawing/2014/main" id="{E0F8892A-4BA4-D649-AA23-95E9C87CFE48}"/>
                </a:ext>
              </a:extLst>
            </p:cNvPr>
            <p:cNvSpPr/>
            <p:nvPr/>
          </p:nvSpPr>
          <p:spPr>
            <a:xfrm rot="5400000">
              <a:off x="1556715" y="4339324"/>
              <a:ext cx="182120" cy="18212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1" name="Straight Arrow Connector 120">
              <a:extLst>
                <a:ext uri="{FF2B5EF4-FFF2-40B4-BE49-F238E27FC236}">
                  <a16:creationId xmlns:a16="http://schemas.microsoft.com/office/drawing/2014/main" id="{E4177942-9A32-594D-BC9E-F39017AC3956}"/>
                </a:ext>
              </a:extLst>
            </p:cNvPr>
            <p:cNvCxnSpPr>
              <a:stCxn id="36" idx="2"/>
              <a:endCxn id="120" idx="6"/>
            </p:cNvCxnSpPr>
            <p:nvPr/>
          </p:nvCxnSpPr>
          <p:spPr>
            <a:xfrm flipV="1">
              <a:off x="1647775" y="4521444"/>
              <a:ext cx="0" cy="658899"/>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BD6E60F7-6169-4249-B0DC-E410C59FECF1}"/>
                </a:ext>
              </a:extLst>
            </p:cNvPr>
            <p:cNvCxnSpPr>
              <a:stCxn id="33" idx="2"/>
              <a:endCxn id="120" idx="6"/>
            </p:cNvCxnSpPr>
            <p:nvPr/>
          </p:nvCxnSpPr>
          <p:spPr>
            <a:xfrm flipH="1" flipV="1">
              <a:off x="1647775" y="4521444"/>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93F45414-CF25-F34F-A199-B80D360819D2}"/>
                </a:ext>
              </a:extLst>
            </p:cNvPr>
            <p:cNvCxnSpPr>
              <a:stCxn id="32" idx="2"/>
              <a:endCxn id="120" idx="6"/>
            </p:cNvCxnSpPr>
            <p:nvPr/>
          </p:nvCxnSpPr>
          <p:spPr>
            <a:xfrm flipH="1" flipV="1">
              <a:off x="1647775" y="4521444"/>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DD7B2E4F-8DD6-CD4C-A80A-2D2296D557C7}"/>
                </a:ext>
              </a:extLst>
            </p:cNvPr>
            <p:cNvCxnSpPr>
              <a:stCxn id="120" idx="2"/>
              <a:endCxn id="34" idx="6"/>
            </p:cNvCxnSpPr>
            <p:nvPr/>
          </p:nvCxnSpPr>
          <p:spPr>
            <a:xfrm flipV="1">
              <a:off x="1647775" y="3680427"/>
              <a:ext cx="0"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9135CC7D-105A-4840-9C48-43F3F3B6C971}"/>
                </a:ext>
              </a:extLst>
            </p:cNvPr>
            <p:cNvCxnSpPr>
              <a:stCxn id="120" idx="2"/>
              <a:endCxn id="35" idx="6"/>
            </p:cNvCxnSpPr>
            <p:nvPr/>
          </p:nvCxnSpPr>
          <p:spPr>
            <a:xfrm flipV="1">
              <a:off x="1647775" y="3680427"/>
              <a:ext cx="355678"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7D1A3487-441F-3048-BE45-5CFF20BA4FE3}"/>
                </a:ext>
              </a:extLst>
            </p:cNvPr>
            <p:cNvCxnSpPr>
              <a:stCxn id="120" idx="2"/>
              <a:endCxn id="25" idx="6"/>
            </p:cNvCxnSpPr>
            <p:nvPr/>
          </p:nvCxnSpPr>
          <p:spPr>
            <a:xfrm flipV="1">
              <a:off x="1647775" y="3680427"/>
              <a:ext cx="685859" cy="65889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grpSp>
      <p:pic>
        <p:nvPicPr>
          <p:cNvPr id="718850" name="Picture 2" descr="https://upload.wikimedia.org/wikipedia/commons/2/27/MnistExamples.png">
            <a:extLst>
              <a:ext uri="{FF2B5EF4-FFF2-40B4-BE49-F238E27FC236}">
                <a16:creationId xmlns:a16="http://schemas.microsoft.com/office/drawing/2014/main" id="{6AAA7EDC-655F-4B46-BE18-3152BB35E66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58900" y="5041900"/>
            <a:ext cx="1155700" cy="1257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3F6D37-B3CF-DD46-84DA-1BA45CDD6149}"/>
              </a:ext>
            </a:extLst>
          </p:cNvPr>
          <p:cNvSpPr txBox="1"/>
          <p:nvPr/>
        </p:nvSpPr>
        <p:spPr>
          <a:xfrm>
            <a:off x="1371600" y="1828800"/>
            <a:ext cx="301686" cy="369332"/>
          </a:xfrm>
          <a:prstGeom prst="rect">
            <a:avLst/>
          </a:prstGeom>
          <a:noFill/>
        </p:spPr>
        <p:txBody>
          <a:bodyPr wrap="none" rtlCol="0">
            <a:spAutoFit/>
          </a:bodyPr>
          <a:lstStyle/>
          <a:p>
            <a:r>
              <a:rPr lang="en-US" dirty="0"/>
              <a:t>0</a:t>
            </a:r>
          </a:p>
        </p:txBody>
      </p:sp>
      <p:sp>
        <p:nvSpPr>
          <p:cNvPr id="127" name="TextBox 126">
            <a:extLst>
              <a:ext uri="{FF2B5EF4-FFF2-40B4-BE49-F238E27FC236}">
                <a16:creationId xmlns:a16="http://schemas.microsoft.com/office/drawing/2014/main" id="{9135B0D9-ECAF-F445-9B31-65F0C41E9C71}"/>
              </a:ext>
            </a:extLst>
          </p:cNvPr>
          <p:cNvSpPr txBox="1"/>
          <p:nvPr/>
        </p:nvSpPr>
        <p:spPr>
          <a:xfrm>
            <a:off x="1625600" y="1828800"/>
            <a:ext cx="1011815" cy="369332"/>
          </a:xfrm>
          <a:prstGeom prst="rect">
            <a:avLst/>
          </a:prstGeom>
          <a:noFill/>
        </p:spPr>
        <p:txBody>
          <a:bodyPr wrap="none" rtlCol="0">
            <a:spAutoFit/>
          </a:bodyPr>
          <a:lstStyle/>
          <a:p>
            <a:r>
              <a:rPr lang="en-US" dirty="0"/>
              <a:t>1 …   8  9</a:t>
            </a:r>
          </a:p>
        </p:txBody>
      </p:sp>
    </p:spTree>
    <p:extLst>
      <p:ext uri="{BB962C8B-B14F-4D97-AF65-F5344CB8AC3E}">
        <p14:creationId xmlns:p14="http://schemas.microsoft.com/office/powerpoint/2010/main" val="409385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 learning trajectory</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30</a:t>
            </a:fld>
            <a:endParaRPr lang="en-US"/>
          </a:p>
        </p:txBody>
      </p:sp>
      <p:sp>
        <p:nvSpPr>
          <p:cNvPr id="7" name="TextBox 6"/>
          <p:cNvSpPr txBox="1"/>
          <p:nvPr/>
        </p:nvSpPr>
        <p:spPr>
          <a:xfrm>
            <a:off x="130597" y="2059994"/>
            <a:ext cx="2638777" cy="461665"/>
          </a:xfrm>
          <a:prstGeom prst="rect">
            <a:avLst/>
          </a:prstGeom>
          <a:noFill/>
        </p:spPr>
        <p:txBody>
          <a:bodyPr wrap="square" rtlCol="0">
            <a:spAutoFit/>
          </a:bodyPr>
          <a:lstStyle/>
          <a:p>
            <a:r>
              <a:rPr lang="en-US" sz="2400" dirty="0">
                <a:latin typeface="Avenir Book"/>
                <a:cs typeface="Avenir Book"/>
              </a:rPr>
              <a:t>Shallow (</a:t>
            </a:r>
            <a:r>
              <a:rPr lang="en-US" sz="2400" i="1" dirty="0">
                <a:latin typeface="Avenir Book"/>
                <a:cs typeface="Avenir Book"/>
              </a:rPr>
              <a:t>D</a:t>
            </a:r>
            <a:r>
              <a:rPr lang="en-US" sz="2400" dirty="0">
                <a:latin typeface="Avenir Book"/>
                <a:cs typeface="Avenir Book"/>
              </a:rPr>
              <a:t>=1):</a:t>
            </a:r>
          </a:p>
        </p:txBody>
      </p:sp>
      <p:sp>
        <p:nvSpPr>
          <p:cNvPr id="18" name="TextBox 17"/>
          <p:cNvSpPr txBox="1"/>
          <p:nvPr/>
        </p:nvSpPr>
        <p:spPr>
          <a:xfrm>
            <a:off x="130597" y="3670692"/>
            <a:ext cx="2638777" cy="461665"/>
          </a:xfrm>
          <a:prstGeom prst="rect">
            <a:avLst/>
          </a:prstGeom>
          <a:noFill/>
        </p:spPr>
        <p:txBody>
          <a:bodyPr wrap="square" rtlCol="0">
            <a:spAutoFit/>
          </a:bodyPr>
          <a:lstStyle/>
          <a:p>
            <a:r>
              <a:rPr lang="en-US" sz="2400" dirty="0">
                <a:latin typeface="Avenir Book"/>
                <a:cs typeface="Avenir Book"/>
              </a:rPr>
              <a:t>Deep (</a:t>
            </a:r>
            <a:r>
              <a:rPr lang="en-US" sz="2400" i="1" dirty="0">
                <a:latin typeface="Avenir Book"/>
                <a:cs typeface="Avenir Book"/>
              </a:rPr>
              <a:t>D</a:t>
            </a:r>
            <a:r>
              <a:rPr lang="en-US" sz="2400" dirty="0">
                <a:latin typeface="Avenir Book"/>
                <a:cs typeface="Avenir Book"/>
              </a:rPr>
              <a:t>=2):</a:t>
            </a:r>
          </a:p>
        </p:txBody>
      </p:sp>
      <p:grpSp>
        <p:nvGrpSpPr>
          <p:cNvPr id="10" name="Group 9"/>
          <p:cNvGrpSpPr/>
          <p:nvPr/>
        </p:nvGrpSpPr>
        <p:grpSpPr>
          <a:xfrm>
            <a:off x="130597" y="5159719"/>
            <a:ext cx="3245555" cy="461665"/>
            <a:chOff x="6067781" y="1763889"/>
            <a:chExt cx="3245555" cy="461665"/>
          </a:xfrm>
        </p:grpSpPr>
        <p:sp>
          <p:nvSpPr>
            <p:cNvPr id="20" name="TextBox 19"/>
            <p:cNvSpPr txBox="1"/>
            <p:nvPr/>
          </p:nvSpPr>
          <p:spPr>
            <a:xfrm>
              <a:off x="6067781" y="1763889"/>
              <a:ext cx="3245555" cy="461665"/>
            </a:xfrm>
            <a:prstGeom prst="rect">
              <a:avLst/>
            </a:prstGeom>
            <a:noFill/>
          </p:spPr>
          <p:txBody>
            <a:bodyPr wrap="square" rtlCol="0">
              <a:spAutoFit/>
            </a:bodyPr>
            <a:lstStyle/>
            <a:p>
              <a:r>
                <a:rPr lang="en-US" sz="2400" dirty="0">
                  <a:latin typeface="Avenir Book"/>
                  <a:cs typeface="Avenir Book"/>
                </a:rPr>
                <a:t>V. Deep (</a:t>
              </a:r>
              <a:r>
                <a:rPr lang="en-US" sz="2400" i="1" dirty="0">
                  <a:latin typeface="Avenir Book"/>
                  <a:cs typeface="Avenir Book"/>
                </a:rPr>
                <a:t>D</a:t>
              </a:r>
              <a:r>
                <a:rPr lang="en-US" sz="2400" dirty="0">
                  <a:latin typeface="Avenir Book"/>
                  <a:cs typeface="Avenir Book"/>
                </a:rPr>
                <a:t>         ):</a:t>
              </a:r>
            </a:p>
          </p:txBody>
        </p:sp>
        <p:graphicFrame>
          <p:nvGraphicFramePr>
            <p:cNvPr id="8" name="Object 7"/>
            <p:cNvGraphicFramePr>
              <a:graphicFrameLocks noChangeAspect="1"/>
            </p:cNvGraphicFramePr>
            <p:nvPr/>
          </p:nvGraphicFramePr>
          <p:xfrm>
            <a:off x="7600242" y="1851202"/>
            <a:ext cx="836870" cy="332019"/>
          </p:xfrm>
          <a:graphic>
            <a:graphicData uri="http://schemas.openxmlformats.org/presentationml/2006/ole">
              <mc:AlternateContent xmlns:mc="http://schemas.openxmlformats.org/markup-compatibility/2006">
                <mc:Choice xmlns:v="urn:schemas-microsoft-com:vml" Requires="v">
                  <p:oleObj spid="_x0000_s921613" name="Equation" r:id="rId3" imgW="317500" imgH="127000" progId="Equation.3">
                    <p:embed/>
                  </p:oleObj>
                </mc:Choice>
                <mc:Fallback>
                  <p:oleObj name="Equation" r:id="rId3" imgW="317500" imgH="127000" progId="Equation.3">
                    <p:embed/>
                    <p:pic>
                      <p:nvPicPr>
                        <p:cNvPr id="8" name="Object 7"/>
                        <p:cNvPicPr/>
                        <p:nvPr/>
                      </p:nvPicPr>
                      <p:blipFill>
                        <a:blip r:embed="rId4"/>
                        <a:stretch>
                          <a:fillRect/>
                        </a:stretch>
                      </p:blipFill>
                      <p:spPr>
                        <a:xfrm>
                          <a:off x="7600242" y="1851202"/>
                          <a:ext cx="836870" cy="332019"/>
                        </a:xfrm>
                        <a:prstGeom prst="rect">
                          <a:avLst/>
                        </a:prstGeom>
                      </p:spPr>
                    </p:pic>
                  </p:oleObj>
                </mc:Fallback>
              </mc:AlternateContent>
            </a:graphicData>
          </a:graphic>
        </p:graphicFrame>
      </p:grpSp>
      <p:pic>
        <p:nvPicPr>
          <p:cNvPr id="3" name="Picture 2"/>
          <p:cNvPicPr>
            <a:picLocks noChangeAspect="1"/>
          </p:cNvPicPr>
          <p:nvPr/>
        </p:nvPicPr>
        <p:blipFill>
          <a:blip r:embed="rId5"/>
          <a:stretch>
            <a:fillRect/>
          </a:stretch>
        </p:blipFill>
        <p:spPr>
          <a:xfrm>
            <a:off x="2645258" y="1444658"/>
            <a:ext cx="6864923" cy="5148692"/>
          </a:xfrm>
          <a:prstGeom prst="rect">
            <a:avLst/>
          </a:prstGeom>
        </p:spPr>
      </p:pic>
    </p:spTree>
    <p:extLst>
      <p:ext uri="{BB962C8B-B14F-4D97-AF65-F5344CB8AC3E}">
        <p14:creationId xmlns:p14="http://schemas.microsoft.com/office/powerpoint/2010/main" val="3902719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Exact solutions</a:t>
            </a:r>
          </a:p>
        </p:txBody>
      </p:sp>
      <p:sp>
        <p:nvSpPr>
          <p:cNvPr id="8" name="Text Placeholder 7"/>
          <p:cNvSpPr>
            <a:spLocks noGrp="1"/>
          </p:cNvSpPr>
          <p:nvPr>
            <p:ph type="body" idx="1"/>
          </p:nvPr>
        </p:nvSpPr>
        <p:spPr>
          <a:xfrm>
            <a:off x="457200" y="1349616"/>
            <a:ext cx="4040188" cy="639762"/>
          </a:xfrm>
        </p:spPr>
        <p:txBody>
          <a:bodyPr/>
          <a:lstStyle/>
          <a:p>
            <a:pPr algn="ctr"/>
            <a:r>
              <a:rPr lang="en-US" dirty="0"/>
              <a:t>Shallow</a:t>
            </a:r>
          </a:p>
        </p:txBody>
      </p:sp>
      <p:sp>
        <p:nvSpPr>
          <p:cNvPr id="10" name="Text Placeholder 9"/>
          <p:cNvSpPr>
            <a:spLocks noGrp="1"/>
          </p:cNvSpPr>
          <p:nvPr>
            <p:ph type="body" sz="quarter" idx="3"/>
          </p:nvPr>
        </p:nvSpPr>
        <p:spPr>
          <a:xfrm>
            <a:off x="4645026" y="1349616"/>
            <a:ext cx="4041775" cy="639762"/>
          </a:xfrm>
        </p:spPr>
        <p:txBody>
          <a:bodyPr/>
          <a:lstStyle/>
          <a:p>
            <a:pPr algn="ctr"/>
            <a:r>
              <a:rPr lang="en-US" dirty="0"/>
              <a:t>Deep</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31</a:t>
            </a:fld>
            <a:endParaRPr lang="en-US"/>
          </a:p>
        </p:txBody>
      </p:sp>
      <p:grpSp>
        <p:nvGrpSpPr>
          <p:cNvPr id="56" name="Group 55"/>
          <p:cNvGrpSpPr/>
          <p:nvPr/>
        </p:nvGrpSpPr>
        <p:grpSpPr>
          <a:xfrm>
            <a:off x="1602084" y="2167752"/>
            <a:ext cx="1727383" cy="1766515"/>
            <a:chOff x="6017656" y="3413628"/>
            <a:chExt cx="1727383" cy="1766515"/>
          </a:xfrm>
        </p:grpSpPr>
        <p:sp>
          <p:nvSpPr>
            <p:cNvPr id="33" name="Oval 32"/>
            <p:cNvSpPr/>
            <p:nvPr/>
          </p:nvSpPr>
          <p:spPr>
            <a:xfrm>
              <a:off x="6088781" y="3827934"/>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088781" y="4125969"/>
              <a:ext cx="160070" cy="16007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088781" y="4424003"/>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514963" y="3836799"/>
              <a:ext cx="160070" cy="16007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514963" y="4119368"/>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514963" y="4401937"/>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514963" y="4684506"/>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088781" y="5020073"/>
              <a:ext cx="160070" cy="16007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088781" y="4722038"/>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514963" y="4967074"/>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a:stCxn id="36" idx="2"/>
              <a:endCxn id="33" idx="6"/>
            </p:cNvCxnSpPr>
            <p:nvPr/>
          </p:nvCxnSpPr>
          <p:spPr>
            <a:xfrm flipH="1" flipV="1">
              <a:off x="6248851" y="3907969"/>
              <a:ext cx="1266112" cy="8865"/>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7" idx="2"/>
              <a:endCxn id="34" idx="6"/>
            </p:cNvCxnSpPr>
            <p:nvPr/>
          </p:nvCxnSpPr>
          <p:spPr>
            <a:xfrm flipH="1">
              <a:off x="6248851" y="4199403"/>
              <a:ext cx="1266112" cy="6601"/>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6" idx="2"/>
              <a:endCxn id="35" idx="6"/>
            </p:cNvCxnSpPr>
            <p:nvPr/>
          </p:nvCxnSpPr>
          <p:spPr>
            <a:xfrm flipH="1">
              <a:off x="6248851" y="3916833"/>
              <a:ext cx="1266112" cy="587204"/>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8" idx="2"/>
              <a:endCxn id="33" idx="6"/>
            </p:cNvCxnSpPr>
            <p:nvPr/>
          </p:nvCxnSpPr>
          <p:spPr>
            <a:xfrm flipH="1" flipV="1">
              <a:off x="6248851" y="3907969"/>
              <a:ext cx="1266112" cy="574003"/>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37" idx="2"/>
              <a:endCxn id="33" idx="6"/>
            </p:cNvCxnSpPr>
            <p:nvPr/>
          </p:nvCxnSpPr>
          <p:spPr>
            <a:xfrm flipH="1" flipV="1">
              <a:off x="6248851" y="3907968"/>
              <a:ext cx="1266112" cy="291434"/>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36" idx="2"/>
              <a:endCxn id="34" idx="6"/>
            </p:cNvCxnSpPr>
            <p:nvPr/>
          </p:nvCxnSpPr>
          <p:spPr>
            <a:xfrm flipH="1">
              <a:off x="6248851" y="3916833"/>
              <a:ext cx="1266112" cy="289170"/>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7" idx="2"/>
              <a:endCxn id="35" idx="6"/>
            </p:cNvCxnSpPr>
            <p:nvPr/>
          </p:nvCxnSpPr>
          <p:spPr>
            <a:xfrm flipH="1">
              <a:off x="6248851" y="4199403"/>
              <a:ext cx="1266112" cy="304635"/>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6017656" y="3413628"/>
              <a:ext cx="300082" cy="369332"/>
            </a:xfrm>
            <a:prstGeom prst="rect">
              <a:avLst/>
            </a:prstGeom>
            <a:noFill/>
          </p:spPr>
          <p:txBody>
            <a:bodyPr wrap="none" rtlCol="0">
              <a:spAutoFit/>
            </a:bodyPr>
            <a:lstStyle/>
            <a:p>
              <a:r>
                <a:rPr lang="en-US" b="1" dirty="0" err="1"/>
                <a:t>ŷ</a:t>
              </a:r>
              <a:endParaRPr lang="en-US" b="1" dirty="0"/>
            </a:p>
          </p:txBody>
        </p:sp>
        <p:sp>
          <p:nvSpPr>
            <p:cNvPr id="54" name="TextBox 53"/>
            <p:cNvSpPr txBox="1"/>
            <p:nvPr/>
          </p:nvSpPr>
          <p:spPr>
            <a:xfrm>
              <a:off x="7444957" y="3413628"/>
              <a:ext cx="300082" cy="369332"/>
            </a:xfrm>
            <a:prstGeom prst="rect">
              <a:avLst/>
            </a:prstGeom>
            <a:noFill/>
          </p:spPr>
          <p:txBody>
            <a:bodyPr wrap="none" rtlCol="0">
              <a:spAutoFit/>
            </a:bodyPr>
            <a:lstStyle/>
            <a:p>
              <a:r>
                <a:rPr lang="en-US" b="1" dirty="0" err="1"/>
                <a:t>x</a:t>
              </a:r>
              <a:endParaRPr lang="en-US" b="1" dirty="0"/>
            </a:p>
          </p:txBody>
        </p:sp>
      </p:grpSp>
      <p:sp>
        <p:nvSpPr>
          <p:cNvPr id="57" name="Oval 56"/>
          <p:cNvSpPr/>
          <p:nvPr/>
        </p:nvSpPr>
        <p:spPr>
          <a:xfrm>
            <a:off x="5893580" y="2549557"/>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5893580" y="2847592"/>
            <a:ext cx="160070" cy="16007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893580" y="3145626"/>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646028" y="2563124"/>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6646028" y="2845498"/>
            <a:ext cx="160070" cy="16007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646028" y="3127873"/>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6646028" y="3410247"/>
            <a:ext cx="160070" cy="16007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7307453" y="2558422"/>
            <a:ext cx="160070" cy="16007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307453" y="2840991"/>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307453" y="3123560"/>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307453" y="3406128"/>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5893580" y="3741696"/>
            <a:ext cx="160070" cy="160070"/>
          </a:xfrm>
          <a:prstGeom prst="ellipse">
            <a:avLst/>
          </a:prstGeom>
          <a:solidFill>
            <a:srgbClr val="595959"/>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893580" y="3443661"/>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7307453" y="3688697"/>
            <a:ext cx="160070" cy="160070"/>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Arrow Connector 73"/>
          <p:cNvCxnSpPr>
            <a:stCxn id="64" idx="2"/>
            <a:endCxn id="60" idx="6"/>
          </p:cNvCxnSpPr>
          <p:nvPr/>
        </p:nvCxnSpPr>
        <p:spPr>
          <a:xfrm flipH="1">
            <a:off x="6806100" y="2638457"/>
            <a:ext cx="501355" cy="4703"/>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64" idx="2"/>
            <a:endCxn id="61" idx="6"/>
          </p:cNvCxnSpPr>
          <p:nvPr/>
        </p:nvCxnSpPr>
        <p:spPr>
          <a:xfrm flipH="1">
            <a:off x="6806100" y="2638457"/>
            <a:ext cx="501355" cy="287077"/>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64" idx="2"/>
            <a:endCxn id="62" idx="6"/>
          </p:cNvCxnSpPr>
          <p:nvPr/>
        </p:nvCxnSpPr>
        <p:spPr>
          <a:xfrm flipH="1">
            <a:off x="6806100" y="2638456"/>
            <a:ext cx="501355" cy="569452"/>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64" idx="2"/>
            <a:endCxn id="63" idx="6"/>
          </p:cNvCxnSpPr>
          <p:nvPr/>
        </p:nvCxnSpPr>
        <p:spPr>
          <a:xfrm flipH="1">
            <a:off x="6806100" y="2638456"/>
            <a:ext cx="501355" cy="851826"/>
          </a:xfrm>
          <a:prstGeom prst="straightConnector1">
            <a:avLst/>
          </a:prstGeom>
          <a:ln w="6350" cmpd="sng">
            <a:solidFill>
              <a:schemeClr val="tx1">
                <a:lumMod val="65000"/>
                <a:lumOff val="35000"/>
              </a:schemeClr>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60" idx="2"/>
            <a:endCxn id="57" idx="6"/>
          </p:cNvCxnSpPr>
          <p:nvPr/>
        </p:nvCxnSpPr>
        <p:spPr>
          <a:xfrm flipH="1" flipV="1">
            <a:off x="6053650" y="2629592"/>
            <a:ext cx="592378" cy="13568"/>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60" idx="2"/>
            <a:endCxn id="58" idx="6"/>
          </p:cNvCxnSpPr>
          <p:nvPr/>
        </p:nvCxnSpPr>
        <p:spPr>
          <a:xfrm flipH="1">
            <a:off x="6053650" y="2643160"/>
            <a:ext cx="592378" cy="28446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60" idx="2"/>
            <a:endCxn id="59" idx="6"/>
          </p:cNvCxnSpPr>
          <p:nvPr/>
        </p:nvCxnSpPr>
        <p:spPr>
          <a:xfrm flipH="1">
            <a:off x="6053650" y="2643159"/>
            <a:ext cx="592378" cy="582501"/>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61" idx="2"/>
            <a:endCxn id="57" idx="6"/>
          </p:cNvCxnSpPr>
          <p:nvPr/>
        </p:nvCxnSpPr>
        <p:spPr>
          <a:xfrm flipH="1" flipV="1">
            <a:off x="6053650" y="2629591"/>
            <a:ext cx="592378" cy="295942"/>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62" idx="2"/>
            <a:endCxn id="57" idx="6"/>
          </p:cNvCxnSpPr>
          <p:nvPr/>
        </p:nvCxnSpPr>
        <p:spPr>
          <a:xfrm flipH="1" flipV="1">
            <a:off x="6053650" y="2629592"/>
            <a:ext cx="592378" cy="57831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stCxn id="61" idx="2"/>
            <a:endCxn id="58" idx="6"/>
          </p:cNvCxnSpPr>
          <p:nvPr/>
        </p:nvCxnSpPr>
        <p:spPr>
          <a:xfrm flipH="1">
            <a:off x="6053650" y="2925534"/>
            <a:ext cx="592378" cy="2093"/>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61" idx="2"/>
            <a:endCxn id="59" idx="6"/>
          </p:cNvCxnSpPr>
          <p:nvPr/>
        </p:nvCxnSpPr>
        <p:spPr>
          <a:xfrm flipH="1">
            <a:off x="6053650" y="2925534"/>
            <a:ext cx="592378" cy="300127"/>
          </a:xfrm>
          <a:prstGeom prst="straightConnector1">
            <a:avLst/>
          </a:prstGeom>
          <a:ln w="6350" cmpd="sng">
            <a:solidFill>
              <a:srgbClr val="595959"/>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5850682" y="2163797"/>
            <a:ext cx="300082" cy="369332"/>
          </a:xfrm>
          <a:prstGeom prst="rect">
            <a:avLst/>
          </a:prstGeom>
          <a:noFill/>
        </p:spPr>
        <p:txBody>
          <a:bodyPr wrap="none" rtlCol="0">
            <a:spAutoFit/>
          </a:bodyPr>
          <a:lstStyle/>
          <a:p>
            <a:r>
              <a:rPr lang="en-US" b="1" dirty="0" err="1"/>
              <a:t>ŷ</a:t>
            </a:r>
            <a:endParaRPr lang="en-US" b="1" dirty="0"/>
          </a:p>
        </p:txBody>
      </p:sp>
      <p:sp>
        <p:nvSpPr>
          <p:cNvPr id="86" name="TextBox 85"/>
          <p:cNvSpPr txBox="1"/>
          <p:nvPr/>
        </p:nvSpPr>
        <p:spPr>
          <a:xfrm>
            <a:off x="7237447" y="2163797"/>
            <a:ext cx="300082" cy="369332"/>
          </a:xfrm>
          <a:prstGeom prst="rect">
            <a:avLst/>
          </a:prstGeom>
          <a:noFill/>
        </p:spPr>
        <p:txBody>
          <a:bodyPr wrap="none" rtlCol="0">
            <a:spAutoFit/>
          </a:bodyPr>
          <a:lstStyle/>
          <a:p>
            <a:r>
              <a:rPr lang="en-US" b="1" dirty="0" err="1"/>
              <a:t>x</a:t>
            </a:r>
            <a:endParaRPr lang="en-US" b="1" dirty="0"/>
          </a:p>
        </p:txBody>
      </p:sp>
      <p:sp>
        <p:nvSpPr>
          <p:cNvPr id="87" name="TextBox 86"/>
          <p:cNvSpPr txBox="1"/>
          <p:nvPr/>
        </p:nvSpPr>
        <p:spPr>
          <a:xfrm>
            <a:off x="6551566" y="2163797"/>
            <a:ext cx="308535" cy="369332"/>
          </a:xfrm>
          <a:prstGeom prst="rect">
            <a:avLst/>
          </a:prstGeom>
          <a:noFill/>
        </p:spPr>
        <p:txBody>
          <a:bodyPr wrap="none" rtlCol="0">
            <a:spAutoFit/>
          </a:bodyPr>
          <a:lstStyle/>
          <a:p>
            <a:r>
              <a:rPr lang="en-US" b="1" dirty="0" err="1"/>
              <a:t>h</a:t>
            </a:r>
            <a:endParaRPr lang="en-US" b="1" dirty="0"/>
          </a:p>
        </p:txBody>
      </p:sp>
      <p:pic>
        <p:nvPicPr>
          <p:cNvPr id="3" name="Picture 2">
            <a:extLst>
              <a:ext uri="{FF2B5EF4-FFF2-40B4-BE49-F238E27FC236}">
                <a16:creationId xmlns:a16="http://schemas.microsoft.com/office/drawing/2014/main" id="{946BFD64-5C37-3A4B-A55C-E98A51E59E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2662" r="50185"/>
          <a:stretch/>
        </p:blipFill>
        <p:spPr>
          <a:xfrm>
            <a:off x="4378753" y="4670854"/>
            <a:ext cx="4382187" cy="1692875"/>
          </a:xfrm>
          <a:prstGeom prst="rect">
            <a:avLst/>
          </a:prstGeom>
        </p:spPr>
      </p:pic>
      <p:pic>
        <p:nvPicPr>
          <p:cNvPr id="92" name="Picture 91">
            <a:extLst>
              <a:ext uri="{FF2B5EF4-FFF2-40B4-BE49-F238E27FC236}">
                <a16:creationId xmlns:a16="http://schemas.microsoft.com/office/drawing/2014/main" id="{A3C5BAA1-C95E-CB49-BD2B-3EE623A776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0050" t="11174"/>
          <a:stretch/>
        </p:blipFill>
        <p:spPr>
          <a:xfrm>
            <a:off x="271848" y="4621427"/>
            <a:ext cx="4394095" cy="1721708"/>
          </a:xfrm>
          <a:prstGeom prst="rect">
            <a:avLst/>
          </a:prstGeom>
        </p:spPr>
      </p:pic>
    </p:spTree>
    <p:extLst>
      <p:ext uri="{BB962C8B-B14F-4D97-AF65-F5344CB8AC3E}">
        <p14:creationId xmlns:p14="http://schemas.microsoft.com/office/powerpoint/2010/main" val="3850354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5062538">
              <a:spcBef>
                <a:spcPct val="20000"/>
              </a:spcBef>
            </a:pPr>
            <a:r>
              <a:rPr lang="en-US" altLang="ko-KR" dirty="0">
                <a:latin typeface="Avenir Book" panose="02000503020000020003" pitchFamily="2" charset="0"/>
                <a:ea typeface="굴림" pitchFamily="64" charset="-127"/>
                <a:cs typeface="Calibri" pitchFamily="-65" charset="0"/>
              </a:rPr>
              <a:t>Timescale of learning</a:t>
            </a:r>
          </a:p>
        </p:txBody>
      </p:sp>
      <p:sp>
        <p:nvSpPr>
          <p:cNvPr id="3" name="Content Placeholder 2"/>
          <p:cNvSpPr>
            <a:spLocks noGrp="1"/>
          </p:cNvSpPr>
          <p:nvPr>
            <p:ph idx="1"/>
          </p:nvPr>
        </p:nvSpPr>
        <p:spPr>
          <a:xfrm>
            <a:off x="457200" y="2212160"/>
            <a:ext cx="8229600" cy="4525963"/>
          </a:xfrm>
        </p:spPr>
        <p:txBody>
          <a:bodyPr>
            <a:normAutofit/>
          </a:bodyPr>
          <a:lstStyle/>
          <a:p>
            <a:r>
              <a:rPr lang="en-US" dirty="0"/>
              <a:t>Each mode is</a:t>
            </a:r>
            <a:r>
              <a:rPr lang="en-US" b="1" dirty="0"/>
              <a:t> learned in time</a:t>
            </a:r>
          </a:p>
          <a:p>
            <a:endParaRPr lang="en-US" b="1" dirty="0"/>
          </a:p>
          <a:p>
            <a:endParaRPr lang="en-US" b="1" dirty="0"/>
          </a:p>
          <a:p>
            <a:r>
              <a:rPr lang="en-US" dirty="0"/>
              <a:t>Singular values of input-output correlations determine learning speed</a:t>
            </a:r>
          </a:p>
          <a:p>
            <a:endParaRPr lang="en-US" sz="2400" dirty="0"/>
          </a:p>
        </p:txBody>
      </p:sp>
      <p:pic>
        <p:nvPicPr>
          <p:cNvPr id="4" name="Picture 3"/>
          <p:cNvPicPr>
            <a:picLocks noChangeAspect="1"/>
          </p:cNvPicPr>
          <p:nvPr/>
        </p:nvPicPr>
        <p:blipFill>
          <a:blip r:embed="rId2"/>
          <a:stretch>
            <a:fillRect/>
          </a:stretch>
        </p:blipFill>
        <p:spPr>
          <a:xfrm>
            <a:off x="6193547" y="2305886"/>
            <a:ext cx="1328147" cy="531258"/>
          </a:xfrm>
          <a:prstGeom prst="rect">
            <a:avLst/>
          </a:prstGeom>
        </p:spPr>
      </p:pic>
      <p:sp>
        <p:nvSpPr>
          <p:cNvPr id="5" name="Footer Placeholder 4"/>
          <p:cNvSpPr>
            <a:spLocks noGrp="1"/>
          </p:cNvSpPr>
          <p:nvPr>
            <p:ph type="ftr" sz="quarter" idx="11"/>
          </p:nvPr>
        </p:nvSpPr>
        <p:spPr/>
        <p:txBody>
          <a:bodyPr/>
          <a:lstStyle/>
          <a:p>
            <a:r>
              <a:rPr lang="en-US"/>
              <a:t>Andrew Saxe</a:t>
            </a:r>
          </a:p>
        </p:txBody>
      </p:sp>
      <p:sp>
        <p:nvSpPr>
          <p:cNvPr id="6" name="Slide Number Placeholder 5"/>
          <p:cNvSpPr>
            <a:spLocks noGrp="1"/>
          </p:cNvSpPr>
          <p:nvPr>
            <p:ph type="sldNum" sz="quarter" idx="12"/>
          </p:nvPr>
        </p:nvSpPr>
        <p:spPr/>
        <p:txBody>
          <a:bodyPr/>
          <a:lstStyle/>
          <a:p>
            <a:fld id="{9A7B1851-7825-C648-B4C4-6D7699D800A2}" type="slidenum">
              <a:rPr lang="en-US" smtClean="0"/>
              <a:t>32</a:t>
            </a:fld>
            <a:endParaRPr lang="en-US"/>
          </a:p>
        </p:txBody>
      </p:sp>
      <p:graphicFrame>
        <p:nvGraphicFramePr>
          <p:cNvPr id="7" name="Table 6"/>
          <p:cNvGraphicFramePr>
            <a:graphicFrameLocks noGrp="1"/>
          </p:cNvGraphicFramePr>
          <p:nvPr/>
        </p:nvGraphicFramePr>
        <p:xfrm>
          <a:off x="6105079" y="3059409"/>
          <a:ext cx="1882173" cy="799565"/>
        </p:xfrm>
        <a:graphic>
          <a:graphicData uri="http://schemas.openxmlformats.org/drawingml/2006/table">
            <a:tbl>
              <a:tblPr firstRow="1" bandRow="1">
                <a:tableStyleId>{5C22544A-7EE6-4342-B048-85BDC9FD1C3A}</a:tableStyleId>
              </a:tblPr>
              <a:tblGrid>
                <a:gridCol w="424034">
                  <a:extLst>
                    <a:ext uri="{9D8B030D-6E8A-4147-A177-3AD203B41FA5}">
                      <a16:colId xmlns:a16="http://schemas.microsoft.com/office/drawing/2014/main" val="20000"/>
                    </a:ext>
                  </a:extLst>
                </a:gridCol>
                <a:gridCol w="1458139">
                  <a:extLst>
                    <a:ext uri="{9D8B030D-6E8A-4147-A177-3AD203B41FA5}">
                      <a16:colId xmlns:a16="http://schemas.microsoft.com/office/drawing/2014/main" val="20001"/>
                    </a:ext>
                  </a:extLst>
                </a:gridCol>
              </a:tblGrid>
              <a:tr h="420824">
                <a:tc>
                  <a:txBody>
                    <a:bodyPr/>
                    <a:lstStyle/>
                    <a:p>
                      <a:pPr marL="0" marR="0" indent="0" algn="l" defTabSz="219456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mn-lt"/>
                          <a:ea typeface="+mn-ea"/>
                          <a:cs typeface="+mn-cs"/>
                        </a:rPr>
                        <a:t>τ</a:t>
                      </a:r>
                      <a:endParaRPr lang="en-US" sz="1600" b="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600" b="0" dirty="0">
                          <a:solidFill>
                            <a:srgbClr val="000000"/>
                          </a:solidFill>
                        </a:rPr>
                        <a:t>1/Learning</a:t>
                      </a:r>
                      <a:r>
                        <a:rPr lang="en-US" sz="1600" b="0" baseline="0" dirty="0">
                          <a:solidFill>
                            <a:srgbClr val="000000"/>
                          </a:solidFill>
                        </a:rPr>
                        <a:t> rate</a:t>
                      </a:r>
                      <a:endParaRPr lang="en-US" sz="1600" b="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78741">
                <a:tc>
                  <a:txBody>
                    <a:bodyPr/>
                    <a:lstStyle/>
                    <a:p>
                      <a:r>
                        <a:rPr lang="en-US" sz="1600" b="0" dirty="0">
                          <a:solidFill>
                            <a:srgbClr val="000000"/>
                          </a:solidFill>
                        </a:rPr>
                        <a: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600" b="0" dirty="0">
                          <a:solidFill>
                            <a:srgbClr val="000000"/>
                          </a:solidFill>
                        </a:rPr>
                        <a:t>Singular value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03125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Theory of deep linear learning</a:t>
            </a:r>
          </a:p>
          <a:p>
            <a:endParaRPr lang="en-US" dirty="0"/>
          </a:p>
          <a:p>
            <a:pPr lvl="1"/>
            <a:r>
              <a:rPr lang="en-US" dirty="0">
                <a:solidFill>
                  <a:schemeClr val="bg1">
                    <a:lumMod val="50000"/>
                  </a:schemeClr>
                </a:solidFill>
              </a:rPr>
              <a:t>Training dynamics</a:t>
            </a:r>
          </a:p>
          <a:p>
            <a:pPr lvl="1"/>
            <a:endParaRPr lang="en-US" dirty="0"/>
          </a:p>
          <a:p>
            <a:pPr lvl="1"/>
            <a:r>
              <a:rPr lang="en-US" dirty="0"/>
              <a:t>Scaling laws</a:t>
            </a:r>
          </a:p>
          <a:p>
            <a:pPr lvl="1"/>
            <a:endParaRPr lang="en-US" dirty="0"/>
          </a:p>
          <a:p>
            <a:pPr lvl="1"/>
            <a:r>
              <a:rPr lang="en-US" dirty="0"/>
              <a:t>Generalization dynamics</a:t>
            </a:r>
          </a:p>
          <a:p>
            <a:endParaRPr lang="en-US" dirty="0"/>
          </a:p>
          <a:p>
            <a:endParaRPr lang="en-US" dirty="0"/>
          </a:p>
          <a:p>
            <a:pPr lvl="1"/>
            <a:endParaRPr lang="en-US" sz="3200" dirty="0"/>
          </a:p>
          <a:p>
            <a:pPr marL="1370907" lvl="3" indent="0">
              <a:buNone/>
            </a:pPr>
            <a:endParaRPr lang="en-US" sz="3200" dirty="0"/>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33</a:t>
            </a:fld>
            <a:endParaRPr lang="en-US"/>
          </a:p>
        </p:txBody>
      </p:sp>
    </p:spTree>
    <p:extLst>
      <p:ext uri="{BB962C8B-B14F-4D97-AF65-F5344CB8AC3E}">
        <p14:creationId xmlns:p14="http://schemas.microsoft.com/office/powerpoint/2010/main" val="1875016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scaling law</a:t>
            </a:r>
          </a:p>
        </p:txBody>
      </p:sp>
      <p:sp>
        <p:nvSpPr>
          <p:cNvPr id="3" name="Content Placeholder 2"/>
          <p:cNvSpPr>
            <a:spLocks noGrp="1"/>
          </p:cNvSpPr>
          <p:nvPr>
            <p:ph idx="1"/>
          </p:nvPr>
        </p:nvSpPr>
        <p:spPr/>
        <p:txBody>
          <a:bodyPr>
            <a:normAutofit fontScale="85000" lnSpcReduction="20000"/>
          </a:bodyPr>
          <a:lstStyle/>
          <a:p>
            <a:r>
              <a:rPr lang="en-US" sz="2800" dirty="0"/>
              <a:t>How does training speed scale with depth?</a:t>
            </a:r>
          </a:p>
          <a:p>
            <a:endParaRPr lang="en-US" sz="2800" dirty="0">
              <a:sym typeface="Wingdings"/>
            </a:endParaRPr>
          </a:p>
          <a:p>
            <a:r>
              <a:rPr lang="en-US" sz="2800" dirty="0">
                <a:sym typeface="Wingdings"/>
              </a:rPr>
              <a:t>Time difference for deep net vs shallow net is</a:t>
            </a:r>
          </a:p>
          <a:p>
            <a:endParaRPr lang="en-US" sz="2800" dirty="0">
              <a:sym typeface="Wingdings"/>
            </a:endParaRPr>
          </a:p>
          <a:p>
            <a:endParaRPr lang="en-US" sz="2800" dirty="0">
              <a:sym typeface="Wingdings"/>
            </a:endParaRPr>
          </a:p>
          <a:p>
            <a:endParaRPr lang="en-US" sz="2800" dirty="0">
              <a:sym typeface="Wingdings"/>
            </a:endParaRPr>
          </a:p>
          <a:p>
            <a:endParaRPr lang="en-US" sz="2800" dirty="0">
              <a:sym typeface="Wingdings"/>
            </a:endParaRPr>
          </a:p>
          <a:p>
            <a:endParaRPr lang="en-US" sz="2800" dirty="0">
              <a:sym typeface="Wingdings"/>
            </a:endParaRPr>
          </a:p>
          <a:p>
            <a:endParaRPr lang="en-US" sz="2800" dirty="0">
              <a:sym typeface="Wingdings"/>
            </a:endParaRPr>
          </a:p>
          <a:p>
            <a:endParaRPr lang="en-US" sz="2800" dirty="0">
              <a:sym typeface="Wingdings"/>
            </a:endParaRPr>
          </a:p>
          <a:p>
            <a:r>
              <a:rPr lang="en-US" sz="2800" dirty="0">
                <a:sym typeface="Wingdings"/>
              </a:rPr>
              <a:t>Fundamental prediction: Deep learning speed highly sensitive to initial conditions</a:t>
            </a:r>
          </a:p>
          <a:p>
            <a:pPr marL="0" indent="0">
              <a:buNone/>
            </a:pPr>
            <a:endParaRPr lang="en-US" sz="2800" dirty="0">
              <a:sym typeface="Wingdings"/>
            </a:endParaRPr>
          </a:p>
          <a:p>
            <a:pPr marL="0" indent="0">
              <a:buNone/>
            </a:pPr>
            <a:endParaRPr lang="en-US" sz="2800" dirty="0">
              <a:sym typeface="Wingdings"/>
            </a:endParaRP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34</a:t>
            </a:fld>
            <a:endParaRPr lang="en-US"/>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2735280" y="3770686"/>
              <a:ext cx="6408720" cy="1331910"/>
            </p:xfrm>
            <a:graphic>
              <a:graphicData uri="http://schemas.openxmlformats.org/drawingml/2006/table">
                <a:tbl>
                  <a:tblPr firstRow="1" bandRow="1">
                    <a:tableStyleId>{5C22544A-7EE6-4342-B048-85BDC9FD1C3A}</a:tableStyleId>
                  </a:tblPr>
                  <a:tblGrid>
                    <a:gridCol w="1456423">
                      <a:extLst>
                        <a:ext uri="{9D8B030D-6E8A-4147-A177-3AD203B41FA5}">
                          <a16:colId xmlns:a16="http://schemas.microsoft.com/office/drawing/2014/main" val="20000"/>
                        </a:ext>
                      </a:extLst>
                    </a:gridCol>
                    <a:gridCol w="4952297">
                      <a:extLst>
                        <a:ext uri="{9D8B030D-6E8A-4147-A177-3AD203B41FA5}">
                          <a16:colId xmlns:a16="http://schemas.microsoft.com/office/drawing/2014/main" val="20001"/>
                        </a:ext>
                      </a:extLst>
                    </a:gridCol>
                  </a:tblGrid>
                  <a:tr h="443970">
                    <a:tc>
                      <a:txBody>
                        <a:bodyPr/>
                        <a:lstStyle/>
                        <a:p>
                          <a:pPr/>
                          <a14:m>
                            <m:oMathPara xmlns:m="http://schemas.openxmlformats.org/officeDocument/2006/math">
                              <m:oMathParaPr>
                                <m:jc m:val="left"/>
                              </m:oMathParaPr>
                              <m:oMath xmlns:m="http://schemas.openxmlformats.org/officeDocument/2006/math">
                                <m:sSub>
                                  <m:sSubPr>
                                    <m:ctrlPr>
                                      <a:rPr lang="en-US" sz="2100" b="0" i="1" smtClean="0">
                                        <a:solidFill>
                                          <a:schemeClr val="tx1"/>
                                        </a:solidFill>
                                        <a:latin typeface="Cambria Math" panose="02040503050406030204" pitchFamily="18" charset="0"/>
                                        <a:cs typeface="Avenir Book"/>
                                      </a:rPr>
                                    </m:ctrlPr>
                                  </m:sSubPr>
                                  <m:e>
                                    <m:r>
                                      <a:rPr lang="en-US" sz="2100" b="0" i="1" smtClean="0">
                                        <a:solidFill>
                                          <a:schemeClr val="tx1"/>
                                        </a:solidFill>
                                        <a:latin typeface="Cambria Math" charset="0"/>
                                        <a:cs typeface="Avenir Book"/>
                                      </a:rPr>
                                      <m:t>𝑡</m:t>
                                    </m:r>
                                  </m:e>
                                  <m:sub>
                                    <m:r>
                                      <a:rPr lang="en-US" sz="2100" b="0" i="1" smtClean="0">
                                        <a:solidFill>
                                          <a:schemeClr val="tx1"/>
                                        </a:solidFill>
                                        <a:latin typeface="Cambria Math" charset="0"/>
                                        <a:cs typeface="Avenir Book"/>
                                      </a:rPr>
                                      <m:t>𝐷</m:t>
                                    </m:r>
                                  </m:sub>
                                </m:sSub>
                              </m:oMath>
                            </m:oMathPara>
                          </a14:m>
                          <a:endParaRPr lang="en-US" sz="2100" b="0" i="1" dirty="0">
                            <a:solidFill>
                              <a:schemeClr val="tx1"/>
                            </a:solidFill>
                            <a:latin typeface="Avenir Book"/>
                            <a:cs typeface="Avenir Book"/>
                          </a:endParaRP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0" i="0" dirty="0">
                              <a:solidFill>
                                <a:schemeClr val="tx1"/>
                              </a:solidFill>
                              <a:latin typeface="Avenir Book" charset="0"/>
                              <a:ea typeface="Avenir Book" charset="0"/>
                              <a:cs typeface="Avenir Book" charset="0"/>
                            </a:rPr>
                            <a:t>epochs to train depth D network</a:t>
                          </a:r>
                          <a:endParaRPr lang="en-US" sz="2100" b="0" i="0" baseline="0" dirty="0">
                            <a:solidFill>
                              <a:schemeClr val="tx1"/>
                            </a:solidFill>
                            <a:latin typeface="Avenir Book" charset="0"/>
                            <a:ea typeface="Avenir Book" charset="0"/>
                            <a:cs typeface="Avenir Book" charset="0"/>
                          </a:endParaRP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3970">
                    <a:tc>
                      <a:txBody>
                        <a:bodyPr/>
                        <a:lstStyle/>
                        <a:p>
                          <a:r>
                            <a:rPr lang="en-US" sz="2100" b="0" i="1" dirty="0">
                              <a:solidFill>
                                <a:schemeClr val="tx1"/>
                              </a:solidFill>
                              <a:latin typeface="Avenir Book"/>
                              <a:cs typeface="Avenir Book"/>
                            </a:rPr>
                            <a:t>b</a:t>
                          </a:r>
                          <a:r>
                            <a:rPr lang="en-US" sz="2100" b="0" i="1" baseline="-25000" dirty="0">
                              <a:solidFill>
                                <a:schemeClr val="tx1"/>
                              </a:solidFill>
                              <a:latin typeface="Avenir Book"/>
                              <a:cs typeface="Avenir Book"/>
                            </a:rPr>
                            <a:t>0</a:t>
                          </a:r>
                          <a:endParaRPr lang="en-US" sz="2100" b="0" i="1" dirty="0">
                            <a:solidFill>
                              <a:schemeClr val="tx1"/>
                            </a:solidFill>
                            <a:latin typeface="Avenir Book"/>
                            <a:cs typeface="Avenir Book"/>
                          </a:endParaRP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0" dirty="0">
                              <a:solidFill>
                                <a:schemeClr val="tx1"/>
                              </a:solidFill>
                              <a:latin typeface="Avenir Book"/>
                              <a:cs typeface="Avenir Book"/>
                            </a:rPr>
                            <a:t>Initial effective layer </a:t>
                          </a:r>
                          <a:r>
                            <a:rPr lang="en-US" sz="2100" b="0" baseline="0" dirty="0">
                              <a:solidFill>
                                <a:schemeClr val="tx1"/>
                              </a:solidFill>
                              <a:latin typeface="Avenir Book"/>
                              <a:cs typeface="Avenir Book"/>
                            </a:rPr>
                            <a:t>weight</a:t>
                          </a: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3970">
                    <a:tc>
                      <a:txBody>
                        <a:bodyPr/>
                        <a:lstStyle/>
                        <a:p>
                          <a:r>
                            <a:rPr lang="en-US" sz="2100" b="0" i="1" dirty="0">
                              <a:solidFill>
                                <a:schemeClr val="tx1"/>
                              </a:solidFill>
                              <a:latin typeface="Avenir Book"/>
                              <a:cs typeface="Avenir Book"/>
                            </a:rPr>
                            <a:t>D</a:t>
                          </a: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0" baseline="0" dirty="0">
                              <a:solidFill>
                                <a:schemeClr val="tx1"/>
                              </a:solidFill>
                              <a:latin typeface="Avenir Book"/>
                              <a:cs typeface="Avenir Book"/>
                            </a:rPr>
                            <a:t>Depth</a:t>
                          </a: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377209285"/>
                  </p:ext>
                </p:extLst>
              </p:nvPr>
            </p:nvGraphicFramePr>
            <p:xfrm>
              <a:off x="2735280" y="3770686"/>
              <a:ext cx="6408720" cy="1331910"/>
            </p:xfrm>
            <a:graphic>
              <a:graphicData uri="http://schemas.openxmlformats.org/drawingml/2006/table">
                <a:tbl>
                  <a:tblPr firstRow="1" bandRow="1">
                    <a:tableStyleId>{5C22544A-7EE6-4342-B048-85BDC9FD1C3A}</a:tableStyleId>
                  </a:tblPr>
                  <a:tblGrid>
                    <a:gridCol w="1456423"/>
                    <a:gridCol w="4952297"/>
                  </a:tblGrid>
                  <a:tr h="443970">
                    <a:tc>
                      <a:txBody>
                        <a:bodyPr/>
                        <a:lstStyle/>
                        <a:p>
                          <a:endParaRPr lang="en-US"/>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t="-5479" r="-340167" b="-221918"/>
                          </a:stretch>
                        </a:blipFill>
                      </a:tcPr>
                    </a:tc>
                    <a:tc>
                      <a:txBody>
                        <a:bodyPr/>
                        <a:lstStyle/>
                        <a:p>
                          <a:r>
                            <a:rPr lang="en-US" sz="2100" b="0" i="0" dirty="0" smtClean="0">
                              <a:solidFill>
                                <a:schemeClr val="tx1"/>
                              </a:solidFill>
                              <a:latin typeface="Avenir Book" charset="0"/>
                              <a:ea typeface="Avenir Book" charset="0"/>
                              <a:cs typeface="Avenir Book" charset="0"/>
                            </a:rPr>
                            <a:t>epochs to train depth D network</a:t>
                          </a:r>
                          <a:endParaRPr lang="en-US" sz="2100" b="0" i="0" baseline="0" dirty="0" smtClean="0">
                            <a:solidFill>
                              <a:schemeClr val="tx1"/>
                            </a:solidFill>
                            <a:latin typeface="Avenir Book" charset="0"/>
                            <a:ea typeface="Avenir Book" charset="0"/>
                            <a:cs typeface="Avenir Book" charset="0"/>
                          </a:endParaRP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43970">
                    <a:tc>
                      <a:txBody>
                        <a:bodyPr/>
                        <a:lstStyle/>
                        <a:p>
                          <a:r>
                            <a:rPr lang="en-US" sz="2100" b="0" i="1" dirty="0" smtClean="0">
                              <a:solidFill>
                                <a:schemeClr val="tx1"/>
                              </a:solidFill>
                              <a:latin typeface="Avenir Book"/>
                              <a:cs typeface="Avenir Book"/>
                            </a:rPr>
                            <a:t>b</a:t>
                          </a:r>
                          <a:r>
                            <a:rPr lang="en-US" sz="2100" b="0" i="1" baseline="-25000" dirty="0" smtClean="0">
                              <a:solidFill>
                                <a:schemeClr val="tx1"/>
                              </a:solidFill>
                              <a:latin typeface="Avenir Book"/>
                              <a:cs typeface="Avenir Book"/>
                            </a:rPr>
                            <a:t>0</a:t>
                          </a:r>
                          <a:endParaRPr lang="en-US" sz="2100" b="0" i="1" dirty="0">
                            <a:solidFill>
                              <a:schemeClr val="tx1"/>
                            </a:solidFill>
                            <a:latin typeface="Avenir Book"/>
                            <a:cs typeface="Avenir Book"/>
                          </a:endParaRP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0" dirty="0" smtClean="0">
                              <a:solidFill>
                                <a:schemeClr val="tx1"/>
                              </a:solidFill>
                              <a:latin typeface="Avenir Book"/>
                              <a:cs typeface="Avenir Book"/>
                            </a:rPr>
                            <a:t>Initial effective layer </a:t>
                          </a:r>
                          <a:r>
                            <a:rPr lang="en-US" sz="2100" b="0" baseline="0" dirty="0" smtClean="0">
                              <a:solidFill>
                                <a:schemeClr val="tx1"/>
                              </a:solidFill>
                              <a:latin typeface="Avenir Book"/>
                              <a:cs typeface="Avenir Book"/>
                            </a:rPr>
                            <a:t>weight</a:t>
                          </a: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43970">
                    <a:tc>
                      <a:txBody>
                        <a:bodyPr/>
                        <a:lstStyle/>
                        <a:p>
                          <a:r>
                            <a:rPr lang="en-US" sz="2100" b="0" i="1" dirty="0" smtClean="0">
                              <a:solidFill>
                                <a:schemeClr val="tx1"/>
                              </a:solidFill>
                              <a:latin typeface="Avenir Book"/>
                              <a:cs typeface="Avenir Book"/>
                            </a:rPr>
                            <a:t>D</a:t>
                          </a:r>
                          <a:endParaRPr lang="en-US" sz="2100" b="0" i="1" dirty="0">
                            <a:solidFill>
                              <a:schemeClr val="tx1"/>
                            </a:solidFill>
                            <a:latin typeface="Avenir Book"/>
                            <a:cs typeface="Avenir Book"/>
                          </a:endParaRP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0" baseline="0" dirty="0" smtClean="0">
                              <a:solidFill>
                                <a:schemeClr val="tx1"/>
                              </a:solidFill>
                              <a:latin typeface="Avenir Book"/>
                              <a:cs typeface="Avenir Book"/>
                            </a:rPr>
                            <a:t>Depth</a:t>
                          </a:r>
                        </a:p>
                      </a:txBody>
                      <a:tcPr marL="121083" marR="121083" marT="60541" marB="6054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Fallback>
      </mc:AlternateContent>
      <mc:AlternateContent xmlns:mc="http://schemas.openxmlformats.org/markup-compatibility/2006" xmlns:a14="http://schemas.microsoft.com/office/drawing/2010/main">
        <mc:Choice Requires="a14">
          <p:sp>
            <p:nvSpPr>
              <p:cNvPr id="6" name="TextBox 5"/>
              <p:cNvSpPr txBox="1"/>
              <p:nvPr/>
            </p:nvSpPr>
            <p:spPr>
              <a:xfrm>
                <a:off x="2609385" y="2977375"/>
                <a:ext cx="4606177" cy="502510"/>
              </a:xfrm>
              <a:prstGeom prst="rect">
                <a:avLst/>
              </a:prstGeom>
              <a:noFill/>
            </p:spPr>
            <p:txBody>
              <a:bodyPr wrap="square" lIns="0" tIns="0" rIns="0" bIns="0" rtlCol="0">
                <a:spAutoFit/>
              </a:bodyPr>
              <a:lstStyle/>
              <a:p>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charset="0"/>
                          </a:rPr>
                          <m:t>𝑡</m:t>
                        </m:r>
                      </m:e>
                      <m:sub>
                        <m:r>
                          <a:rPr lang="en-US" sz="3200" b="0" i="1" smtClean="0">
                            <a:latin typeface="Cambria Math" charset="0"/>
                          </a:rPr>
                          <m:t>∞</m:t>
                        </m:r>
                      </m:sub>
                    </m:sSub>
                    <m:r>
                      <a:rPr lang="en-US" sz="3200" b="0" i="1" smtClean="0">
                        <a:latin typeface="Cambria Math" charset="0"/>
                      </a:rPr>
                      <m:t>−</m:t>
                    </m:r>
                    <m:sSub>
                      <m:sSubPr>
                        <m:ctrlPr>
                          <a:rPr lang="en-US" sz="3200" b="0" i="1" smtClean="0">
                            <a:latin typeface="Cambria Math" panose="02040503050406030204" pitchFamily="18" charset="0"/>
                          </a:rPr>
                        </m:ctrlPr>
                      </m:sSubPr>
                      <m:e>
                        <m:r>
                          <a:rPr lang="en-US" sz="3200" b="0" i="1" smtClean="0">
                            <a:latin typeface="Cambria Math" charset="0"/>
                          </a:rPr>
                          <m:t>𝑡</m:t>
                        </m:r>
                      </m:e>
                      <m:sub>
                        <m:r>
                          <a:rPr lang="en-US" sz="3200" b="0" i="1" smtClean="0">
                            <a:latin typeface="Cambria Math" charset="0"/>
                          </a:rPr>
                          <m:t>1</m:t>
                        </m:r>
                      </m:sub>
                    </m:sSub>
                    <m:r>
                      <a:rPr lang="en-US" sz="3200" b="0" i="1" smtClean="0">
                        <a:latin typeface="Cambria Math" charset="0"/>
                      </a:rPr>
                      <m:t>≈</m:t>
                    </m:r>
                    <m:r>
                      <a:rPr lang="en-US" sz="3200" b="0" i="1" smtClean="0">
                        <a:latin typeface="Cambria Math" charset="0"/>
                      </a:rPr>
                      <m:t>𝑂</m:t>
                    </m:r>
                    <m:r>
                      <a:rPr lang="en-US" sz="3200" b="0" i="1" smtClean="0">
                        <a:latin typeface="Cambria Math" charset="0"/>
                      </a:rPr>
                      <m:t>(1/</m:t>
                    </m:r>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𝑏</m:t>
                        </m:r>
                      </m:e>
                      <m:sub>
                        <m:r>
                          <a:rPr lang="en-US" sz="3200" b="0" i="1" smtClean="0">
                            <a:latin typeface="Cambria Math" panose="02040503050406030204" pitchFamily="18" charset="0"/>
                          </a:rPr>
                          <m:t>0</m:t>
                        </m:r>
                      </m:sub>
                      <m:sup>
                        <m:r>
                          <a:rPr lang="en-US" sz="3200" b="0" i="1" smtClean="0">
                            <a:latin typeface="Cambria Math" charset="0"/>
                          </a:rPr>
                          <m:t>𝐷</m:t>
                        </m:r>
                      </m:sup>
                    </m:sSubSup>
                  </m:oMath>
                </a14:m>
                <a:r>
                  <a:rPr lang="en-US" sz="3200" dirty="0"/>
                  <a:t>)</a:t>
                </a:r>
              </a:p>
            </p:txBody>
          </p:sp>
        </mc:Choice>
        <mc:Fallback xmlns="">
          <p:sp>
            <p:nvSpPr>
              <p:cNvPr id="6" name="TextBox 5"/>
              <p:cNvSpPr txBox="1">
                <a:spLocks noRot="1" noChangeAspect="1" noMove="1" noResize="1" noEditPoints="1" noAdjustHandles="1" noChangeArrowheads="1" noChangeShapeType="1" noTextEdit="1"/>
              </p:cNvSpPr>
              <p:nvPr/>
            </p:nvSpPr>
            <p:spPr>
              <a:xfrm>
                <a:off x="2609385" y="2977375"/>
                <a:ext cx="4606177" cy="502510"/>
              </a:xfrm>
              <a:prstGeom prst="rect">
                <a:avLst/>
              </a:prstGeom>
              <a:blipFill>
                <a:blip r:embed="rId4"/>
                <a:stretch>
                  <a:fillRect l="-2473" t="-19512" b="-43902"/>
                </a:stretch>
              </a:blipFill>
            </p:spPr>
            <p:txBody>
              <a:bodyPr/>
              <a:lstStyle/>
              <a:p>
                <a:r>
                  <a:rPr lang="en-US">
                    <a:noFill/>
                  </a:rPr>
                  <a:t> </a:t>
                </a:r>
              </a:p>
            </p:txBody>
          </p:sp>
        </mc:Fallback>
      </mc:AlternateContent>
    </p:spTree>
    <p:extLst>
      <p:ext uri="{BB962C8B-B14F-4D97-AF65-F5344CB8AC3E}">
        <p14:creationId xmlns:p14="http://schemas.microsoft.com/office/powerpoint/2010/main" val="3568115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 of initializations</a:t>
            </a:r>
          </a:p>
        </p:txBody>
      </p:sp>
      <p:sp>
        <p:nvSpPr>
          <p:cNvPr id="3" name="Content Placeholder 2"/>
          <p:cNvSpPr>
            <a:spLocks noGrp="1"/>
          </p:cNvSpPr>
          <p:nvPr>
            <p:ph idx="1"/>
          </p:nvPr>
        </p:nvSpPr>
        <p:spPr/>
        <p:txBody>
          <a:bodyPr>
            <a:normAutofit fontScale="85000" lnSpcReduction="20000"/>
          </a:bodyPr>
          <a:lstStyle/>
          <a:p>
            <a:r>
              <a:rPr lang="en-US" b="1" dirty="0"/>
              <a:t>Small random weights </a:t>
            </a:r>
            <a:r>
              <a:rPr lang="en-US" dirty="0"/>
              <a:t>scale exponentially</a:t>
            </a:r>
          </a:p>
          <a:p>
            <a:endParaRPr lang="en-US" dirty="0"/>
          </a:p>
          <a:p>
            <a:endParaRPr lang="en-US" dirty="0"/>
          </a:p>
          <a:p>
            <a:endParaRPr lang="en-US" dirty="0"/>
          </a:p>
          <a:p>
            <a:r>
              <a:rPr lang="en-US" b="1" dirty="0" err="1"/>
              <a:t>Pretraining</a:t>
            </a:r>
            <a:r>
              <a:rPr lang="en-US" b="1" dirty="0"/>
              <a:t> + fine-tuning </a:t>
            </a:r>
            <a:r>
              <a:rPr lang="en-US" dirty="0"/>
              <a:t>scales linearly</a:t>
            </a:r>
          </a:p>
          <a:p>
            <a:endParaRPr lang="en-US" dirty="0"/>
          </a:p>
          <a:p>
            <a:pPr marL="0" indent="0">
              <a:buNone/>
            </a:pPr>
            <a:endParaRPr lang="en-US" dirty="0"/>
          </a:p>
          <a:p>
            <a:pPr marL="0" indent="0">
              <a:buNone/>
            </a:pPr>
            <a:endParaRPr lang="en-US" dirty="0"/>
          </a:p>
          <a:p>
            <a:r>
              <a:rPr lang="en-US" b="1" dirty="0"/>
              <a:t>Orthogonal initialization</a:t>
            </a:r>
            <a:r>
              <a:rPr lang="en-US" dirty="0"/>
              <a:t>: depth-independent</a:t>
            </a:r>
          </a:p>
          <a:p>
            <a:pPr marL="0" indent="0">
              <a:buNone/>
            </a:pPr>
            <a:r>
              <a:rPr lang="en-US" dirty="0"/>
              <a:t> </a:t>
            </a:r>
          </a:p>
          <a:p>
            <a:endParaRPr lang="en-US" dirty="0"/>
          </a:p>
          <a:p>
            <a:endParaRPr lang="en-US" dirty="0"/>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35</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313256" y="2358781"/>
                <a:ext cx="4517485" cy="4396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𝑡</m:t>
                          </m:r>
                        </m:e>
                        <m:sub>
                          <m:r>
                            <a:rPr lang="en-US" sz="2800" b="0" i="1" smtClean="0">
                              <a:latin typeface="Cambria Math" charset="0"/>
                            </a:rPr>
                            <m:t>∞</m:t>
                          </m:r>
                        </m:sub>
                      </m:sSub>
                      <m:r>
                        <a:rPr lang="en-US" sz="2800" b="0" i="1" smtClean="0">
                          <a:latin typeface="Cambria Math" charset="0"/>
                        </a:rPr>
                        <m:t>−</m:t>
                      </m:r>
                      <m:sSub>
                        <m:sSubPr>
                          <m:ctrlPr>
                            <a:rPr lang="en-US" sz="2800" b="0" i="1" smtClean="0">
                              <a:latin typeface="Cambria Math" panose="02040503050406030204" pitchFamily="18" charset="0"/>
                            </a:rPr>
                          </m:ctrlPr>
                        </m:sSubPr>
                        <m:e>
                          <m:r>
                            <a:rPr lang="en-US" sz="2800" b="0" i="1" smtClean="0">
                              <a:latin typeface="Cambria Math" charset="0"/>
                            </a:rPr>
                            <m:t>𝑡</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𝑂</m:t>
                      </m:r>
                      <m:d>
                        <m:dPr>
                          <m:ctrlPr>
                            <a:rPr lang="mr-IN" sz="2800" b="0" i="1" smtClean="0">
                              <a:latin typeface="Cambria Math" panose="02040503050406030204" pitchFamily="18" charset="0"/>
                            </a:rPr>
                          </m:ctrlPr>
                        </m:dPr>
                        <m:e>
                          <m:f>
                            <m:fPr>
                              <m:type m:val="lin"/>
                              <m:ctrlPr>
                                <a:rPr lang="en-US" sz="2800" i="1">
                                  <a:latin typeface="Cambria Math" panose="02040503050406030204" pitchFamily="18" charset="0"/>
                                </a:rPr>
                              </m:ctrlPr>
                            </m:fPr>
                            <m:num>
                              <m:r>
                                <a:rPr lang="en-US" sz="2800" i="1">
                                  <a:latin typeface="Cambria Math" charset="0"/>
                                </a:rPr>
                                <m:t>1</m:t>
                              </m:r>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𝑏</m:t>
                                  </m:r>
                                </m:e>
                                <m:sub>
                                  <m:r>
                                    <a:rPr lang="en-US" sz="2800" b="0" i="1" smtClean="0">
                                      <a:latin typeface="Cambria Math" panose="02040503050406030204" pitchFamily="18" charset="0"/>
                                    </a:rPr>
                                    <m:t>0</m:t>
                                  </m:r>
                                </m:sub>
                                <m:sup>
                                  <m:r>
                                    <a:rPr lang="en-US" sz="2800" i="1">
                                      <a:latin typeface="Cambria Math" charset="0"/>
                                    </a:rPr>
                                    <m:t>𝐷</m:t>
                                  </m:r>
                                </m:sup>
                              </m:sSubSup>
                            </m:den>
                          </m:f>
                        </m:e>
                      </m:d>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2313256" y="2358781"/>
                <a:ext cx="4517485" cy="439608"/>
              </a:xfrm>
              <a:prstGeom prst="rect">
                <a:avLst/>
              </a:prstGeom>
              <a:blipFill>
                <a:blip r:embed="rId2"/>
                <a:stretch>
                  <a:fillRect t="-160000" b="-2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313257" y="3979136"/>
                <a:ext cx="4517485" cy="439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𝑡</m:t>
                          </m:r>
                        </m:e>
                        <m:sub>
                          <m:r>
                            <a:rPr lang="en-US" sz="2800" b="0" i="1" smtClean="0">
                              <a:latin typeface="Cambria Math" charset="0"/>
                            </a:rPr>
                            <m:t>∞</m:t>
                          </m:r>
                        </m:sub>
                      </m:sSub>
                      <m:r>
                        <a:rPr lang="en-US" sz="2800" b="0" i="1" smtClean="0">
                          <a:latin typeface="Cambria Math" charset="0"/>
                        </a:rPr>
                        <m:t>−</m:t>
                      </m:r>
                      <m:sSub>
                        <m:sSubPr>
                          <m:ctrlPr>
                            <a:rPr lang="en-US" sz="2800" b="0" i="1" smtClean="0">
                              <a:latin typeface="Cambria Math" panose="02040503050406030204" pitchFamily="18" charset="0"/>
                            </a:rPr>
                          </m:ctrlPr>
                        </m:sSubPr>
                        <m:e>
                          <m:r>
                            <a:rPr lang="en-US" sz="2800" b="0" i="1" smtClean="0">
                              <a:latin typeface="Cambria Math" charset="0"/>
                            </a:rPr>
                            <m:t>𝑡</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𝑂</m:t>
                      </m:r>
                      <m:d>
                        <m:dPr>
                          <m:ctrlPr>
                            <a:rPr lang="mr-IN" sz="2800" b="0" i="1" smtClean="0">
                              <a:latin typeface="Cambria Math" panose="02040503050406030204" pitchFamily="18" charset="0"/>
                            </a:rPr>
                          </m:ctrlPr>
                        </m:dPr>
                        <m:e>
                          <m:f>
                            <m:fPr>
                              <m:type m:val="lin"/>
                              <m:ctrlPr>
                                <a:rPr lang="en-US" sz="2800" i="1">
                                  <a:latin typeface="Cambria Math" panose="02040503050406030204" pitchFamily="18" charset="0"/>
                                </a:rPr>
                              </m:ctrlPr>
                            </m:fPr>
                            <m:num>
                              <m:r>
                                <a:rPr lang="en-US" sz="2800" b="0" i="1" smtClean="0">
                                  <a:latin typeface="Cambria Math" charset="0"/>
                                </a:rPr>
                                <m:t>𝐷</m:t>
                              </m:r>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𝑏</m:t>
                                  </m:r>
                                </m:e>
                                <m:sub>
                                  <m:r>
                                    <a:rPr lang="en-US" sz="2800" b="0" i="1" smtClean="0">
                                      <a:latin typeface="Cambria Math" panose="02040503050406030204" pitchFamily="18" charset="0"/>
                                    </a:rPr>
                                    <m:t>0</m:t>
                                  </m:r>
                                </m:sub>
                                <m:sup>
                                  <m:r>
                                    <a:rPr lang="en-US" sz="2800" b="0" i="1" smtClean="0">
                                      <a:latin typeface="Cambria Math" charset="0"/>
                                    </a:rPr>
                                    <m:t>2</m:t>
                                  </m:r>
                                </m:sup>
                              </m:sSubSup>
                            </m:den>
                          </m:f>
                        </m:e>
                      </m:d>
                    </m:oMath>
                  </m:oMathPara>
                </a14:m>
                <a:endParaRPr lang="en-US"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2313257" y="3979136"/>
                <a:ext cx="4517485" cy="439351"/>
              </a:xfrm>
              <a:prstGeom prst="rect">
                <a:avLst/>
              </a:prstGeom>
              <a:blipFill>
                <a:blip r:embed="rId3"/>
                <a:stretch>
                  <a:fillRect t="-155556" b="-2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770073" y="5695277"/>
                <a:ext cx="451748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𝑡</m:t>
                          </m:r>
                        </m:e>
                        <m:sub>
                          <m:r>
                            <a:rPr lang="en-US" sz="2800" b="0" i="1" smtClean="0">
                              <a:latin typeface="Cambria Math" charset="0"/>
                            </a:rPr>
                            <m:t>∞</m:t>
                          </m:r>
                        </m:sub>
                      </m:sSub>
                      <m:r>
                        <a:rPr lang="en-US" sz="2800" b="0" i="1" smtClean="0">
                          <a:latin typeface="Cambria Math" charset="0"/>
                        </a:rPr>
                        <m:t>−</m:t>
                      </m:r>
                      <m:sSub>
                        <m:sSubPr>
                          <m:ctrlPr>
                            <a:rPr lang="en-US" sz="2800" b="0" i="1" smtClean="0">
                              <a:latin typeface="Cambria Math" panose="02040503050406030204" pitchFamily="18" charset="0"/>
                            </a:rPr>
                          </m:ctrlPr>
                        </m:sSubPr>
                        <m:e>
                          <m:r>
                            <a:rPr lang="en-US" sz="2800" b="0" i="1" smtClean="0">
                              <a:latin typeface="Cambria Math" charset="0"/>
                            </a:rPr>
                            <m:t>𝑡</m:t>
                          </m:r>
                        </m:e>
                        <m:sub>
                          <m:r>
                            <a:rPr lang="en-US" sz="2800" b="0" i="1" smtClean="0">
                              <a:latin typeface="Cambria Math" charset="0"/>
                            </a:rPr>
                            <m:t>1</m:t>
                          </m:r>
                        </m:sub>
                      </m:sSub>
                      <m:r>
                        <a:rPr lang="en-US" sz="2800" b="0" i="1" smtClean="0">
                          <a:latin typeface="Cambria Math" charset="0"/>
                        </a:rPr>
                        <m:t>≈</m:t>
                      </m:r>
                      <m:r>
                        <a:rPr lang="en-US" sz="2800" b="0" i="1" smtClean="0">
                          <a:latin typeface="Cambria Math" charset="0"/>
                        </a:rPr>
                        <m:t>𝑂</m:t>
                      </m:r>
                      <m:d>
                        <m:dPr>
                          <m:ctrlPr>
                            <a:rPr lang="mr-IN" sz="2800" b="0" i="1" smtClean="0">
                              <a:latin typeface="Cambria Math" panose="02040503050406030204" pitchFamily="18" charset="0"/>
                            </a:rPr>
                          </m:ctrlPr>
                        </m:dPr>
                        <m:e>
                          <m:r>
                            <a:rPr lang="en-US" sz="2800" i="1" smtClean="0">
                              <a:latin typeface="Cambria Math" charset="0"/>
                            </a:rPr>
                            <m:t>1</m:t>
                          </m:r>
                        </m:e>
                      </m:d>
                    </m:oMath>
                  </m:oMathPara>
                </a14:m>
                <a:endParaRPr 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770073" y="5695277"/>
                <a:ext cx="4517485" cy="430887"/>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1975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MNIST learning speeds</a:t>
            </a:r>
          </a:p>
        </p:txBody>
      </p:sp>
      <p:sp>
        <p:nvSpPr>
          <p:cNvPr id="3" name="Content Placeholder 2"/>
          <p:cNvSpPr>
            <a:spLocks noGrp="1"/>
          </p:cNvSpPr>
          <p:nvPr>
            <p:ph idx="1"/>
          </p:nvPr>
        </p:nvSpPr>
        <p:spPr/>
        <p:txBody>
          <a:bodyPr>
            <a:normAutofit fontScale="85000" lnSpcReduction="20000"/>
          </a:bodyPr>
          <a:lstStyle/>
          <a:p>
            <a:r>
              <a:rPr lang="en-US" dirty="0"/>
              <a:t>Trained deep </a:t>
            </a:r>
            <a:r>
              <a:rPr lang="en-US" i="1" dirty="0"/>
              <a:t>linear</a:t>
            </a:r>
            <a:r>
              <a:rPr lang="en-US" dirty="0"/>
              <a:t> nets on MNIST digit classification</a:t>
            </a:r>
          </a:p>
          <a:p>
            <a:endParaRPr lang="en-US" dirty="0"/>
          </a:p>
          <a:p>
            <a:pPr lvl="1"/>
            <a:r>
              <a:rPr lang="en-US" dirty="0"/>
              <a:t>Depths ranging from 3 to 100</a:t>
            </a:r>
          </a:p>
          <a:p>
            <a:pPr lvl="1"/>
            <a:r>
              <a:rPr lang="en-US" dirty="0"/>
              <a:t>1000 hidden units/layer (</a:t>
            </a:r>
            <a:r>
              <a:rPr lang="en-US" dirty="0" err="1"/>
              <a:t>overcomplete</a:t>
            </a:r>
            <a:r>
              <a:rPr lang="en-US" dirty="0"/>
              <a:t>)</a:t>
            </a:r>
          </a:p>
          <a:p>
            <a:pPr lvl="1"/>
            <a:r>
              <a:rPr lang="en-US" dirty="0"/>
              <a:t>Decoupled initial conditions with fixed initial mode strength</a:t>
            </a:r>
          </a:p>
          <a:p>
            <a:pPr lvl="1"/>
            <a:r>
              <a:rPr lang="en-US" dirty="0"/>
              <a:t>Batch gradient descent on squared error</a:t>
            </a:r>
          </a:p>
          <a:p>
            <a:pPr lvl="1"/>
            <a:r>
              <a:rPr lang="en-US" dirty="0"/>
              <a:t>Optimized learning rates for each depth</a:t>
            </a:r>
          </a:p>
          <a:p>
            <a:endParaRPr lang="en-US" dirty="0"/>
          </a:p>
          <a:p>
            <a:r>
              <a:rPr lang="en-US" dirty="0"/>
              <a:t>Calculated epoch at which error fell below fixed threshold</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36</a:t>
            </a:fld>
            <a:endParaRPr lang="en-US"/>
          </a:p>
        </p:txBody>
      </p:sp>
    </p:spTree>
    <p:extLst>
      <p:ext uri="{BB962C8B-B14F-4D97-AF65-F5344CB8AC3E}">
        <p14:creationId xmlns:p14="http://schemas.microsoft.com/office/powerpoint/2010/main" val="3301919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MNIST learning speeds</a:t>
            </a:r>
          </a:p>
        </p:txBody>
      </p:sp>
      <p:pic>
        <p:nvPicPr>
          <p:cNvPr id="4" name="Content Placeholder 3" descr="mnist_depth_dependence.pdf"/>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21466" b="8244"/>
          <a:stretch/>
        </p:blipFill>
        <p:spPr>
          <a:xfrm>
            <a:off x="457200" y="1600202"/>
            <a:ext cx="8229600" cy="3585188"/>
          </a:xfrm>
        </p:spPr>
      </p:pic>
      <p:sp>
        <p:nvSpPr>
          <p:cNvPr id="5" name="Footer Placeholder 4"/>
          <p:cNvSpPr>
            <a:spLocks noGrp="1"/>
          </p:cNvSpPr>
          <p:nvPr>
            <p:ph type="ftr" sz="quarter" idx="11"/>
          </p:nvPr>
        </p:nvSpPr>
        <p:spPr/>
        <p:txBody>
          <a:bodyPr/>
          <a:lstStyle/>
          <a:p>
            <a:r>
              <a:rPr lang="en-US"/>
              <a:t>Andrew Saxe</a:t>
            </a:r>
          </a:p>
        </p:txBody>
      </p:sp>
      <p:sp>
        <p:nvSpPr>
          <p:cNvPr id="6" name="Slide Number Placeholder 5"/>
          <p:cNvSpPr>
            <a:spLocks noGrp="1"/>
          </p:cNvSpPr>
          <p:nvPr>
            <p:ph type="sldNum" sz="quarter" idx="12"/>
          </p:nvPr>
        </p:nvSpPr>
        <p:spPr/>
        <p:txBody>
          <a:bodyPr/>
          <a:lstStyle/>
          <a:p>
            <a:fld id="{9A7B1851-7825-C648-B4C4-6D7699D800A2}" type="slidenum">
              <a:rPr lang="en-US" smtClean="0"/>
              <a:t>37</a:t>
            </a:fld>
            <a:endParaRPr lang="en-US"/>
          </a:p>
        </p:txBody>
      </p:sp>
      <p:sp>
        <p:nvSpPr>
          <p:cNvPr id="3" name="TextBox 2"/>
          <p:cNvSpPr txBox="1"/>
          <p:nvPr/>
        </p:nvSpPr>
        <p:spPr>
          <a:xfrm>
            <a:off x="1221096" y="1823373"/>
            <a:ext cx="3370235" cy="461618"/>
          </a:xfrm>
          <a:prstGeom prst="rect">
            <a:avLst/>
          </a:prstGeom>
          <a:noFill/>
        </p:spPr>
        <p:txBody>
          <a:bodyPr wrap="square" lIns="91394" tIns="45697" rIns="91394" bIns="45697" rtlCol="0">
            <a:spAutoFit/>
          </a:bodyPr>
          <a:lstStyle/>
          <a:p>
            <a:pPr algn="ctr"/>
            <a:r>
              <a:rPr lang="en-US" sz="2400" dirty="0">
                <a:latin typeface="Avenir Book"/>
                <a:cs typeface="Avenir Book"/>
              </a:rPr>
              <a:t>Time to criterion</a:t>
            </a:r>
          </a:p>
        </p:txBody>
      </p:sp>
      <p:sp>
        <p:nvSpPr>
          <p:cNvPr id="7" name="TextBox 6"/>
          <p:cNvSpPr txBox="1"/>
          <p:nvPr/>
        </p:nvSpPr>
        <p:spPr>
          <a:xfrm>
            <a:off x="4807050" y="1818851"/>
            <a:ext cx="3370235" cy="461618"/>
          </a:xfrm>
          <a:prstGeom prst="rect">
            <a:avLst/>
          </a:prstGeom>
          <a:noFill/>
        </p:spPr>
        <p:txBody>
          <a:bodyPr wrap="square" lIns="91394" tIns="45697" rIns="91394" bIns="45697" rtlCol="0">
            <a:spAutoFit/>
          </a:bodyPr>
          <a:lstStyle/>
          <a:p>
            <a:pPr algn="ctr"/>
            <a:r>
              <a:rPr lang="en-US" sz="2400" dirty="0">
                <a:latin typeface="Avenir Book"/>
                <a:cs typeface="Avenir Book"/>
              </a:rPr>
              <a:t>Optimal learning rate</a:t>
            </a:r>
          </a:p>
        </p:txBody>
      </p:sp>
      <p:sp>
        <p:nvSpPr>
          <p:cNvPr id="8" name="TextBox 7"/>
          <p:cNvSpPr txBox="1"/>
          <p:nvPr/>
        </p:nvSpPr>
        <p:spPr>
          <a:xfrm>
            <a:off x="4868083" y="5422637"/>
            <a:ext cx="3370235" cy="461618"/>
          </a:xfrm>
          <a:prstGeom prst="rect">
            <a:avLst/>
          </a:prstGeom>
          <a:noFill/>
        </p:spPr>
        <p:txBody>
          <a:bodyPr wrap="square" lIns="91394" tIns="45697" rIns="91394" bIns="45697" rtlCol="0">
            <a:spAutoFit/>
          </a:bodyPr>
          <a:lstStyle/>
          <a:p>
            <a:pPr algn="ctr"/>
            <a:r>
              <a:rPr lang="en-US" sz="2400" dirty="0">
                <a:latin typeface="Avenir Book"/>
                <a:cs typeface="Avenir Book"/>
              </a:rPr>
              <a:t>Depth</a:t>
            </a:r>
          </a:p>
        </p:txBody>
      </p:sp>
      <p:sp>
        <p:nvSpPr>
          <p:cNvPr id="9" name="TextBox 8"/>
          <p:cNvSpPr txBox="1"/>
          <p:nvPr/>
        </p:nvSpPr>
        <p:spPr>
          <a:xfrm>
            <a:off x="1243214" y="5373797"/>
            <a:ext cx="3370235" cy="461618"/>
          </a:xfrm>
          <a:prstGeom prst="rect">
            <a:avLst/>
          </a:prstGeom>
          <a:noFill/>
        </p:spPr>
        <p:txBody>
          <a:bodyPr wrap="square" lIns="91394" tIns="45697" rIns="91394" bIns="45697" rtlCol="0">
            <a:spAutoFit/>
          </a:bodyPr>
          <a:lstStyle/>
          <a:p>
            <a:pPr algn="ctr"/>
            <a:r>
              <a:rPr lang="en-US" sz="2400" dirty="0">
                <a:latin typeface="Avenir Book"/>
                <a:cs typeface="Avenir Book"/>
              </a:rPr>
              <a:t>Depth</a:t>
            </a:r>
          </a:p>
        </p:txBody>
      </p:sp>
    </p:spTree>
    <p:extLst>
      <p:ext uri="{BB962C8B-B14F-4D97-AF65-F5344CB8AC3E}">
        <p14:creationId xmlns:p14="http://schemas.microsoft.com/office/powerpoint/2010/main" val="21851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Depth-independent training time</a:t>
            </a:r>
          </a:p>
        </p:txBody>
      </p:sp>
      <p:pic>
        <p:nvPicPr>
          <p:cNvPr id="7" name="Content Placeholder 6" descr="DynamCrit.pdf"/>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813758" y="2755025"/>
            <a:ext cx="7449181" cy="2502390"/>
          </a:xfrm>
        </p:spPr>
      </p:pic>
      <p:sp>
        <p:nvSpPr>
          <p:cNvPr id="8" name="Footer Placeholder 7"/>
          <p:cNvSpPr>
            <a:spLocks noGrp="1"/>
          </p:cNvSpPr>
          <p:nvPr>
            <p:ph type="ftr" sz="quarter" idx="11"/>
          </p:nvPr>
        </p:nvSpPr>
        <p:spPr/>
        <p:txBody>
          <a:bodyPr/>
          <a:lstStyle/>
          <a:p>
            <a:r>
              <a:rPr lang="en-US"/>
              <a:t>Andrew Saxe</a:t>
            </a:r>
          </a:p>
        </p:txBody>
      </p:sp>
      <p:sp>
        <p:nvSpPr>
          <p:cNvPr id="9" name="Slide Number Placeholder 8"/>
          <p:cNvSpPr>
            <a:spLocks noGrp="1"/>
          </p:cNvSpPr>
          <p:nvPr>
            <p:ph type="sldNum" sz="quarter" idx="12"/>
          </p:nvPr>
        </p:nvSpPr>
        <p:spPr/>
        <p:txBody>
          <a:bodyPr/>
          <a:lstStyle/>
          <a:p>
            <a:fld id="{9A7B1851-7825-C648-B4C4-6D7699D800A2}" type="slidenum">
              <a:rPr lang="en-US" smtClean="0"/>
              <a:t>38</a:t>
            </a:fld>
            <a:endParaRPr lang="en-US"/>
          </a:p>
        </p:txBody>
      </p:sp>
      <p:sp>
        <p:nvSpPr>
          <p:cNvPr id="6" name="TextBox 5"/>
          <p:cNvSpPr txBox="1"/>
          <p:nvPr/>
        </p:nvSpPr>
        <p:spPr>
          <a:xfrm>
            <a:off x="1221096" y="2375834"/>
            <a:ext cx="3370235" cy="461618"/>
          </a:xfrm>
          <a:prstGeom prst="rect">
            <a:avLst/>
          </a:prstGeom>
          <a:noFill/>
        </p:spPr>
        <p:txBody>
          <a:bodyPr wrap="square" lIns="91394" tIns="45697" rIns="91394" bIns="45697" rtlCol="0">
            <a:spAutoFit/>
          </a:bodyPr>
          <a:lstStyle/>
          <a:p>
            <a:pPr algn="ctr"/>
            <a:r>
              <a:rPr lang="en-US" sz="2400" b="1" dirty="0">
                <a:latin typeface="Avenir Book"/>
                <a:cs typeface="Avenir Book"/>
              </a:rPr>
              <a:t>Time to criterion</a:t>
            </a:r>
          </a:p>
        </p:txBody>
      </p:sp>
      <p:sp>
        <p:nvSpPr>
          <p:cNvPr id="10" name="TextBox 9"/>
          <p:cNvSpPr txBox="1"/>
          <p:nvPr/>
        </p:nvSpPr>
        <p:spPr>
          <a:xfrm>
            <a:off x="4827574" y="2384822"/>
            <a:ext cx="3370235" cy="461618"/>
          </a:xfrm>
          <a:prstGeom prst="rect">
            <a:avLst/>
          </a:prstGeom>
          <a:noFill/>
        </p:spPr>
        <p:txBody>
          <a:bodyPr wrap="square" lIns="91394" tIns="45697" rIns="91394" bIns="45697" rtlCol="0">
            <a:spAutoFit/>
          </a:bodyPr>
          <a:lstStyle/>
          <a:p>
            <a:pPr algn="ctr"/>
            <a:r>
              <a:rPr lang="en-US" sz="2400" b="1" dirty="0">
                <a:latin typeface="Avenir Book"/>
                <a:cs typeface="Avenir Book"/>
              </a:rPr>
              <a:t>Optimal learning rate</a:t>
            </a:r>
          </a:p>
        </p:txBody>
      </p:sp>
      <p:sp>
        <p:nvSpPr>
          <p:cNvPr id="3" name="TextBox 2"/>
          <p:cNvSpPr txBox="1"/>
          <p:nvPr/>
        </p:nvSpPr>
        <p:spPr>
          <a:xfrm>
            <a:off x="668638" y="1394407"/>
            <a:ext cx="8162282" cy="1015616"/>
          </a:xfrm>
          <a:prstGeom prst="rect">
            <a:avLst/>
          </a:prstGeom>
          <a:noFill/>
        </p:spPr>
        <p:txBody>
          <a:bodyPr wrap="square" lIns="91394" tIns="45697" rIns="91394" bIns="45697" rtlCol="0">
            <a:spAutoFit/>
          </a:bodyPr>
          <a:lstStyle/>
          <a:p>
            <a:pPr marL="285606" indent="-285606">
              <a:buFont typeface="Arial"/>
              <a:buChar char="•"/>
            </a:pPr>
            <a:r>
              <a:rPr lang="en-US" sz="2000" dirty="0">
                <a:latin typeface="Avenir Book"/>
                <a:cs typeface="Avenir Book"/>
              </a:rPr>
              <a:t>Deep linear networks on MNIST</a:t>
            </a:r>
          </a:p>
          <a:p>
            <a:pPr marL="285606" indent="-285606">
              <a:buFont typeface="Arial"/>
              <a:buChar char="•"/>
            </a:pPr>
            <a:r>
              <a:rPr lang="en-US" sz="2000" dirty="0" err="1">
                <a:latin typeface="Avenir Book"/>
                <a:cs typeface="Avenir Book"/>
              </a:rPr>
              <a:t>Glorot</a:t>
            </a:r>
            <a:r>
              <a:rPr lang="en-US" sz="2000" dirty="0">
                <a:latin typeface="Avenir Book"/>
                <a:cs typeface="Avenir Book"/>
              </a:rPr>
              <a:t>: Scaled random initialization (</a:t>
            </a:r>
            <a:r>
              <a:rPr lang="en-US" sz="2000" dirty="0" err="1">
                <a:latin typeface="Avenir Book"/>
                <a:cs typeface="Avenir Book"/>
              </a:rPr>
              <a:t>Glorot</a:t>
            </a:r>
            <a:r>
              <a:rPr lang="en-US" sz="2000" dirty="0">
                <a:latin typeface="Avenir Book"/>
                <a:cs typeface="Avenir Book"/>
              </a:rPr>
              <a:t> &amp; </a:t>
            </a:r>
            <a:r>
              <a:rPr lang="en-US" sz="2000" dirty="0" err="1">
                <a:latin typeface="Avenir Book"/>
                <a:cs typeface="Avenir Book"/>
              </a:rPr>
              <a:t>Bengio</a:t>
            </a:r>
            <a:r>
              <a:rPr lang="en-US" sz="2000" dirty="0">
                <a:latin typeface="Avenir Book"/>
                <a:cs typeface="Avenir Book"/>
              </a:rPr>
              <a:t>, 2010)</a:t>
            </a:r>
          </a:p>
          <a:p>
            <a:pPr marL="285606" indent="-285606">
              <a:buFont typeface="Arial"/>
              <a:buChar char="•"/>
            </a:pPr>
            <a:endParaRPr lang="en-US" sz="2000" dirty="0">
              <a:latin typeface="Avenir Book"/>
              <a:cs typeface="Avenir Book"/>
            </a:endParaRPr>
          </a:p>
        </p:txBody>
      </p:sp>
      <p:sp>
        <p:nvSpPr>
          <p:cNvPr id="4" name="Rectangle 3"/>
          <p:cNvSpPr/>
          <p:nvPr/>
        </p:nvSpPr>
        <p:spPr>
          <a:xfrm>
            <a:off x="642864" y="5654678"/>
            <a:ext cx="8325363" cy="400063"/>
          </a:xfrm>
          <a:prstGeom prst="rect">
            <a:avLst/>
          </a:prstGeom>
        </p:spPr>
        <p:txBody>
          <a:bodyPr wrap="square" lIns="91394" tIns="45697" rIns="91394" bIns="45697">
            <a:spAutoFit/>
          </a:bodyPr>
          <a:lstStyle/>
          <a:p>
            <a:pPr marL="342727" indent="-342727">
              <a:buFont typeface="Arial"/>
              <a:buChar char="•"/>
            </a:pPr>
            <a:r>
              <a:rPr lang="en-US" sz="2000" dirty="0">
                <a:latin typeface="Avenir Book"/>
                <a:cs typeface="Avenir Book"/>
              </a:rPr>
              <a:t>Orthogonal initialization has </a:t>
            </a:r>
            <a:r>
              <a:rPr lang="en-US" sz="2000" b="1" dirty="0">
                <a:latin typeface="Avenir Book"/>
                <a:cs typeface="Avenir Book"/>
              </a:rPr>
              <a:t>depth-independent</a:t>
            </a:r>
            <a:r>
              <a:rPr lang="en-US" sz="2000" dirty="0">
                <a:latin typeface="Avenir Book"/>
                <a:cs typeface="Avenir Book"/>
              </a:rPr>
              <a:t> training times</a:t>
            </a:r>
          </a:p>
        </p:txBody>
      </p:sp>
    </p:spTree>
    <p:extLst>
      <p:ext uri="{BB962C8B-B14F-4D97-AF65-F5344CB8AC3E}">
        <p14:creationId xmlns:p14="http://schemas.microsoft.com/office/powerpoint/2010/main" val="3111105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Fast nonlinear deep learning</a:t>
            </a:r>
          </a:p>
        </p:txBody>
      </p:sp>
      <p:pic>
        <p:nvPicPr>
          <p:cNvPr id="9" name="Content Placeholder 8"/>
          <p:cNvPicPr>
            <a:picLocks noGrp="1" noChangeAspect="1"/>
          </p:cNvPicPr>
          <p:nvPr>
            <p:ph sz="half" idx="1"/>
          </p:nvPr>
        </p:nvPicPr>
        <p:blipFill>
          <a:blip r:embed="rId2" cstate="email">
            <a:extLst>
              <a:ext uri="{28A0092B-C50C-407E-A947-70E740481C1C}">
                <a14:useLocalDpi xmlns:a14="http://schemas.microsoft.com/office/drawing/2010/main"/>
              </a:ext>
            </a:extLst>
          </a:blip>
          <a:srcRect t="-24712" b="-24712"/>
          <a:stretch>
            <a:fillRect/>
          </a:stretch>
        </p:blipFill>
        <p:spPr>
          <a:xfrm>
            <a:off x="457200" y="1306251"/>
            <a:ext cx="4038600" cy="4525963"/>
          </a:xfrm>
        </p:spPr>
      </p:pic>
      <p:pic>
        <p:nvPicPr>
          <p:cNvPr id="10" name="Content Placeholder 9"/>
          <p:cNvPicPr>
            <a:picLocks noGrp="1" noChangeAspect="1"/>
          </p:cNvPicPr>
          <p:nvPr>
            <p:ph sz="half" idx="2"/>
          </p:nvPr>
        </p:nvPicPr>
        <p:blipFill>
          <a:blip r:embed="rId3" cstate="email">
            <a:extLst>
              <a:ext uri="{28A0092B-C50C-407E-A947-70E740481C1C}">
                <a14:useLocalDpi xmlns:a14="http://schemas.microsoft.com/office/drawing/2010/main"/>
              </a:ext>
            </a:extLst>
          </a:blip>
          <a:srcRect t="-24712" b="-24712"/>
          <a:stretch>
            <a:fillRect/>
          </a:stretch>
        </p:blipFill>
        <p:spPr>
          <a:xfrm>
            <a:off x="4648200" y="1306251"/>
            <a:ext cx="4038600" cy="4525963"/>
          </a:xfrm>
        </p:spPr>
      </p:pic>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39</a:t>
            </a:fld>
            <a:endParaRPr lang="en-US"/>
          </a:p>
        </p:txBody>
      </p:sp>
      <p:sp>
        <p:nvSpPr>
          <p:cNvPr id="11" name="TextBox 10"/>
          <p:cNvSpPr txBox="1"/>
          <p:nvPr/>
        </p:nvSpPr>
        <p:spPr>
          <a:xfrm>
            <a:off x="611466" y="5668556"/>
            <a:ext cx="8357550" cy="646331"/>
          </a:xfrm>
          <a:prstGeom prst="rect">
            <a:avLst/>
          </a:prstGeom>
          <a:noFill/>
        </p:spPr>
        <p:txBody>
          <a:bodyPr wrap="square" rtlCol="0">
            <a:spAutoFit/>
          </a:bodyPr>
          <a:lstStyle/>
          <a:p>
            <a:r>
              <a:rPr lang="en-US" dirty="0" err="1">
                <a:latin typeface="Avenir Book"/>
                <a:cs typeface="Avenir Book"/>
              </a:rPr>
              <a:t>Tanh</a:t>
            </a:r>
            <a:r>
              <a:rPr lang="en-US" dirty="0">
                <a:latin typeface="Avenir Book"/>
                <a:cs typeface="Avenir Book"/>
              </a:rPr>
              <a:t> networks, 500 neurons/layer, batch GD, optimized learning rate; works for depth 1000 networks (</a:t>
            </a:r>
            <a:r>
              <a:rPr lang="en-US" dirty="0" err="1">
                <a:latin typeface="Avenir Book"/>
                <a:cs typeface="Avenir Book"/>
              </a:rPr>
              <a:t>Sussillo</a:t>
            </a:r>
            <a:r>
              <a:rPr lang="en-US" dirty="0">
                <a:latin typeface="Avenir Book"/>
                <a:cs typeface="Avenir Book"/>
              </a:rPr>
              <a:t> &amp; Abbott, 2014)</a:t>
            </a:r>
          </a:p>
        </p:txBody>
      </p:sp>
    </p:spTree>
    <p:extLst>
      <p:ext uri="{BB962C8B-B14F-4D97-AF65-F5344CB8AC3E}">
        <p14:creationId xmlns:p14="http://schemas.microsoft.com/office/powerpoint/2010/main" val="153380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Depth: Layered anatomy</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4</a:t>
            </a:fld>
            <a:endParaRPr lang="en-US"/>
          </a:p>
        </p:txBody>
      </p:sp>
      <p:pic>
        <p:nvPicPr>
          <p:cNvPr id="7" name="Content Placeholder 6"/>
          <p:cNvPicPr>
            <a:picLocks noGrp="1" noChangeAspect="1"/>
          </p:cNvPicPr>
          <p:nvPr>
            <p:ph idx="1"/>
          </p:nvPr>
        </p:nvPicPr>
        <p:blipFill>
          <a:blip r:embed="rId2" cstate="email">
            <a:extLst>
              <a:ext uri="{BEBA8EAE-BF5A-486C-A8C5-ECC9F3942E4B}">
                <a14:imgProps xmlns:a14="http://schemas.microsoft.com/office/drawing/2010/main">
                  <a14:imgLayer r:embed="rId3">
                    <a14:imgEffect>
                      <a14:backgroundRemoval t="10000" b="90000" l="7302" r="92698">
                        <a14:foregroundMark x1="12698" y1="41750" x2="12698" y2="41750"/>
                        <a14:foregroundMark x1="7302" y1="38250" x2="29365" y2="45500"/>
                        <a14:foregroundMark x1="60794" y1="50250" x2="83175" y2="46000"/>
                        <a14:foregroundMark x1="74921" y1="14000" x2="92698" y2="47000"/>
                        <a14:foregroundMark x1="81905" y1="20750" x2="92698" y2="33500"/>
                        <a14:foregroundMark x1="45397" y1="67750" x2="58095" y2="72500"/>
                        <a14:foregroundMark x1="44127" y1="74500" x2="70794" y2="82000"/>
                        <a14:foregroundMark x1="74286" y1="77000" x2="92698" y2="69750"/>
                        <a14:foregroundMark x1="73175" y1="84000" x2="92222" y2="78250"/>
                        <a14:foregroundMark x1="10952" y1="47500" x2="36032" y2="46500"/>
                        <a14:foregroundMark x1="26984" y1="39250" x2="7302" y2="47500"/>
                        <a14:backgroundMark x1="70476" y1="93000" x2="48413" y2="80750"/>
                      </a14:backgroundRemoval>
                    </a14:imgEffect>
                  </a14:imgLayer>
                </a14:imgProps>
              </a:ext>
              <a:ext uri="{28A0092B-C50C-407E-A947-70E740481C1C}">
                <a14:useLocalDpi xmlns:a14="http://schemas.microsoft.com/office/drawing/2010/main"/>
              </a:ext>
            </a:extLst>
          </a:blip>
          <a:srcRect l="-7724" r="-7724"/>
          <a:stretch>
            <a:fillRect/>
          </a:stretch>
        </p:blipFill>
        <p:spPr>
          <a:xfrm>
            <a:off x="-317808" y="1600201"/>
            <a:ext cx="8229600" cy="4525963"/>
          </a:xfrm>
        </p:spPr>
      </p:pic>
      <p:sp>
        <p:nvSpPr>
          <p:cNvPr id="8" name="Rectangle 7"/>
          <p:cNvSpPr/>
          <p:nvPr/>
        </p:nvSpPr>
        <p:spPr>
          <a:xfrm>
            <a:off x="3253682" y="6404547"/>
            <a:ext cx="7940856" cy="236356"/>
          </a:xfrm>
          <a:prstGeom prst="rect">
            <a:avLst/>
          </a:prstGeom>
        </p:spPr>
        <p:txBody>
          <a:bodyPr wrap="square" lIns="91394" tIns="45697" rIns="91394" bIns="45697">
            <a:spAutoFit/>
          </a:bodyPr>
          <a:lstStyle/>
          <a:p>
            <a:r>
              <a:rPr lang="en-US" sz="900" dirty="0"/>
              <a:t>http://</a:t>
            </a:r>
            <a:r>
              <a:rPr lang="en-US" sz="900" dirty="0" err="1"/>
              <a:t>www.eyebrainpedia.com</a:t>
            </a:r>
            <a:r>
              <a:rPr lang="en-US" sz="900" dirty="0"/>
              <a:t>/En/</a:t>
            </a:r>
            <a:r>
              <a:rPr lang="en-US" sz="900" dirty="0" err="1"/>
              <a:t>Localisation</a:t>
            </a:r>
            <a:r>
              <a:rPr lang="en-US" sz="900" dirty="0"/>
              <a:t>/images/</a:t>
            </a:r>
            <a:r>
              <a:rPr lang="en-US" sz="900" dirty="0" err="1"/>
              <a:t>EncephaleAiresVisuellesPosterieures.png</a:t>
            </a:r>
            <a:endParaRPr lang="en-US" sz="900" dirty="0"/>
          </a:p>
        </p:txBody>
      </p:sp>
      <p:sp>
        <p:nvSpPr>
          <p:cNvPr id="3" name="TextBox 2"/>
          <p:cNvSpPr txBox="1"/>
          <p:nvPr/>
        </p:nvSpPr>
        <p:spPr>
          <a:xfrm>
            <a:off x="457200" y="5665349"/>
            <a:ext cx="8444429" cy="461665"/>
          </a:xfrm>
          <a:prstGeom prst="rect">
            <a:avLst/>
          </a:prstGeom>
          <a:noFill/>
        </p:spPr>
        <p:txBody>
          <a:bodyPr wrap="square" rtlCol="0">
            <a:spAutoFit/>
          </a:bodyPr>
          <a:lstStyle/>
          <a:p>
            <a:r>
              <a:rPr lang="en-US" sz="2400" dirty="0">
                <a:latin typeface="Avenir Book"/>
                <a:cs typeface="Avenir Book"/>
              </a:rPr>
              <a:t>Ventral visual cortex: ~5 serial stages</a:t>
            </a:r>
          </a:p>
        </p:txBody>
      </p:sp>
    </p:spTree>
    <p:extLst>
      <p:ext uri="{BB962C8B-B14F-4D97-AF65-F5344CB8AC3E}">
        <p14:creationId xmlns:p14="http://schemas.microsoft.com/office/powerpoint/2010/main" val="843598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Approx. depth-independent learning times in nonlinear nets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40</a:t>
            </a:fld>
            <a:endParaRPr lang="en-US"/>
          </a:p>
        </p:txBody>
      </p:sp>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rcRect l="-13741" r="-13741"/>
          <a:stretch>
            <a:fillRect/>
          </a:stretch>
        </p:blipFill>
        <p:spPr/>
      </p:pic>
    </p:spTree>
    <p:extLst>
      <p:ext uri="{BB962C8B-B14F-4D97-AF65-F5344CB8AC3E}">
        <p14:creationId xmlns:p14="http://schemas.microsoft.com/office/powerpoint/2010/main" val="2719175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Interim summary: training dynamics</a:t>
            </a:r>
          </a:p>
        </p:txBody>
      </p:sp>
      <p:sp>
        <p:nvSpPr>
          <p:cNvPr id="5" name="Content Placeholder 4"/>
          <p:cNvSpPr>
            <a:spLocks noGrp="1"/>
          </p:cNvSpPr>
          <p:nvPr>
            <p:ph idx="1"/>
          </p:nvPr>
        </p:nvSpPr>
        <p:spPr>
          <a:xfrm>
            <a:off x="457200" y="1005283"/>
            <a:ext cx="8229600" cy="4756150"/>
          </a:xfrm>
        </p:spPr>
        <p:txBody>
          <a:bodyPr>
            <a:noAutofit/>
          </a:bodyPr>
          <a:lstStyle/>
          <a:p>
            <a:endParaRPr lang="en-US" sz="2000" dirty="0"/>
          </a:p>
          <a:p>
            <a:r>
              <a:rPr lang="en-US" sz="2000" dirty="0"/>
              <a:t>Depth itself—apart from neural nonlinearities—strongly impacts learning dynamics</a:t>
            </a:r>
          </a:p>
          <a:p>
            <a:endParaRPr lang="en-US" sz="2000" dirty="0"/>
          </a:p>
          <a:p>
            <a:r>
              <a:rPr lang="en-US" sz="2000" dirty="0"/>
              <a:t>Depth creates sigmoidal learning trajectories and long plateaus with little improvement (</a:t>
            </a:r>
            <a:r>
              <a:rPr lang="en-US" sz="2000" dirty="0" err="1"/>
              <a:t>cf</a:t>
            </a:r>
            <a:r>
              <a:rPr lang="en-US" sz="2000" dirty="0"/>
              <a:t> Biehl &amp; </a:t>
            </a:r>
            <a:r>
              <a:rPr lang="en-US" sz="2000" dirty="0" err="1"/>
              <a:t>Schwarze</a:t>
            </a:r>
            <a:r>
              <a:rPr lang="en-US" sz="2000" dirty="0"/>
              <a:t>, 1995; Saad &amp; </a:t>
            </a:r>
            <a:r>
              <a:rPr lang="en-US" sz="2000" dirty="0" err="1"/>
              <a:t>Solla</a:t>
            </a:r>
            <a:r>
              <a:rPr lang="en-US" sz="2000" dirty="0"/>
              <a:t>, 1995)</a:t>
            </a:r>
          </a:p>
          <a:p>
            <a:endParaRPr lang="en-US" sz="2000" dirty="0"/>
          </a:p>
          <a:p>
            <a:r>
              <a:rPr lang="en-US" sz="2000" dirty="0"/>
              <a:t>Learning speed is ordered by singular value strength and depends strongly on initialization</a:t>
            </a:r>
          </a:p>
          <a:p>
            <a:endParaRPr lang="en-US" sz="2000" dirty="0"/>
          </a:p>
          <a:p>
            <a:r>
              <a:rPr lang="en-US" sz="2000" dirty="0"/>
              <a:t>Caveats: </a:t>
            </a:r>
          </a:p>
          <a:p>
            <a:pPr lvl="1"/>
            <a:r>
              <a:rPr lang="en-US" sz="1600" dirty="0"/>
              <a:t>O</a:t>
            </a:r>
            <a:r>
              <a:rPr lang="en-US" sz="1600"/>
              <a:t>nly </a:t>
            </a:r>
            <a:r>
              <a:rPr lang="en-US" sz="1600" dirty="0"/>
              <a:t>discussed training error (see </a:t>
            </a:r>
            <a:r>
              <a:rPr lang="en-US" sz="1600" dirty="0" err="1"/>
              <a:t>Fukumizu</a:t>
            </a:r>
            <a:r>
              <a:rPr lang="en-US" sz="1600" dirty="0"/>
              <a:t>, 1998; Advani &amp; Saxe, 2017; </a:t>
            </a:r>
            <a:r>
              <a:rPr lang="en-US" sz="1600" dirty="0" err="1"/>
              <a:t>Lampinen</a:t>
            </a:r>
            <a:r>
              <a:rPr lang="en-US" sz="1600" dirty="0"/>
              <a:t> &amp; Ganguli, 2018)</a:t>
            </a:r>
          </a:p>
          <a:p>
            <a:pPr lvl="1"/>
            <a:r>
              <a:rPr lang="en-US" sz="1600" dirty="0"/>
              <a:t>Balanced, decoupled initial conditions</a:t>
            </a:r>
          </a:p>
          <a:p>
            <a:pPr lvl="1"/>
            <a:r>
              <a:rPr lang="en-US" sz="1600" dirty="0"/>
              <a:t>Mutually diagonalizable input and input-output correlations</a:t>
            </a:r>
          </a:p>
          <a:p>
            <a:pPr lvl="1"/>
            <a:endParaRPr lang="en-US" sz="1600" dirty="0"/>
          </a:p>
          <a:p>
            <a:endParaRPr lang="en-US" sz="2000" dirty="0"/>
          </a:p>
          <a:p>
            <a:endParaRPr lang="en-US" sz="2000" dirty="0"/>
          </a:p>
        </p:txBody>
      </p:sp>
      <p:sp>
        <p:nvSpPr>
          <p:cNvPr id="3" name="Footer Placeholder 2"/>
          <p:cNvSpPr>
            <a:spLocks noGrp="1"/>
          </p:cNvSpPr>
          <p:nvPr>
            <p:ph type="ftr" sz="quarter" idx="11"/>
          </p:nvPr>
        </p:nvSpPr>
        <p:spPr/>
        <p:txBody>
          <a:bodyPr/>
          <a:lstStyle/>
          <a:p>
            <a:r>
              <a:rPr lang="en-US"/>
              <a:t>Andrew Saxe</a:t>
            </a:r>
          </a:p>
        </p:txBody>
      </p:sp>
      <p:sp>
        <p:nvSpPr>
          <p:cNvPr id="4" name="Slide Number Placeholder 3"/>
          <p:cNvSpPr>
            <a:spLocks noGrp="1"/>
          </p:cNvSpPr>
          <p:nvPr>
            <p:ph type="sldNum" sz="quarter" idx="12"/>
          </p:nvPr>
        </p:nvSpPr>
        <p:spPr/>
        <p:txBody>
          <a:bodyPr/>
          <a:lstStyle/>
          <a:p>
            <a:fld id="{9A7B1851-7825-C648-B4C4-6D7699D800A2}" type="slidenum">
              <a:rPr lang="en-US" smtClean="0"/>
              <a:t>41</a:t>
            </a:fld>
            <a:endParaRPr lang="en-US"/>
          </a:p>
        </p:txBody>
      </p:sp>
    </p:spTree>
    <p:extLst>
      <p:ext uri="{BB962C8B-B14F-4D97-AF65-F5344CB8AC3E}">
        <p14:creationId xmlns:p14="http://schemas.microsoft.com/office/powerpoint/2010/main" val="3398526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Theory of deep linear learning</a:t>
            </a:r>
          </a:p>
          <a:p>
            <a:endParaRPr lang="en-US" dirty="0"/>
          </a:p>
          <a:p>
            <a:pPr lvl="1"/>
            <a:r>
              <a:rPr lang="en-US" dirty="0">
                <a:solidFill>
                  <a:schemeClr val="bg1">
                    <a:lumMod val="50000"/>
                  </a:schemeClr>
                </a:solidFill>
              </a:rPr>
              <a:t>Training dynamics</a:t>
            </a:r>
          </a:p>
          <a:p>
            <a:pPr lvl="1"/>
            <a:endParaRPr lang="en-US" dirty="0"/>
          </a:p>
          <a:p>
            <a:pPr lvl="1"/>
            <a:r>
              <a:rPr lang="en-US" dirty="0">
                <a:solidFill>
                  <a:schemeClr val="bg1">
                    <a:lumMod val="50000"/>
                  </a:schemeClr>
                </a:solidFill>
              </a:rPr>
              <a:t>Scaling laws</a:t>
            </a:r>
          </a:p>
          <a:p>
            <a:pPr lvl="1"/>
            <a:endParaRPr lang="en-US" dirty="0"/>
          </a:p>
          <a:p>
            <a:pPr lvl="1"/>
            <a:r>
              <a:rPr lang="en-US" dirty="0"/>
              <a:t>Generalization dynamics</a:t>
            </a:r>
          </a:p>
          <a:p>
            <a:endParaRPr lang="en-US" dirty="0"/>
          </a:p>
          <a:p>
            <a:endParaRPr lang="en-US" dirty="0"/>
          </a:p>
          <a:p>
            <a:pPr lvl="1"/>
            <a:endParaRPr lang="en-US" sz="3200" dirty="0"/>
          </a:p>
          <a:p>
            <a:pPr marL="1370907" lvl="3" indent="0">
              <a:buNone/>
            </a:pPr>
            <a:endParaRPr lang="en-US" sz="3200" dirty="0"/>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42</a:t>
            </a:fld>
            <a:endParaRPr lang="en-US"/>
          </a:p>
        </p:txBody>
      </p:sp>
    </p:spTree>
    <p:extLst>
      <p:ext uri="{BB962C8B-B14F-4D97-AF65-F5344CB8AC3E}">
        <p14:creationId xmlns:p14="http://schemas.microsoft.com/office/powerpoint/2010/main" val="307151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 dynamics</a:t>
            </a:r>
          </a:p>
        </p:txBody>
      </p:sp>
      <p:sp>
        <p:nvSpPr>
          <p:cNvPr id="3" name="Content Placeholder 2"/>
          <p:cNvSpPr>
            <a:spLocks noGrp="1"/>
          </p:cNvSpPr>
          <p:nvPr>
            <p:ph idx="1"/>
          </p:nvPr>
        </p:nvSpPr>
        <p:spPr/>
        <p:txBody>
          <a:bodyPr>
            <a:normAutofit/>
          </a:bodyPr>
          <a:lstStyle/>
          <a:p>
            <a:r>
              <a:rPr lang="en-US" sz="2800" dirty="0"/>
              <a:t>Performance on novel examples is a critical measure of a learning system</a:t>
            </a:r>
          </a:p>
          <a:p>
            <a:endParaRPr lang="en-US" sz="2800" dirty="0"/>
          </a:p>
          <a:p>
            <a:r>
              <a:rPr lang="en-US" sz="2800" dirty="0"/>
              <a:t>How does generalization depend on</a:t>
            </a:r>
          </a:p>
          <a:p>
            <a:pPr lvl="1"/>
            <a:r>
              <a:rPr lang="en-US" sz="2400" dirty="0"/>
              <a:t>Initialization</a:t>
            </a:r>
          </a:p>
          <a:p>
            <a:pPr lvl="1"/>
            <a:r>
              <a:rPr lang="en-US" sz="2400" dirty="0"/>
              <a:t>Training duration</a:t>
            </a:r>
          </a:p>
          <a:p>
            <a:pPr lvl="1"/>
            <a:r>
              <a:rPr lang="en-US" sz="2400" dirty="0"/>
              <a:t>Dataset statistics</a:t>
            </a:r>
          </a:p>
          <a:p>
            <a:pPr lvl="1"/>
            <a:r>
              <a:rPr lang="en-US" sz="2400" dirty="0"/>
              <a:t>Model complexity (</a:t>
            </a:r>
            <a:r>
              <a:rPr lang="en-US" sz="2400" dirty="0" err="1"/>
              <a:t>eg</a:t>
            </a:r>
            <a:r>
              <a:rPr lang="en-US" sz="2400" dirty="0"/>
              <a:t>, # of hidden units)</a:t>
            </a:r>
          </a:p>
          <a:p>
            <a:endParaRPr lang="en-US" sz="2800" dirty="0"/>
          </a:p>
          <a:p>
            <a:endParaRPr lang="en-US" sz="2800" dirty="0"/>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43</a:t>
            </a:fld>
            <a:endParaRPr lang="en-US"/>
          </a:p>
        </p:txBody>
      </p:sp>
    </p:spTree>
    <p:extLst>
      <p:ext uri="{BB962C8B-B14F-4D97-AF65-F5344CB8AC3E}">
        <p14:creationId xmlns:p14="http://schemas.microsoft.com/office/powerpoint/2010/main" val="52562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Massive networks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44</a:t>
            </a:fld>
            <a:endParaRPr lang="en-US"/>
          </a:p>
        </p:txBody>
      </p:sp>
      <p:pic>
        <p:nvPicPr>
          <p:cNvPr id="8" name="Content Placeholder 7"/>
          <p:cNvPicPr>
            <a:picLocks noGrp="1" noChangeAspect="1"/>
          </p:cNvPicPr>
          <p:nvPr>
            <p:ph idx="1"/>
          </p:nvPr>
        </p:nvPicPr>
        <p:blipFill>
          <a:blip r:embed="rId2"/>
          <a:stretch>
            <a:fillRect/>
          </a:stretch>
        </p:blipFill>
        <p:spPr>
          <a:xfrm rot="5400000">
            <a:off x="3521856" y="115110"/>
            <a:ext cx="2201818" cy="8270934"/>
          </a:xfrm>
          <a:prstGeom prst="rect">
            <a:avLst/>
          </a:prstGeom>
        </p:spPr>
      </p:pic>
      <p:sp>
        <p:nvSpPr>
          <p:cNvPr id="9" name="TextBox 8"/>
          <p:cNvSpPr txBox="1"/>
          <p:nvPr/>
        </p:nvSpPr>
        <p:spPr>
          <a:xfrm>
            <a:off x="3688733" y="5574286"/>
            <a:ext cx="3446585" cy="369332"/>
          </a:xfrm>
          <a:prstGeom prst="rect">
            <a:avLst/>
          </a:prstGeom>
          <a:noFill/>
        </p:spPr>
        <p:txBody>
          <a:bodyPr wrap="square" rtlCol="0">
            <a:spAutoFit/>
          </a:bodyPr>
          <a:lstStyle/>
          <a:p>
            <a:r>
              <a:rPr lang="en-US" dirty="0" err="1"/>
              <a:t>Szegedy</a:t>
            </a:r>
            <a:r>
              <a:rPr lang="en-US" dirty="0"/>
              <a:t> et al., CVPR 2015</a:t>
            </a:r>
          </a:p>
        </p:txBody>
      </p:sp>
      <p:sp>
        <p:nvSpPr>
          <p:cNvPr id="3" name="TextBox 2"/>
          <p:cNvSpPr txBox="1"/>
          <p:nvPr/>
        </p:nvSpPr>
        <p:spPr>
          <a:xfrm>
            <a:off x="314793" y="1417638"/>
            <a:ext cx="8589364" cy="1200329"/>
          </a:xfrm>
          <a:prstGeom prst="rect">
            <a:avLst/>
          </a:prstGeom>
          <a:noFill/>
        </p:spPr>
        <p:txBody>
          <a:bodyPr wrap="square" rtlCol="0">
            <a:spAutoFit/>
          </a:bodyPr>
          <a:lstStyle/>
          <a:p>
            <a:pPr marL="285750" indent="-285750">
              <a:buFont typeface="Arial" charset="0"/>
              <a:buChar char="•"/>
            </a:pPr>
            <a:r>
              <a:rPr lang="en-US" sz="2400" dirty="0">
                <a:latin typeface="Avenir Book" charset="0"/>
                <a:ea typeface="Avenir Book" charset="0"/>
                <a:cs typeface="Avenir Book" charset="0"/>
              </a:rPr>
              <a:t>Massive artificial neural networks often work well in practice</a:t>
            </a:r>
          </a:p>
          <a:p>
            <a:pPr marL="285750" indent="-285750">
              <a:buFont typeface="Arial" charset="0"/>
              <a:buChar char="•"/>
            </a:pPr>
            <a:endParaRPr lang="en-US" sz="2400" dirty="0">
              <a:latin typeface="Avenir Book" charset="0"/>
              <a:ea typeface="Avenir Book" charset="0"/>
              <a:cs typeface="Avenir Book" charset="0"/>
            </a:endParaRPr>
          </a:p>
          <a:p>
            <a:pPr marL="285750" indent="-285750">
              <a:buFont typeface="Arial" charset="0"/>
              <a:buChar char="•"/>
            </a:pPr>
            <a:r>
              <a:rPr lang="en-US" sz="2400" dirty="0">
                <a:latin typeface="Avenir Book" charset="0"/>
                <a:ea typeface="Avenir Book" charset="0"/>
                <a:cs typeface="Avenir Book" charset="0"/>
              </a:rPr>
              <a:t>Can even have more parameters than training examples</a:t>
            </a:r>
          </a:p>
        </p:txBody>
      </p:sp>
    </p:spTree>
    <p:extLst>
      <p:ext uri="{BB962C8B-B14F-4D97-AF65-F5344CB8AC3E}">
        <p14:creationId xmlns:p14="http://schemas.microsoft.com/office/powerpoint/2010/main" val="3784265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Bigger is better?</a:t>
            </a:r>
          </a:p>
        </p:txBody>
      </p:sp>
      <p:pic>
        <p:nvPicPr>
          <p:cNvPr id="6" name="Content Placeholder 5"/>
          <p:cNvPicPr>
            <a:picLocks noGrp="1" noChangeAspect="1"/>
          </p:cNvPicPr>
          <p:nvPr>
            <p:ph idx="1"/>
          </p:nvPr>
        </p:nvPicPr>
        <p:blipFill>
          <a:blip r:embed="rId2"/>
          <a:stretch>
            <a:fillRect/>
          </a:stretch>
        </p:blipFill>
        <p:spPr>
          <a:xfrm>
            <a:off x="1617784" y="1705116"/>
            <a:ext cx="5838092" cy="4140280"/>
          </a:xfrm>
          <a:prstGeom prst="rect">
            <a:avLst/>
          </a:prstGeom>
        </p:spPr>
      </p:pic>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45</a:t>
            </a:fld>
            <a:endParaRPr lang="en-US"/>
          </a:p>
        </p:txBody>
      </p:sp>
      <p:sp>
        <p:nvSpPr>
          <p:cNvPr id="7" name="TextBox 6"/>
          <p:cNvSpPr txBox="1"/>
          <p:nvPr/>
        </p:nvSpPr>
        <p:spPr>
          <a:xfrm>
            <a:off x="2307277" y="6423940"/>
            <a:ext cx="4529445" cy="369332"/>
          </a:xfrm>
          <a:prstGeom prst="rect">
            <a:avLst/>
          </a:prstGeom>
          <a:noFill/>
        </p:spPr>
        <p:txBody>
          <a:bodyPr wrap="none" rtlCol="0">
            <a:spAutoFit/>
          </a:bodyPr>
          <a:lstStyle/>
          <a:p>
            <a:r>
              <a:rPr lang="en-US" dirty="0" err="1">
                <a:latin typeface="Avenir Book" charset="0"/>
                <a:ea typeface="Avenir Book" charset="0"/>
                <a:cs typeface="Avenir Book" charset="0"/>
              </a:rPr>
              <a:t>Canziani</a:t>
            </a:r>
            <a:r>
              <a:rPr lang="en-US" dirty="0">
                <a:latin typeface="Avenir Book" charset="0"/>
                <a:ea typeface="Avenir Book" charset="0"/>
                <a:cs typeface="Avenir Book" charset="0"/>
              </a:rPr>
              <a:t>, </a:t>
            </a:r>
            <a:r>
              <a:rPr lang="en-US" dirty="0" err="1">
                <a:latin typeface="Avenir Book" charset="0"/>
                <a:ea typeface="Avenir Book" charset="0"/>
                <a:cs typeface="Avenir Book" charset="0"/>
              </a:rPr>
              <a:t>Culurciello</a:t>
            </a:r>
            <a:r>
              <a:rPr lang="en-US" dirty="0">
                <a:latin typeface="Avenir Book" charset="0"/>
                <a:ea typeface="Avenir Book" charset="0"/>
                <a:cs typeface="Avenir Book" charset="0"/>
              </a:rPr>
              <a:t>, &amp; </a:t>
            </a:r>
            <a:r>
              <a:rPr lang="en-US" dirty="0" err="1">
                <a:latin typeface="Avenir Book" charset="0"/>
                <a:ea typeface="Avenir Book" charset="0"/>
                <a:cs typeface="Avenir Book" charset="0"/>
              </a:rPr>
              <a:t>Paszke</a:t>
            </a:r>
            <a:r>
              <a:rPr lang="en-US" dirty="0">
                <a:latin typeface="Avenir Book" charset="0"/>
                <a:ea typeface="Avenir Book" charset="0"/>
                <a:cs typeface="Avenir Book" charset="0"/>
              </a:rPr>
              <a:t>, </a:t>
            </a:r>
            <a:r>
              <a:rPr lang="en-US" dirty="0" err="1">
                <a:latin typeface="Avenir Book" charset="0"/>
                <a:ea typeface="Avenir Book" charset="0"/>
                <a:cs typeface="Avenir Book" charset="0"/>
              </a:rPr>
              <a:t>arXiv</a:t>
            </a:r>
            <a:r>
              <a:rPr lang="en-US" dirty="0">
                <a:latin typeface="Avenir Book" charset="0"/>
                <a:ea typeface="Avenir Book" charset="0"/>
                <a:cs typeface="Avenir Book" charset="0"/>
              </a:rPr>
              <a:t> 2016</a:t>
            </a:r>
          </a:p>
        </p:txBody>
      </p:sp>
      <p:sp>
        <p:nvSpPr>
          <p:cNvPr id="8" name="TextBox 7"/>
          <p:cNvSpPr txBox="1"/>
          <p:nvPr/>
        </p:nvSpPr>
        <p:spPr>
          <a:xfrm>
            <a:off x="2059847" y="1300561"/>
            <a:ext cx="5396029" cy="369332"/>
          </a:xfrm>
          <a:prstGeom prst="rect">
            <a:avLst/>
          </a:prstGeom>
          <a:noFill/>
        </p:spPr>
        <p:txBody>
          <a:bodyPr wrap="none" rtlCol="0">
            <a:spAutoFit/>
          </a:bodyPr>
          <a:lstStyle/>
          <a:p>
            <a:r>
              <a:rPr lang="en-US" dirty="0">
                <a:latin typeface="Avenir Book" charset="0"/>
                <a:ea typeface="Avenir Book" charset="0"/>
                <a:cs typeface="Avenir Book" charset="0"/>
              </a:rPr>
              <a:t>ImageNet: 1.2 million examples (~2000x data </a:t>
            </a:r>
            <a:r>
              <a:rPr lang="en-US" dirty="0" err="1">
                <a:latin typeface="Avenir Book" charset="0"/>
                <a:ea typeface="Avenir Book" charset="0"/>
                <a:cs typeface="Avenir Book" charset="0"/>
              </a:rPr>
              <a:t>aug</a:t>
            </a:r>
            <a:r>
              <a:rPr lang="en-US" dirty="0">
                <a:latin typeface="Avenir Book" charset="0"/>
                <a:ea typeface="Avenir Book" charset="0"/>
                <a:cs typeface="Avenir Book" charset="0"/>
              </a:rPr>
              <a:t>)</a:t>
            </a:r>
          </a:p>
        </p:txBody>
      </p:sp>
      <p:sp>
        <p:nvSpPr>
          <p:cNvPr id="3" name="TextBox 2"/>
          <p:cNvSpPr txBox="1"/>
          <p:nvPr/>
        </p:nvSpPr>
        <p:spPr>
          <a:xfrm>
            <a:off x="7145994" y="4017364"/>
            <a:ext cx="1540806" cy="369332"/>
          </a:xfrm>
          <a:prstGeom prst="rect">
            <a:avLst/>
          </a:prstGeom>
          <a:noFill/>
        </p:spPr>
        <p:txBody>
          <a:bodyPr wrap="none" rtlCol="0">
            <a:spAutoFit/>
          </a:bodyPr>
          <a:lstStyle/>
          <a:p>
            <a:r>
              <a:rPr lang="en-US" dirty="0">
                <a:latin typeface="Avenir Book" charset="0"/>
                <a:ea typeface="Avenir Book" charset="0"/>
                <a:cs typeface="Avenir Book" charset="0"/>
              </a:rPr>
              <a:t># parameters</a:t>
            </a:r>
          </a:p>
        </p:txBody>
      </p:sp>
      <p:sp>
        <p:nvSpPr>
          <p:cNvPr id="9" name="TextBox 8"/>
          <p:cNvSpPr txBox="1"/>
          <p:nvPr/>
        </p:nvSpPr>
        <p:spPr>
          <a:xfrm rot="16200000">
            <a:off x="-80844" y="3455680"/>
            <a:ext cx="3616696" cy="369332"/>
          </a:xfrm>
          <a:prstGeom prst="rect">
            <a:avLst/>
          </a:prstGeom>
          <a:solidFill>
            <a:schemeClr val="bg1"/>
          </a:solidFill>
        </p:spPr>
        <p:txBody>
          <a:bodyPr wrap="none" rtlCol="0">
            <a:spAutoFit/>
          </a:bodyPr>
          <a:lstStyle/>
          <a:p>
            <a:r>
              <a:rPr lang="en-US">
                <a:latin typeface="Avenir Book" charset="0"/>
                <a:ea typeface="Avenir Book" charset="0"/>
                <a:cs typeface="Avenir Book" charset="0"/>
              </a:rPr>
              <a:t>Top-1 generalization accuracy (%)</a:t>
            </a:r>
            <a:endParaRPr lang="en-US" dirty="0">
              <a:latin typeface="Avenir Book" charset="0"/>
              <a:ea typeface="Avenir Book" charset="0"/>
              <a:cs typeface="Avenir Book" charset="0"/>
            </a:endParaRPr>
          </a:p>
        </p:txBody>
      </p:sp>
      <p:sp>
        <p:nvSpPr>
          <p:cNvPr id="10" name="TextBox 9"/>
          <p:cNvSpPr txBox="1"/>
          <p:nvPr/>
        </p:nvSpPr>
        <p:spPr>
          <a:xfrm>
            <a:off x="3505383" y="5580670"/>
            <a:ext cx="2209259" cy="369332"/>
          </a:xfrm>
          <a:prstGeom prst="rect">
            <a:avLst/>
          </a:prstGeom>
          <a:solidFill>
            <a:schemeClr val="bg1"/>
          </a:solidFill>
        </p:spPr>
        <p:txBody>
          <a:bodyPr wrap="none" rtlCol="0">
            <a:spAutoFit/>
          </a:bodyPr>
          <a:lstStyle/>
          <a:p>
            <a:r>
              <a:rPr lang="en-US">
                <a:latin typeface="Avenir Book" charset="0"/>
                <a:ea typeface="Avenir Book" charset="0"/>
                <a:cs typeface="Avenir Book" charset="0"/>
              </a:rPr>
              <a:t>Operations (G-Ops)</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1256472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0238-ADE4-DB4B-8940-F4EC7BAA12E2}"/>
              </a:ext>
            </a:extLst>
          </p:cNvPr>
          <p:cNvSpPr>
            <a:spLocks noGrp="1"/>
          </p:cNvSpPr>
          <p:nvPr>
            <p:ph type="title"/>
          </p:nvPr>
        </p:nvSpPr>
        <p:spPr/>
        <p:txBody>
          <a:bodyPr/>
          <a:lstStyle/>
          <a:p>
            <a:r>
              <a:rPr lang="en-US" dirty="0"/>
              <a:t>Example: fitting a sinusoid</a:t>
            </a:r>
          </a:p>
        </p:txBody>
      </p:sp>
      <p:sp>
        <p:nvSpPr>
          <p:cNvPr id="4" name="Footer Placeholder 3">
            <a:extLst>
              <a:ext uri="{FF2B5EF4-FFF2-40B4-BE49-F238E27FC236}">
                <a16:creationId xmlns:a16="http://schemas.microsoft.com/office/drawing/2014/main" id="{A9E3107B-311D-004E-A4C2-2C53579ADD87}"/>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739B9DCB-361C-0643-ADB3-3E2BB5061A5E}"/>
              </a:ext>
            </a:extLst>
          </p:cNvPr>
          <p:cNvSpPr>
            <a:spLocks noGrp="1"/>
          </p:cNvSpPr>
          <p:nvPr>
            <p:ph type="sldNum" sz="quarter" idx="12"/>
          </p:nvPr>
        </p:nvSpPr>
        <p:spPr/>
        <p:txBody>
          <a:bodyPr/>
          <a:lstStyle/>
          <a:p>
            <a:fld id="{9A7B1851-7825-C648-B4C4-6D7699D800A2}" type="slidenum">
              <a:rPr lang="en-US" smtClean="0"/>
              <a:t>46</a:t>
            </a:fld>
            <a:endParaRPr lang="en-US"/>
          </a:p>
        </p:txBody>
      </p:sp>
      <p:grpSp>
        <p:nvGrpSpPr>
          <p:cNvPr id="115" name="Group 114">
            <a:extLst>
              <a:ext uri="{FF2B5EF4-FFF2-40B4-BE49-F238E27FC236}">
                <a16:creationId xmlns:a16="http://schemas.microsoft.com/office/drawing/2014/main" id="{046768B3-CBDC-7740-BB74-B61CDBD6648B}"/>
              </a:ext>
            </a:extLst>
          </p:cNvPr>
          <p:cNvGrpSpPr/>
          <p:nvPr/>
        </p:nvGrpSpPr>
        <p:grpSpPr>
          <a:xfrm>
            <a:off x="4887762" y="2204413"/>
            <a:ext cx="2833838" cy="1787130"/>
            <a:chOff x="4862362" y="1683713"/>
            <a:chExt cx="2833838" cy="178713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F0617CA-138A-4F43-B40E-DA15BDDF8F2B}"/>
                    </a:ext>
                  </a:extLst>
                </p:cNvPr>
                <p:cNvSpPr txBox="1"/>
                <p:nvPr/>
              </p:nvSpPr>
              <p:spPr>
                <a:xfrm>
                  <a:off x="4862362" y="2357763"/>
                  <a:ext cx="53996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𝑦</m:t>
                            </m:r>
                          </m:e>
                        </m:acc>
                      </m:oMath>
                    </m:oMathPara>
                  </a14:m>
                  <a:endParaRPr lang="en-US" dirty="0"/>
                </a:p>
              </p:txBody>
            </p:sp>
          </mc:Choice>
          <mc:Fallback xmlns="">
            <p:sp>
              <p:nvSpPr>
                <p:cNvPr id="9" name="TextBox 8">
                  <a:extLst>
                    <a:ext uri="{FF2B5EF4-FFF2-40B4-BE49-F238E27FC236}">
                      <a16:creationId xmlns:a16="http://schemas.microsoft.com/office/drawing/2014/main" id="{1F0617CA-138A-4F43-B40E-DA15BDDF8F2B}"/>
                    </a:ext>
                  </a:extLst>
                </p:cNvPr>
                <p:cNvSpPr txBox="1">
                  <a:spLocks noRot="1" noChangeAspect="1" noMove="1" noResize="1" noEditPoints="1" noAdjustHandles="1" noChangeArrowheads="1" noChangeShapeType="1" noTextEdit="1"/>
                </p:cNvSpPr>
                <p:nvPr/>
              </p:nvSpPr>
              <p:spPr>
                <a:xfrm>
                  <a:off x="4862362" y="2357763"/>
                  <a:ext cx="539969" cy="369332"/>
                </a:xfrm>
                <a:prstGeom prst="rect">
                  <a:avLst/>
                </a:prstGeom>
                <a:blipFill>
                  <a:blip r:embed="rId2"/>
                  <a:stretch>
                    <a:fillRect b="-3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88B50B41-06C8-1A4A-917D-C318BD87728D}"/>
                </a:ext>
              </a:extLst>
            </p:cNvPr>
            <p:cNvCxnSpPr>
              <a:cxnSpLocks/>
              <a:endCxn id="22" idx="0"/>
            </p:cNvCxnSpPr>
            <p:nvPr/>
          </p:nvCxnSpPr>
          <p:spPr>
            <a:xfrm flipH="1">
              <a:off x="5446101" y="2153076"/>
              <a:ext cx="908436" cy="407592"/>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9210DC4-488E-A047-AAE6-1EDCCFB8B383}"/>
                </a:ext>
              </a:extLst>
            </p:cNvPr>
            <p:cNvCxnSpPr>
              <a:cxnSpLocks/>
              <a:endCxn id="22" idx="0"/>
            </p:cNvCxnSpPr>
            <p:nvPr/>
          </p:nvCxnSpPr>
          <p:spPr>
            <a:xfrm flipH="1">
              <a:off x="5446101" y="2345014"/>
              <a:ext cx="908428" cy="215654"/>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DE038A9-BF68-A645-8F87-7BC08CC39191}"/>
                </a:ext>
              </a:extLst>
            </p:cNvPr>
            <p:cNvCxnSpPr>
              <a:cxnSpLocks/>
              <a:stCxn id="37" idx="2"/>
              <a:endCxn id="22" idx="0"/>
            </p:cNvCxnSpPr>
            <p:nvPr/>
          </p:nvCxnSpPr>
          <p:spPr>
            <a:xfrm flipH="1">
              <a:off x="5446101" y="2499544"/>
              <a:ext cx="892932" cy="61124"/>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B3DA481-0798-4B4B-B3AC-AAD77113EC5E}"/>
                </a:ext>
              </a:extLst>
            </p:cNvPr>
            <p:cNvCxnSpPr>
              <a:cxnSpLocks/>
              <a:endCxn id="22" idx="0"/>
            </p:cNvCxnSpPr>
            <p:nvPr/>
          </p:nvCxnSpPr>
          <p:spPr>
            <a:xfrm flipH="1" flipV="1">
              <a:off x="5446101" y="2560668"/>
              <a:ext cx="892934" cy="145680"/>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3C57747-9798-3A4B-96CE-3B7E7E800F0F}"/>
                </a:ext>
              </a:extLst>
            </p:cNvPr>
            <p:cNvCxnSpPr>
              <a:cxnSpLocks/>
              <a:endCxn id="22" idx="0"/>
            </p:cNvCxnSpPr>
            <p:nvPr/>
          </p:nvCxnSpPr>
          <p:spPr>
            <a:xfrm flipH="1" flipV="1">
              <a:off x="5446101" y="2560668"/>
              <a:ext cx="892926" cy="339852"/>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CDD008CD-3175-3943-A671-2CFED915B741}"/>
                </a:ext>
              </a:extLst>
            </p:cNvPr>
            <p:cNvSpPr/>
            <p:nvPr/>
          </p:nvSpPr>
          <p:spPr>
            <a:xfrm rot="5400000">
              <a:off x="5340214" y="2507724"/>
              <a:ext cx="105887" cy="1058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7ED4C8-B34E-5A47-85BA-8B1C7F5A1C9A}"/>
                </a:ext>
              </a:extLst>
            </p:cNvPr>
            <p:cNvSpPr/>
            <p:nvPr/>
          </p:nvSpPr>
          <p:spPr>
            <a:xfrm>
              <a:off x="7240575" y="2618506"/>
              <a:ext cx="105887" cy="105887"/>
            </a:xfrm>
            <a:prstGeom prst="ellipse">
              <a:avLst/>
            </a:prstGeom>
            <a:solidFill>
              <a:schemeClr val="bg1"/>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E5B596D-DEAC-B043-B1EF-99C1A40AE8C9}"/>
                </a:ext>
              </a:extLst>
            </p:cNvPr>
            <p:cNvSpPr/>
            <p:nvPr/>
          </p:nvSpPr>
          <p:spPr>
            <a:xfrm>
              <a:off x="7240583" y="2424334"/>
              <a:ext cx="105887" cy="1058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71CD44D-8E49-EF44-8FDB-142BA944F703}"/>
                </a:ext>
              </a:extLst>
            </p:cNvPr>
            <p:cNvSpPr/>
            <p:nvPr/>
          </p:nvSpPr>
          <p:spPr>
            <a:xfrm>
              <a:off x="6339026" y="2847576"/>
              <a:ext cx="105887" cy="105887"/>
            </a:xfrm>
            <a:prstGeom prst="ellipse">
              <a:avLst/>
            </a:prstGeom>
            <a:solidFill>
              <a:schemeClr val="bg1"/>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5201D35-62BE-3E41-A382-4D6DB913AF66}"/>
                </a:ext>
              </a:extLst>
            </p:cNvPr>
            <p:cNvSpPr/>
            <p:nvPr/>
          </p:nvSpPr>
          <p:spPr>
            <a:xfrm>
              <a:off x="6339027" y="2062696"/>
              <a:ext cx="105887" cy="1058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AAC0E28-E3CE-EF49-92A3-561211C02625}"/>
                </a:ext>
              </a:extLst>
            </p:cNvPr>
            <p:cNvSpPr/>
            <p:nvPr/>
          </p:nvSpPr>
          <p:spPr>
            <a:xfrm>
              <a:off x="6339021" y="2254634"/>
              <a:ext cx="105887" cy="1058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94A39F1-E0E5-B340-9425-E68653604CB2}"/>
                </a:ext>
              </a:extLst>
            </p:cNvPr>
            <p:cNvSpPr/>
            <p:nvPr/>
          </p:nvSpPr>
          <p:spPr>
            <a:xfrm>
              <a:off x="6339033" y="2446600"/>
              <a:ext cx="105887" cy="1058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0B2F8F9-4FAF-1E44-B699-E66EE38B6B39}"/>
                </a:ext>
              </a:extLst>
            </p:cNvPr>
            <p:cNvSpPr/>
            <p:nvPr/>
          </p:nvSpPr>
          <p:spPr>
            <a:xfrm>
              <a:off x="6339034" y="2653404"/>
              <a:ext cx="105887" cy="105887"/>
            </a:xfrm>
            <a:prstGeom prst="ellipse">
              <a:avLst/>
            </a:prstGeom>
            <a:solidFill>
              <a:srgbClr val="FFFFFF"/>
            </a:solid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C765E689-B855-A446-9287-616750A91CEA}"/>
                </a:ext>
              </a:extLst>
            </p:cNvPr>
            <p:cNvCxnSpPr>
              <a:cxnSpLocks/>
              <a:stCxn id="27" idx="2"/>
              <a:endCxn id="37" idx="6"/>
            </p:cNvCxnSpPr>
            <p:nvPr/>
          </p:nvCxnSpPr>
          <p:spPr>
            <a:xfrm flipH="1">
              <a:off x="6444920" y="2477278"/>
              <a:ext cx="795663" cy="22266"/>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9FDCDED1-9834-644D-869A-311745DF0663}"/>
                </a:ext>
              </a:extLst>
            </p:cNvPr>
            <p:cNvCxnSpPr>
              <a:cxnSpLocks/>
              <a:stCxn id="27" idx="2"/>
            </p:cNvCxnSpPr>
            <p:nvPr/>
          </p:nvCxnSpPr>
          <p:spPr>
            <a:xfrm flipH="1">
              <a:off x="6444921" y="2477278"/>
              <a:ext cx="795662" cy="229070"/>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7F5D7F82-0AEF-5444-BA1C-7CC2461E85D6}"/>
                </a:ext>
              </a:extLst>
            </p:cNvPr>
            <p:cNvCxnSpPr>
              <a:cxnSpLocks/>
              <a:stCxn id="23" idx="2"/>
              <a:endCxn id="38" idx="6"/>
            </p:cNvCxnSpPr>
            <p:nvPr/>
          </p:nvCxnSpPr>
          <p:spPr>
            <a:xfrm flipH="1">
              <a:off x="6444921" y="2671450"/>
              <a:ext cx="795654" cy="34898"/>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403D3881-23EF-964B-B826-1EDC952F606D}"/>
                </a:ext>
              </a:extLst>
            </p:cNvPr>
            <p:cNvCxnSpPr>
              <a:cxnSpLocks/>
              <a:stCxn id="23" idx="2"/>
              <a:endCxn id="33" idx="6"/>
            </p:cNvCxnSpPr>
            <p:nvPr/>
          </p:nvCxnSpPr>
          <p:spPr>
            <a:xfrm flipH="1">
              <a:off x="6444913" y="2671450"/>
              <a:ext cx="795662" cy="229070"/>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2A8D770D-2D54-9744-997A-CFAD83B7B4E9}"/>
                </a:ext>
              </a:extLst>
            </p:cNvPr>
            <p:cNvCxnSpPr>
              <a:cxnSpLocks/>
              <a:stCxn id="23" idx="2"/>
              <a:endCxn id="36" idx="6"/>
            </p:cNvCxnSpPr>
            <p:nvPr/>
          </p:nvCxnSpPr>
          <p:spPr>
            <a:xfrm flipH="1" flipV="1">
              <a:off x="6444908" y="2307578"/>
              <a:ext cx="795667" cy="363872"/>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D31E64A9-3149-9D41-A977-335495EF76EB}"/>
                </a:ext>
              </a:extLst>
            </p:cNvPr>
            <p:cNvCxnSpPr>
              <a:cxnSpLocks/>
            </p:cNvCxnSpPr>
            <p:nvPr/>
          </p:nvCxnSpPr>
          <p:spPr>
            <a:xfrm flipH="1" flipV="1">
              <a:off x="6444916" y="2115641"/>
              <a:ext cx="802045" cy="381899"/>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7A04796C-1A77-644C-895D-AA07C8BAE9EA}"/>
                </a:ext>
              </a:extLst>
            </p:cNvPr>
            <p:cNvCxnSpPr>
              <a:cxnSpLocks/>
              <a:stCxn id="23" idx="2"/>
              <a:endCxn id="35" idx="6"/>
            </p:cNvCxnSpPr>
            <p:nvPr/>
          </p:nvCxnSpPr>
          <p:spPr>
            <a:xfrm flipH="1" flipV="1">
              <a:off x="6444914" y="2115640"/>
              <a:ext cx="795661" cy="555810"/>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6C79C035-9874-5948-AE36-D46781C52267}"/>
                </a:ext>
              </a:extLst>
            </p:cNvPr>
            <p:cNvCxnSpPr>
              <a:cxnSpLocks/>
              <a:stCxn id="23" idx="2"/>
              <a:endCxn id="37" idx="6"/>
            </p:cNvCxnSpPr>
            <p:nvPr/>
          </p:nvCxnSpPr>
          <p:spPr>
            <a:xfrm flipH="1" flipV="1">
              <a:off x="6444920" y="2499544"/>
              <a:ext cx="795655" cy="171906"/>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97AAE8B8-B5F8-1A43-9732-357EC0B1EACC}"/>
                </a:ext>
              </a:extLst>
            </p:cNvPr>
            <p:cNvCxnSpPr>
              <a:cxnSpLocks/>
              <a:stCxn id="27" idx="2"/>
            </p:cNvCxnSpPr>
            <p:nvPr/>
          </p:nvCxnSpPr>
          <p:spPr>
            <a:xfrm flipH="1">
              <a:off x="6444913" y="2477278"/>
              <a:ext cx="795670" cy="423242"/>
            </a:xfrm>
            <a:prstGeom prst="straightConnector1">
              <a:avLst/>
            </a:prstGeom>
            <a:ln w="635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0935ECE-9B68-A44C-8252-E0AEE2D0C88A}"/>
                    </a:ext>
                  </a:extLst>
                </p:cNvPr>
                <p:cNvSpPr txBox="1"/>
                <p:nvPr/>
              </p:nvSpPr>
              <p:spPr>
                <a:xfrm>
                  <a:off x="5868619" y="3105358"/>
                  <a:ext cx="1119005" cy="3654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h</m:t>
                        </m:r>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𝑅</m:t>
                            </m:r>
                          </m:e>
                          <m:sup>
                            <m:sSub>
                              <m:sSubPr>
                                <m:ctrlPr>
                                  <a:rPr lang="en-US" b="0" i="1" smtClean="0">
                                    <a:latin typeface="Cambria Math" panose="02040503050406030204" pitchFamily="18" charset="0"/>
                                  </a:rPr>
                                </m:ctrlPr>
                              </m:sSubPr>
                              <m:e>
                                <m:r>
                                  <a:rPr lang="en-US" b="0" i="1" smtClean="0">
                                    <a:latin typeface="Cambria Math" charset="0"/>
                                  </a:rPr>
                                  <m:t>𝑁</m:t>
                                </m:r>
                              </m:e>
                              <m:sub>
                                <m:r>
                                  <a:rPr lang="en-US" b="0" i="1" smtClean="0">
                                    <a:latin typeface="Cambria Math" charset="0"/>
                                  </a:rPr>
                                  <m:t>h</m:t>
                                </m:r>
                              </m:sub>
                            </m:sSub>
                          </m:sup>
                        </m:sSup>
                      </m:oMath>
                    </m:oMathPara>
                  </a14:m>
                  <a:endParaRPr lang="en-US" dirty="0"/>
                </a:p>
              </p:txBody>
            </p:sp>
          </mc:Choice>
          <mc:Fallback xmlns="">
            <p:sp>
              <p:nvSpPr>
                <p:cNvPr id="70" name="TextBox 69">
                  <a:extLst>
                    <a:ext uri="{FF2B5EF4-FFF2-40B4-BE49-F238E27FC236}">
                      <a16:creationId xmlns:a16="http://schemas.microsoft.com/office/drawing/2014/main" id="{00935ECE-9B68-A44C-8252-E0AEE2D0C88A}"/>
                    </a:ext>
                  </a:extLst>
                </p:cNvPr>
                <p:cNvSpPr txBox="1">
                  <a:spLocks noRot="1" noChangeAspect="1" noMove="1" noResize="1" noEditPoints="1" noAdjustHandles="1" noChangeArrowheads="1" noChangeShapeType="1" noTextEdit="1"/>
                </p:cNvSpPr>
                <p:nvPr/>
              </p:nvSpPr>
              <p:spPr>
                <a:xfrm>
                  <a:off x="5868619" y="3105358"/>
                  <a:ext cx="1119005" cy="365485"/>
                </a:xfrm>
                <a:prstGeom prst="rect">
                  <a:avLst/>
                </a:prstGeom>
                <a:blipFill>
                  <a:blip r:embed="rId3"/>
                  <a:stretch>
                    <a:fillRect/>
                  </a:stretch>
                </a:blipFill>
              </p:spPr>
              <p:txBody>
                <a:bodyPr/>
                <a:lstStyle/>
                <a:p>
                  <a:r>
                    <a:rPr lang="en-US">
                      <a:noFill/>
                    </a:rPr>
                    <a:t> </a:t>
                  </a:r>
                </a:p>
              </p:txBody>
            </p:sp>
          </mc:Fallback>
        </mc:AlternateContent>
        <p:grpSp>
          <p:nvGrpSpPr>
            <p:cNvPr id="71" name="Group 70">
              <a:extLst>
                <a:ext uri="{FF2B5EF4-FFF2-40B4-BE49-F238E27FC236}">
                  <a16:creationId xmlns:a16="http://schemas.microsoft.com/office/drawing/2014/main" id="{0EE254FD-6057-5044-AFA4-1C14638DA2BB}"/>
                </a:ext>
              </a:extLst>
            </p:cNvPr>
            <p:cNvGrpSpPr/>
            <p:nvPr/>
          </p:nvGrpSpPr>
          <p:grpSpPr>
            <a:xfrm>
              <a:off x="6245687" y="1683713"/>
              <a:ext cx="292554" cy="298360"/>
              <a:chOff x="7825739" y="1173342"/>
              <a:chExt cx="563881" cy="575072"/>
            </a:xfrm>
          </p:grpSpPr>
          <p:cxnSp>
            <p:nvCxnSpPr>
              <p:cNvPr id="73" name="Straight Connector 72">
                <a:extLst>
                  <a:ext uri="{FF2B5EF4-FFF2-40B4-BE49-F238E27FC236}">
                    <a16:creationId xmlns:a16="http://schemas.microsoft.com/office/drawing/2014/main" id="{688EC9D3-32A3-C544-831B-CD7973F0EB1D}"/>
                  </a:ext>
                </a:extLst>
              </p:cNvPr>
              <p:cNvCxnSpPr/>
              <p:nvPr/>
            </p:nvCxnSpPr>
            <p:spPr>
              <a:xfrm>
                <a:off x="8107680" y="1173342"/>
                <a:ext cx="0" cy="57507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441C322-56B2-0C46-946C-9BCFAABA23C9}"/>
                  </a:ext>
                </a:extLst>
              </p:cNvPr>
              <p:cNvCxnSpPr/>
              <p:nvPr/>
            </p:nvCxnSpPr>
            <p:spPr>
              <a:xfrm flipV="1">
                <a:off x="7825740" y="1460878"/>
                <a:ext cx="563880" cy="432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FC93005-268E-3A4F-A217-72A908CE1401}"/>
                  </a:ext>
                </a:extLst>
              </p:cNvPr>
              <p:cNvCxnSpPr/>
              <p:nvPr/>
            </p:nvCxnSpPr>
            <p:spPr>
              <a:xfrm flipV="1">
                <a:off x="8107680" y="1228005"/>
                <a:ext cx="281940" cy="232873"/>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0335F7E-F5E4-1E41-B0EB-C660ECF4F1EE}"/>
                  </a:ext>
                </a:extLst>
              </p:cNvPr>
              <p:cNvCxnSpPr/>
              <p:nvPr/>
            </p:nvCxnSpPr>
            <p:spPr>
              <a:xfrm>
                <a:off x="7825739" y="1460878"/>
                <a:ext cx="28194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580428C5-17B1-304C-894A-A0AE1A378027}"/>
                    </a:ext>
                  </a:extLst>
                </p:cNvPr>
                <p:cNvSpPr txBox="1"/>
                <p:nvPr/>
              </p:nvSpPr>
              <p:spPr>
                <a:xfrm>
                  <a:off x="7277839" y="2268043"/>
                  <a:ext cx="418361" cy="369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dirty="0"/>
                </a:p>
              </p:txBody>
            </p:sp>
          </mc:Choice>
          <mc:Fallback xmlns="">
            <p:sp>
              <p:nvSpPr>
                <p:cNvPr id="72" name="TextBox 71">
                  <a:extLst>
                    <a:ext uri="{FF2B5EF4-FFF2-40B4-BE49-F238E27FC236}">
                      <a16:creationId xmlns:a16="http://schemas.microsoft.com/office/drawing/2014/main" id="{580428C5-17B1-304C-894A-A0AE1A378027}"/>
                    </a:ext>
                  </a:extLst>
                </p:cNvPr>
                <p:cNvSpPr txBox="1">
                  <a:spLocks noRot="1" noChangeAspect="1" noMove="1" noResize="1" noEditPoints="1" noAdjustHandles="1" noChangeArrowheads="1" noChangeShapeType="1" noTextEdit="1"/>
                </p:cNvSpPr>
                <p:nvPr/>
              </p:nvSpPr>
              <p:spPr>
                <a:xfrm>
                  <a:off x="7277839" y="2268043"/>
                  <a:ext cx="418361" cy="3696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2C5CCF1D-342A-5B4C-9567-E9FFD7916D78}"/>
                    </a:ext>
                  </a:extLst>
                </p:cNvPr>
                <p:cNvSpPr txBox="1"/>
                <p:nvPr/>
              </p:nvSpPr>
              <p:spPr>
                <a:xfrm>
                  <a:off x="7275256" y="2497934"/>
                  <a:ext cx="418361" cy="369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84" name="TextBox 83">
                  <a:extLst>
                    <a:ext uri="{FF2B5EF4-FFF2-40B4-BE49-F238E27FC236}">
                      <a16:creationId xmlns:a16="http://schemas.microsoft.com/office/drawing/2014/main" id="{2C5CCF1D-342A-5B4C-9567-E9FFD7916D78}"/>
                    </a:ext>
                  </a:extLst>
                </p:cNvPr>
                <p:cNvSpPr txBox="1">
                  <a:spLocks noRot="1" noChangeAspect="1" noMove="1" noResize="1" noEditPoints="1" noAdjustHandles="1" noChangeArrowheads="1" noChangeShapeType="1" noTextEdit="1"/>
                </p:cNvSpPr>
                <p:nvPr/>
              </p:nvSpPr>
              <p:spPr>
                <a:xfrm>
                  <a:off x="7275256" y="2497934"/>
                  <a:ext cx="418361" cy="369649"/>
                </a:xfrm>
                <a:prstGeom prst="rect">
                  <a:avLst/>
                </a:prstGeom>
                <a:blipFill>
                  <a:blip r:embed="rId5"/>
                  <a:stretch>
                    <a:fillRect/>
                  </a:stretch>
                </a:blipFill>
              </p:spPr>
              <p:txBody>
                <a:bodyPr/>
                <a:lstStyle/>
                <a:p>
                  <a:r>
                    <a:rPr lang="en-US">
                      <a:noFill/>
                    </a:rPr>
                    <a:t> </a:t>
                  </a:r>
                </a:p>
              </p:txBody>
            </p:sp>
          </mc:Fallback>
        </mc:AlternateContent>
      </p:grpSp>
      <p:sp>
        <p:nvSpPr>
          <p:cNvPr id="85" name="TextBox 84">
            <a:extLst>
              <a:ext uri="{FF2B5EF4-FFF2-40B4-BE49-F238E27FC236}">
                <a16:creationId xmlns:a16="http://schemas.microsoft.com/office/drawing/2014/main" id="{F97E94A1-B360-DB48-B144-A3F476CF0BFB}"/>
              </a:ext>
            </a:extLst>
          </p:cNvPr>
          <p:cNvSpPr txBox="1"/>
          <p:nvPr/>
        </p:nvSpPr>
        <p:spPr>
          <a:xfrm>
            <a:off x="5067946" y="4655734"/>
            <a:ext cx="3456122" cy="1585049"/>
          </a:xfrm>
          <a:prstGeom prst="rect">
            <a:avLst/>
          </a:prstGeom>
          <a:noFill/>
        </p:spPr>
        <p:txBody>
          <a:bodyPr wrap="square" rtlCol="0">
            <a:spAutoFit/>
          </a:bodyPr>
          <a:lstStyle/>
          <a:p>
            <a:pPr marL="285750" indent="-285750">
              <a:buFont typeface="Arial" panose="020B0604020202020204" pitchFamily="34" charset="0"/>
              <a:buChar char="•"/>
            </a:pPr>
            <a:r>
              <a:rPr lang="en-US" dirty="0" err="1"/>
              <a:t>ReLU</a:t>
            </a:r>
            <a:r>
              <a:rPr lang="en-US" dirty="0"/>
              <a:t> nonlinearity</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dirty="0"/>
              <a:t>Random first layer weights, second layer weights initially 0</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dirty="0"/>
              <a:t>Batch gradient descent on MSE </a:t>
            </a:r>
          </a:p>
        </p:txBody>
      </p:sp>
      <p:pic>
        <p:nvPicPr>
          <p:cNvPr id="88" name="Picture 87">
            <a:extLst>
              <a:ext uri="{FF2B5EF4-FFF2-40B4-BE49-F238E27FC236}">
                <a16:creationId xmlns:a16="http://schemas.microsoft.com/office/drawing/2014/main" id="{41754E99-5A68-E146-9AB1-24876F38D9AD}"/>
              </a:ext>
            </a:extLst>
          </p:cNvPr>
          <p:cNvPicPr>
            <a:picLocks noChangeAspect="1"/>
          </p:cNvPicPr>
          <p:nvPr/>
        </p:nvPicPr>
        <p:blipFill>
          <a:blip r:embed="rId6"/>
          <a:stretch>
            <a:fillRect/>
          </a:stretch>
        </p:blipFill>
        <p:spPr>
          <a:xfrm>
            <a:off x="690321" y="1844835"/>
            <a:ext cx="3641169" cy="2597367"/>
          </a:xfrm>
          <a:prstGeom prst="rect">
            <a:avLst/>
          </a:prstGeom>
        </p:spPr>
      </p:pic>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BB7967B-F19B-044A-B131-876F847A9217}"/>
                  </a:ext>
                </a:extLst>
              </p:cNvPr>
              <p:cNvSpPr txBox="1"/>
              <p:nvPr/>
            </p:nvSpPr>
            <p:spPr>
              <a:xfrm>
                <a:off x="1007390" y="4655733"/>
                <a:ext cx="3177153" cy="923330"/>
              </a:xfrm>
              <a:prstGeom prst="rect">
                <a:avLst/>
              </a:prstGeom>
              <a:noFill/>
            </p:spPr>
            <p:txBody>
              <a:bodyPr wrap="square" rtlCol="0">
                <a:spAutoFit/>
              </a:bodyPr>
              <a:lstStyle/>
              <a:p>
                <a:pPr marL="285750" indent="-285750">
                  <a:buFont typeface="Arial" panose="020B0604020202020204" pitchFamily="34" charset="0"/>
                  <a:buChar char="•"/>
                </a:pPr>
                <a:r>
                  <a:rPr lang="en-US" dirty="0"/>
                  <a:t>Target function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𝑥</m:t>
                        </m:r>
                      </m:e>
                    </m:func>
                  </m:oMath>
                </a14:m>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10 input samples on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oMath>
                </a14:m>
                <a:endParaRPr lang="en-US" dirty="0"/>
              </a:p>
            </p:txBody>
          </p:sp>
        </mc:Choice>
        <mc:Fallback xmlns="">
          <p:sp>
            <p:nvSpPr>
              <p:cNvPr id="89" name="TextBox 88">
                <a:extLst>
                  <a:ext uri="{FF2B5EF4-FFF2-40B4-BE49-F238E27FC236}">
                    <a16:creationId xmlns:a16="http://schemas.microsoft.com/office/drawing/2014/main" id="{2BB7967B-F19B-044A-B131-876F847A9217}"/>
                  </a:ext>
                </a:extLst>
              </p:cNvPr>
              <p:cNvSpPr txBox="1">
                <a:spLocks noRot="1" noChangeAspect="1" noMove="1" noResize="1" noEditPoints="1" noAdjustHandles="1" noChangeArrowheads="1" noChangeShapeType="1" noTextEdit="1"/>
              </p:cNvSpPr>
              <p:nvPr/>
            </p:nvSpPr>
            <p:spPr>
              <a:xfrm>
                <a:off x="1007390" y="4655733"/>
                <a:ext cx="3177153" cy="923330"/>
              </a:xfrm>
              <a:prstGeom prst="rect">
                <a:avLst/>
              </a:prstGeom>
              <a:blipFill>
                <a:blip r:embed="rId7"/>
                <a:stretch>
                  <a:fillRect l="-797" t="-2740" b="-9589"/>
                </a:stretch>
              </a:blipFill>
            </p:spPr>
            <p:txBody>
              <a:bodyPr/>
              <a:lstStyle/>
              <a:p>
                <a:r>
                  <a:rPr lang="en-US">
                    <a:noFill/>
                  </a:rPr>
                  <a:t> </a:t>
                </a:r>
              </a:p>
            </p:txBody>
          </p:sp>
        </mc:Fallback>
      </mc:AlternateContent>
    </p:spTree>
    <p:extLst>
      <p:ext uri="{BB962C8B-B14F-4D97-AF65-F5344CB8AC3E}">
        <p14:creationId xmlns:p14="http://schemas.microsoft.com/office/powerpoint/2010/main" val="2147160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051D-B153-E04F-985C-28FC5CDE608E}"/>
              </a:ext>
            </a:extLst>
          </p:cNvPr>
          <p:cNvSpPr>
            <a:spLocks noGrp="1"/>
          </p:cNvSpPr>
          <p:nvPr>
            <p:ph type="title"/>
          </p:nvPr>
        </p:nvSpPr>
        <p:spPr/>
        <p:txBody>
          <a:bodyPr>
            <a:normAutofit/>
          </a:bodyPr>
          <a:lstStyle/>
          <a:p>
            <a:r>
              <a:rPr lang="en-US" dirty="0"/>
              <a:t>Overfitting in complex models</a:t>
            </a:r>
          </a:p>
        </p:txBody>
      </p:sp>
      <p:sp>
        <p:nvSpPr>
          <p:cNvPr id="4" name="Footer Placeholder 3">
            <a:extLst>
              <a:ext uri="{FF2B5EF4-FFF2-40B4-BE49-F238E27FC236}">
                <a16:creationId xmlns:a16="http://schemas.microsoft.com/office/drawing/2014/main" id="{03637982-10A9-4141-B245-4C1192964571}"/>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17190CD7-61E8-9E4C-BB28-76E82564BB0D}"/>
              </a:ext>
            </a:extLst>
          </p:cNvPr>
          <p:cNvSpPr>
            <a:spLocks noGrp="1"/>
          </p:cNvSpPr>
          <p:nvPr>
            <p:ph type="sldNum" sz="quarter" idx="12"/>
          </p:nvPr>
        </p:nvSpPr>
        <p:spPr/>
        <p:txBody>
          <a:bodyPr/>
          <a:lstStyle/>
          <a:p>
            <a:fld id="{9A7B1851-7825-C648-B4C4-6D7699D800A2}" type="slidenum">
              <a:rPr lang="en-US" smtClean="0"/>
              <a:t>47</a:t>
            </a:fld>
            <a:endParaRPr lang="en-US"/>
          </a:p>
        </p:txBody>
      </p:sp>
      <p:pic>
        <p:nvPicPr>
          <p:cNvPr id="6" name="Content Placeholder 5">
            <a:extLst>
              <a:ext uri="{FF2B5EF4-FFF2-40B4-BE49-F238E27FC236}">
                <a16:creationId xmlns:a16="http://schemas.microsoft.com/office/drawing/2014/main" id="{FDC4EDBD-E90D-674C-807C-C5DBB0A1E1B6}"/>
              </a:ext>
            </a:extLst>
          </p:cNvPr>
          <p:cNvPicPr>
            <a:picLocks noGrp="1" noChangeAspect="1"/>
          </p:cNvPicPr>
          <p:nvPr>
            <p:ph idx="1"/>
          </p:nvPr>
        </p:nvPicPr>
        <p:blipFill>
          <a:blip r:embed="rId2"/>
          <a:stretch>
            <a:fillRect/>
          </a:stretch>
        </p:blipFill>
        <p:spPr>
          <a:xfrm>
            <a:off x="117073" y="2451281"/>
            <a:ext cx="3204674" cy="2286000"/>
          </a:xfrm>
          <a:prstGeom prst="rect">
            <a:avLst/>
          </a:prstGeom>
        </p:spPr>
      </p:pic>
      <p:pic>
        <p:nvPicPr>
          <p:cNvPr id="9" name="Picture 8">
            <a:extLst>
              <a:ext uri="{FF2B5EF4-FFF2-40B4-BE49-F238E27FC236}">
                <a16:creationId xmlns:a16="http://schemas.microsoft.com/office/drawing/2014/main" id="{DE8B7FF1-E427-954B-BEC9-A256B55C8BBF}"/>
              </a:ext>
            </a:extLst>
          </p:cNvPr>
          <p:cNvPicPr>
            <a:picLocks noChangeAspect="1"/>
          </p:cNvPicPr>
          <p:nvPr/>
        </p:nvPicPr>
        <p:blipFill>
          <a:blip r:embed="rId3"/>
          <a:stretch>
            <a:fillRect/>
          </a:stretch>
        </p:blipFill>
        <p:spPr>
          <a:xfrm>
            <a:off x="3137529" y="2451281"/>
            <a:ext cx="3204673" cy="2286000"/>
          </a:xfrm>
          <a:prstGeom prst="rect">
            <a:avLst/>
          </a:prstGeom>
        </p:spPr>
      </p:pic>
      <p:sp>
        <p:nvSpPr>
          <p:cNvPr id="11" name="TextBox 10">
            <a:extLst>
              <a:ext uri="{FF2B5EF4-FFF2-40B4-BE49-F238E27FC236}">
                <a16:creationId xmlns:a16="http://schemas.microsoft.com/office/drawing/2014/main" id="{52341F7C-1109-5948-8C5D-F5D1063E77AA}"/>
              </a:ext>
            </a:extLst>
          </p:cNvPr>
          <p:cNvSpPr txBox="1"/>
          <p:nvPr/>
        </p:nvSpPr>
        <p:spPr>
          <a:xfrm>
            <a:off x="6839801" y="4975747"/>
            <a:ext cx="2006062" cy="646331"/>
          </a:xfrm>
          <a:prstGeom prst="rect">
            <a:avLst/>
          </a:prstGeom>
          <a:noFill/>
        </p:spPr>
        <p:txBody>
          <a:bodyPr wrap="none" rtlCol="0">
            <a:spAutoFit/>
          </a:bodyPr>
          <a:lstStyle/>
          <a:p>
            <a:pPr algn="ctr"/>
            <a:r>
              <a:rPr lang="en-US" b="1" dirty="0"/>
              <a:t>Variance</a:t>
            </a:r>
          </a:p>
          <a:p>
            <a:pPr algn="ctr"/>
            <a:r>
              <a:rPr lang="en-US" dirty="0"/>
              <a:t>Model too complex</a:t>
            </a:r>
          </a:p>
        </p:txBody>
      </p:sp>
      <p:sp>
        <p:nvSpPr>
          <p:cNvPr id="12" name="TextBox 11">
            <a:extLst>
              <a:ext uri="{FF2B5EF4-FFF2-40B4-BE49-F238E27FC236}">
                <a16:creationId xmlns:a16="http://schemas.microsoft.com/office/drawing/2014/main" id="{CD1CD8CF-B4B0-3440-9F65-4318CF3DC07C}"/>
              </a:ext>
            </a:extLst>
          </p:cNvPr>
          <p:cNvSpPr txBox="1"/>
          <p:nvPr/>
        </p:nvSpPr>
        <p:spPr>
          <a:xfrm>
            <a:off x="559558" y="4975747"/>
            <a:ext cx="2442949" cy="646331"/>
          </a:xfrm>
          <a:prstGeom prst="rect">
            <a:avLst/>
          </a:prstGeom>
          <a:noFill/>
        </p:spPr>
        <p:txBody>
          <a:bodyPr wrap="square" rtlCol="0">
            <a:spAutoFit/>
          </a:bodyPr>
          <a:lstStyle/>
          <a:p>
            <a:pPr algn="ctr"/>
            <a:r>
              <a:rPr lang="en-US" b="1" dirty="0"/>
              <a:t>Bias</a:t>
            </a:r>
          </a:p>
          <a:p>
            <a:pPr algn="ctr"/>
            <a:r>
              <a:rPr lang="en-US" dirty="0"/>
              <a:t>Model too simple</a:t>
            </a:r>
          </a:p>
        </p:txBody>
      </p:sp>
      <p:pic>
        <p:nvPicPr>
          <p:cNvPr id="13" name="Picture 12">
            <a:extLst>
              <a:ext uri="{FF2B5EF4-FFF2-40B4-BE49-F238E27FC236}">
                <a16:creationId xmlns:a16="http://schemas.microsoft.com/office/drawing/2014/main" id="{AF4B7E7D-775F-B148-A969-23ED160082A6}"/>
              </a:ext>
            </a:extLst>
          </p:cNvPr>
          <p:cNvPicPr>
            <a:picLocks noChangeAspect="1"/>
          </p:cNvPicPr>
          <p:nvPr/>
        </p:nvPicPr>
        <p:blipFill>
          <a:blip r:embed="rId4"/>
          <a:stretch>
            <a:fillRect/>
          </a:stretch>
        </p:blipFill>
        <p:spPr>
          <a:xfrm>
            <a:off x="6157984" y="2451281"/>
            <a:ext cx="3204673" cy="2286000"/>
          </a:xfrm>
          <a:prstGeom prst="rect">
            <a:avLst/>
          </a:prstGeom>
        </p:spPr>
      </p:pic>
    </p:spTree>
    <p:extLst>
      <p:ext uri="{BB962C8B-B14F-4D97-AF65-F5344CB8AC3E}">
        <p14:creationId xmlns:p14="http://schemas.microsoft.com/office/powerpoint/2010/main" val="333339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051D-B153-E04F-985C-28FC5CDE608E}"/>
              </a:ext>
            </a:extLst>
          </p:cNvPr>
          <p:cNvSpPr>
            <a:spLocks noGrp="1"/>
          </p:cNvSpPr>
          <p:nvPr>
            <p:ph type="title"/>
          </p:nvPr>
        </p:nvSpPr>
        <p:spPr/>
        <p:txBody>
          <a:bodyPr>
            <a:normAutofit/>
          </a:bodyPr>
          <a:lstStyle/>
          <a:p>
            <a:r>
              <a:rPr lang="en-US" dirty="0"/>
              <a:t>Overfitting in complex models</a:t>
            </a:r>
          </a:p>
        </p:txBody>
      </p:sp>
      <p:sp>
        <p:nvSpPr>
          <p:cNvPr id="4" name="Footer Placeholder 3">
            <a:extLst>
              <a:ext uri="{FF2B5EF4-FFF2-40B4-BE49-F238E27FC236}">
                <a16:creationId xmlns:a16="http://schemas.microsoft.com/office/drawing/2014/main" id="{03637982-10A9-4141-B245-4C1192964571}"/>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17190CD7-61E8-9E4C-BB28-76E82564BB0D}"/>
              </a:ext>
            </a:extLst>
          </p:cNvPr>
          <p:cNvSpPr>
            <a:spLocks noGrp="1"/>
          </p:cNvSpPr>
          <p:nvPr>
            <p:ph type="sldNum" sz="quarter" idx="12"/>
          </p:nvPr>
        </p:nvSpPr>
        <p:spPr/>
        <p:txBody>
          <a:bodyPr/>
          <a:lstStyle/>
          <a:p>
            <a:fld id="{9A7B1851-7825-C648-B4C4-6D7699D800A2}" type="slidenum">
              <a:rPr lang="en-US" smtClean="0"/>
              <a:t>48</a:t>
            </a:fld>
            <a:endParaRPr lang="en-US"/>
          </a:p>
        </p:txBody>
      </p:sp>
      <p:pic>
        <p:nvPicPr>
          <p:cNvPr id="8" name="Content Placeholder 7">
            <a:extLst>
              <a:ext uri="{FF2B5EF4-FFF2-40B4-BE49-F238E27FC236}">
                <a16:creationId xmlns:a16="http://schemas.microsoft.com/office/drawing/2014/main" id="{50160FE6-8CD7-A940-9D09-DF996EA961D2}"/>
              </a:ext>
            </a:extLst>
          </p:cNvPr>
          <p:cNvPicPr>
            <a:picLocks noGrp="1" noChangeAspect="1"/>
          </p:cNvPicPr>
          <p:nvPr>
            <p:ph idx="1"/>
          </p:nvPr>
        </p:nvPicPr>
        <p:blipFill>
          <a:blip r:embed="rId2"/>
          <a:stretch>
            <a:fillRect/>
          </a:stretch>
        </p:blipFill>
        <p:spPr>
          <a:xfrm>
            <a:off x="195942" y="1668208"/>
            <a:ext cx="8752115" cy="1828800"/>
          </a:xfrm>
          <a:prstGeom prst="rect">
            <a:avLst/>
          </a:prstGeom>
        </p:spPr>
      </p:pic>
      <p:pic>
        <p:nvPicPr>
          <p:cNvPr id="14" name="Picture 13">
            <a:extLst>
              <a:ext uri="{FF2B5EF4-FFF2-40B4-BE49-F238E27FC236}">
                <a16:creationId xmlns:a16="http://schemas.microsoft.com/office/drawing/2014/main" id="{5970794C-6A2B-434D-BDBC-3AFCC12BE6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9248" y="3437191"/>
            <a:ext cx="3365503" cy="2524127"/>
          </a:xfrm>
          <a:prstGeom prst="rect">
            <a:avLst/>
          </a:prstGeom>
        </p:spPr>
      </p:pic>
      <p:sp>
        <p:nvSpPr>
          <p:cNvPr id="3" name="TextBox 2">
            <a:extLst>
              <a:ext uri="{FF2B5EF4-FFF2-40B4-BE49-F238E27FC236}">
                <a16:creationId xmlns:a16="http://schemas.microsoft.com/office/drawing/2014/main" id="{8DADA8EF-4D83-2948-ABE0-10BE396E11B9}"/>
              </a:ext>
            </a:extLst>
          </p:cNvPr>
          <p:cNvSpPr txBox="1"/>
          <p:nvPr/>
        </p:nvSpPr>
        <p:spPr>
          <a:xfrm>
            <a:off x="3768810" y="5792493"/>
            <a:ext cx="1770036" cy="369332"/>
          </a:xfrm>
          <a:prstGeom prst="rect">
            <a:avLst/>
          </a:prstGeom>
          <a:solidFill>
            <a:schemeClr val="bg1"/>
          </a:solidFill>
        </p:spPr>
        <p:txBody>
          <a:bodyPr wrap="none" rtlCol="0">
            <a:spAutoFit/>
          </a:bodyPr>
          <a:lstStyle/>
          <a:p>
            <a:r>
              <a:rPr lang="en-US" dirty="0"/>
              <a:t># of hidden units</a:t>
            </a:r>
          </a:p>
        </p:txBody>
      </p:sp>
      <p:sp>
        <p:nvSpPr>
          <p:cNvPr id="9" name="TextBox 8">
            <a:extLst>
              <a:ext uri="{FF2B5EF4-FFF2-40B4-BE49-F238E27FC236}">
                <a16:creationId xmlns:a16="http://schemas.microsoft.com/office/drawing/2014/main" id="{EE15D0D1-9318-9A4D-9548-77D7F98F5518}"/>
              </a:ext>
            </a:extLst>
          </p:cNvPr>
          <p:cNvSpPr txBox="1"/>
          <p:nvPr/>
        </p:nvSpPr>
        <p:spPr>
          <a:xfrm rot="16200000">
            <a:off x="2179208" y="4488084"/>
            <a:ext cx="1691938" cy="369332"/>
          </a:xfrm>
          <a:prstGeom prst="rect">
            <a:avLst/>
          </a:prstGeom>
          <a:solidFill>
            <a:schemeClr val="bg1"/>
          </a:solidFill>
        </p:spPr>
        <p:txBody>
          <a:bodyPr wrap="none" rtlCol="0">
            <a:spAutoFit/>
          </a:bodyPr>
          <a:lstStyle/>
          <a:p>
            <a:r>
              <a:rPr lang="en-US" dirty="0"/>
              <a:t>Test error (MSE)</a:t>
            </a:r>
          </a:p>
        </p:txBody>
      </p:sp>
    </p:spTree>
    <p:extLst>
      <p:ext uri="{BB962C8B-B14F-4D97-AF65-F5344CB8AC3E}">
        <p14:creationId xmlns:p14="http://schemas.microsoft.com/office/powerpoint/2010/main" val="19974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22EE0-5652-BF4C-A59B-38AA7C3640AF}"/>
              </a:ext>
            </a:extLst>
          </p:cNvPr>
          <p:cNvSpPr>
            <a:spLocks noGrp="1"/>
          </p:cNvSpPr>
          <p:nvPr>
            <p:ph type="title"/>
          </p:nvPr>
        </p:nvSpPr>
        <p:spPr/>
        <p:txBody>
          <a:bodyPr/>
          <a:lstStyle/>
          <a:p>
            <a:r>
              <a:rPr lang="en-US" dirty="0"/>
              <a:t>A puzzle?</a:t>
            </a:r>
          </a:p>
        </p:txBody>
      </p:sp>
      <p:sp>
        <p:nvSpPr>
          <p:cNvPr id="3" name="Content Placeholder 2">
            <a:extLst>
              <a:ext uri="{FF2B5EF4-FFF2-40B4-BE49-F238E27FC236}">
                <a16:creationId xmlns:a16="http://schemas.microsoft.com/office/drawing/2014/main" id="{D8603E34-4947-1141-AF50-F9401A837C7F}"/>
              </a:ext>
            </a:extLst>
          </p:cNvPr>
          <p:cNvSpPr>
            <a:spLocks noGrp="1"/>
          </p:cNvSpPr>
          <p:nvPr>
            <p:ph idx="1"/>
          </p:nvPr>
        </p:nvSpPr>
        <p:spPr/>
        <p:txBody>
          <a:bodyPr>
            <a:normAutofit/>
          </a:bodyPr>
          <a:lstStyle/>
          <a:p>
            <a:r>
              <a:rPr lang="en-US" sz="2000" dirty="0"/>
              <a:t>Zhang et al., 2017: Big networks should be too complex and </a:t>
            </a:r>
            <a:r>
              <a:rPr lang="en-US" sz="2000" dirty="0" err="1"/>
              <a:t>overfit</a:t>
            </a:r>
            <a:endParaRPr lang="en-US" sz="2000" dirty="0"/>
          </a:p>
          <a:p>
            <a:pPr lvl="1"/>
            <a:r>
              <a:rPr lang="en-US" sz="1800" dirty="0"/>
              <a:t>Naïve VC Dimension bounds predict larger networks are worse</a:t>
            </a:r>
          </a:p>
          <a:p>
            <a:endParaRPr lang="en-US" sz="2000" dirty="0"/>
          </a:p>
          <a:p>
            <a:r>
              <a:rPr lang="en-US" sz="2000" dirty="0"/>
              <a:t>This was also a puzzle in the past as well: </a:t>
            </a:r>
          </a:p>
          <a:p>
            <a:pPr lvl="1"/>
            <a:r>
              <a:rPr lang="en-US" sz="1800" dirty="0"/>
              <a:t>SVMs generalize well even with infinite features (infinite VC dimension kernels like RBF kernels). How?</a:t>
            </a:r>
          </a:p>
          <a:p>
            <a:pPr lvl="1"/>
            <a:endParaRPr lang="en-US" sz="1800" dirty="0"/>
          </a:p>
          <a:p>
            <a:r>
              <a:rPr lang="en-US" sz="2000" dirty="0"/>
              <a:t>Basic answer: regularization </a:t>
            </a:r>
            <a:r>
              <a:rPr lang="en-US" sz="1800" dirty="0"/>
              <a:t>(Bartlett, 1998; </a:t>
            </a:r>
            <a:r>
              <a:rPr lang="en-US" sz="1800" dirty="0" err="1"/>
              <a:t>Neyshabur</a:t>
            </a:r>
            <a:r>
              <a:rPr lang="en-US" sz="1800" dirty="0"/>
              <a:t> et al., 2015)</a:t>
            </a:r>
            <a:endParaRPr lang="en-US" sz="2000" dirty="0"/>
          </a:p>
          <a:p>
            <a:pPr lvl="1"/>
            <a:r>
              <a:rPr lang="en-US" sz="1800" dirty="0"/>
              <a:t>SVM will generalize well if large-margin solution is found</a:t>
            </a:r>
          </a:p>
          <a:p>
            <a:pPr lvl="1"/>
            <a:endParaRPr lang="en-US" sz="1800" dirty="0"/>
          </a:p>
          <a:p>
            <a:endParaRPr lang="en-US" sz="2000" dirty="0"/>
          </a:p>
          <a:p>
            <a:endParaRPr lang="en-US" sz="2000" dirty="0"/>
          </a:p>
        </p:txBody>
      </p:sp>
      <p:sp>
        <p:nvSpPr>
          <p:cNvPr id="4" name="Footer Placeholder 3">
            <a:extLst>
              <a:ext uri="{FF2B5EF4-FFF2-40B4-BE49-F238E27FC236}">
                <a16:creationId xmlns:a16="http://schemas.microsoft.com/office/drawing/2014/main" id="{E717EF05-061F-3746-9ED1-220221CDA3DE}"/>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CA2ED27B-7A1E-C747-B2C6-21FD4FAC3484}"/>
              </a:ext>
            </a:extLst>
          </p:cNvPr>
          <p:cNvSpPr>
            <a:spLocks noGrp="1"/>
          </p:cNvSpPr>
          <p:nvPr>
            <p:ph type="sldNum" sz="quarter" idx="12"/>
          </p:nvPr>
        </p:nvSpPr>
        <p:spPr/>
        <p:txBody>
          <a:bodyPr/>
          <a:lstStyle/>
          <a:p>
            <a:fld id="{9A7B1851-7825-C648-B4C4-6D7699D800A2}" type="slidenum">
              <a:rPr lang="en-US" smtClean="0"/>
              <a:t>49</a:t>
            </a:fld>
            <a:endParaRPr lang="en-US" dirty="0"/>
          </a:p>
        </p:txBody>
      </p:sp>
    </p:spTree>
    <p:extLst>
      <p:ext uri="{BB962C8B-B14F-4D97-AF65-F5344CB8AC3E}">
        <p14:creationId xmlns:p14="http://schemas.microsoft.com/office/powerpoint/2010/main" val="638177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rPr>
              <a:t>Depth: Layered anatomy</a:t>
            </a:r>
          </a:p>
        </p:txBody>
      </p:sp>
      <p:sp>
        <p:nvSpPr>
          <p:cNvPr id="4" name="Footer Placeholder 3"/>
          <p:cNvSpPr>
            <a:spLocks noGrp="1"/>
          </p:cNvSpPr>
          <p:nvPr>
            <p:ph type="ftr" sz="quarter" idx="11"/>
          </p:nvPr>
        </p:nvSpPr>
        <p:spPr/>
        <p:txBody>
          <a:bodyPr/>
          <a:lstStyle/>
          <a:p>
            <a:r>
              <a:rPr lang="en-US" dirty="0"/>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5</a:t>
            </a:fld>
            <a:endParaRPr lang="en-US"/>
          </a:p>
        </p:txBody>
      </p:sp>
      <p:pic>
        <p:nvPicPr>
          <p:cNvPr id="7" name="Content Placeholder 6"/>
          <p:cNvPicPr>
            <a:picLocks noGrp="1" noChangeAspect="1"/>
          </p:cNvPicPr>
          <p:nvPr>
            <p:ph idx="1"/>
          </p:nvPr>
        </p:nvPicPr>
        <p:blipFill>
          <a:blip r:embed="rId2" cstate="email">
            <a:extLst>
              <a:ext uri="{BEBA8EAE-BF5A-486C-A8C5-ECC9F3942E4B}">
                <a14:imgProps xmlns:a14="http://schemas.microsoft.com/office/drawing/2010/main">
                  <a14:imgLayer r:embed="rId3">
                    <a14:imgEffect>
                      <a14:backgroundRemoval t="10000" b="90000" l="7302" r="92698">
                        <a14:foregroundMark x1="12698" y1="41750" x2="12698" y2="41750"/>
                        <a14:foregroundMark x1="7302" y1="38250" x2="29365" y2="45500"/>
                        <a14:foregroundMark x1="60794" y1="50250" x2="83175" y2="46000"/>
                        <a14:foregroundMark x1="74921" y1="14000" x2="92698" y2="47000"/>
                        <a14:foregroundMark x1="81905" y1="20750" x2="92698" y2="33500"/>
                        <a14:foregroundMark x1="45397" y1="67750" x2="58095" y2="72500"/>
                        <a14:foregroundMark x1="44127" y1="74500" x2="70794" y2="82000"/>
                        <a14:foregroundMark x1="74286" y1="77000" x2="92698" y2="69750"/>
                        <a14:foregroundMark x1="73175" y1="84000" x2="92222" y2="78250"/>
                        <a14:foregroundMark x1="10952" y1="47500" x2="36032" y2="46500"/>
                        <a14:foregroundMark x1="26984" y1="39250" x2="7302" y2="47500"/>
                        <a14:backgroundMark x1="70476" y1="93000" x2="48413" y2="80750"/>
                      </a14:backgroundRemoval>
                    </a14:imgEffect>
                  </a14:imgLayer>
                </a14:imgProps>
              </a:ext>
              <a:ext uri="{28A0092B-C50C-407E-A947-70E740481C1C}">
                <a14:useLocalDpi xmlns:a14="http://schemas.microsoft.com/office/drawing/2010/main"/>
              </a:ext>
            </a:extLst>
          </a:blip>
          <a:srcRect l="-7724" r="-7724"/>
          <a:stretch>
            <a:fillRect/>
          </a:stretch>
        </p:blipFill>
        <p:spPr>
          <a:xfrm>
            <a:off x="-317808" y="1600201"/>
            <a:ext cx="8229600" cy="4525963"/>
          </a:xfrm>
        </p:spPr>
      </p:pic>
      <p:sp>
        <p:nvSpPr>
          <p:cNvPr id="8" name="Rectangle 7"/>
          <p:cNvSpPr/>
          <p:nvPr/>
        </p:nvSpPr>
        <p:spPr>
          <a:xfrm>
            <a:off x="3253682" y="6404547"/>
            <a:ext cx="7940856" cy="236356"/>
          </a:xfrm>
          <a:prstGeom prst="rect">
            <a:avLst/>
          </a:prstGeom>
        </p:spPr>
        <p:txBody>
          <a:bodyPr wrap="square" lIns="91394" tIns="45697" rIns="91394" bIns="45697">
            <a:spAutoFit/>
          </a:bodyPr>
          <a:lstStyle/>
          <a:p>
            <a:r>
              <a:rPr lang="en-US" sz="900" dirty="0"/>
              <a:t>http://</a:t>
            </a:r>
            <a:r>
              <a:rPr lang="en-US" sz="900" dirty="0" err="1"/>
              <a:t>www.eyebrainpedia.com</a:t>
            </a:r>
            <a:r>
              <a:rPr lang="en-US" sz="900" dirty="0"/>
              <a:t>/En/</a:t>
            </a:r>
            <a:r>
              <a:rPr lang="en-US" sz="900" dirty="0" err="1"/>
              <a:t>Localisation</a:t>
            </a:r>
            <a:r>
              <a:rPr lang="en-US" sz="900" dirty="0"/>
              <a:t>/images/</a:t>
            </a:r>
            <a:r>
              <a:rPr lang="en-US" sz="900" dirty="0" err="1"/>
              <a:t>EncephaleAiresVisuellesPosterieures.png</a:t>
            </a:r>
            <a:endParaRPr lang="en-US" sz="900" dirty="0"/>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l="6741"/>
          <a:stretch/>
        </p:blipFill>
        <p:spPr>
          <a:xfrm>
            <a:off x="5107522" y="1586237"/>
            <a:ext cx="2123549" cy="3759200"/>
          </a:xfrm>
          <a:prstGeom prst="rect">
            <a:avLst/>
          </a:prstGeom>
          <a:ln>
            <a:solidFill>
              <a:schemeClr val="accent1"/>
            </a:solidFill>
          </a:ln>
        </p:spPr>
      </p:pic>
      <p:sp>
        <p:nvSpPr>
          <p:cNvPr id="15" name="Freeform 14"/>
          <p:cNvSpPr/>
          <p:nvPr/>
        </p:nvSpPr>
        <p:spPr>
          <a:xfrm>
            <a:off x="4312090" y="1591071"/>
            <a:ext cx="795433" cy="3754367"/>
          </a:xfrm>
          <a:custGeom>
            <a:avLst/>
            <a:gdLst>
              <a:gd name="connsiteX0" fmla="*/ 0 w 795433"/>
              <a:gd name="connsiteY0" fmla="*/ 2721567 h 3754367"/>
              <a:gd name="connsiteX1" fmla="*/ 795433 w 795433"/>
              <a:gd name="connsiteY1" fmla="*/ 0 h 3754367"/>
              <a:gd name="connsiteX2" fmla="*/ 781478 w 795433"/>
              <a:gd name="connsiteY2" fmla="*/ 3754367 h 3754367"/>
              <a:gd name="connsiteX3" fmla="*/ 0 w 795433"/>
              <a:gd name="connsiteY3" fmla="*/ 3014659 h 3754367"/>
              <a:gd name="connsiteX4" fmla="*/ 0 w 795433"/>
              <a:gd name="connsiteY4" fmla="*/ 2721567 h 3754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3" h="3754367">
                <a:moveTo>
                  <a:pt x="0" y="2721567"/>
                </a:moveTo>
                <a:lnTo>
                  <a:pt x="795433" y="0"/>
                </a:lnTo>
                <a:cubicBezTo>
                  <a:pt x="790781" y="1251456"/>
                  <a:pt x="786130" y="2502911"/>
                  <a:pt x="781478" y="3754367"/>
                </a:cubicBezTo>
                <a:lnTo>
                  <a:pt x="0" y="3014659"/>
                </a:lnTo>
                <a:lnTo>
                  <a:pt x="0" y="2721567"/>
                </a:lnTo>
                <a:close/>
              </a:path>
            </a:pathLst>
          </a:custGeom>
        </p:spPr>
        <p:style>
          <a:lnRef idx="1">
            <a:schemeClr val="accent1"/>
          </a:lnRef>
          <a:fillRef idx="3">
            <a:schemeClr val="accent1"/>
          </a:fillRef>
          <a:effectRef idx="2">
            <a:schemeClr val="accent1"/>
          </a:effectRef>
          <a:fontRef idx="minor">
            <a:schemeClr val="lt1"/>
          </a:fontRef>
        </p:style>
        <p:txBody>
          <a:bodyPr lIns="91394" tIns="45697" rIns="91394" bIns="45697" rtlCol="0" anchor="ctr"/>
          <a:lstStyle/>
          <a:p>
            <a:pPr algn="ctr"/>
            <a:endParaRPr lang="en-US"/>
          </a:p>
        </p:txBody>
      </p:sp>
      <p:sp>
        <p:nvSpPr>
          <p:cNvPr id="16" name="TextBox 15"/>
          <p:cNvSpPr txBox="1"/>
          <p:nvPr/>
        </p:nvSpPr>
        <p:spPr>
          <a:xfrm>
            <a:off x="5247073" y="5359395"/>
            <a:ext cx="1915816" cy="307730"/>
          </a:xfrm>
          <a:prstGeom prst="rect">
            <a:avLst/>
          </a:prstGeom>
          <a:noFill/>
        </p:spPr>
        <p:txBody>
          <a:bodyPr wrap="none" lIns="91394" tIns="45697" rIns="91394" bIns="45697" rtlCol="0">
            <a:spAutoFit/>
          </a:bodyPr>
          <a:lstStyle/>
          <a:p>
            <a:r>
              <a:rPr lang="en-US" sz="1400" dirty="0"/>
              <a:t>Douglas &amp; Martin, 2004</a:t>
            </a:r>
          </a:p>
        </p:txBody>
      </p:sp>
      <p:sp>
        <p:nvSpPr>
          <p:cNvPr id="3" name="TextBox 2"/>
          <p:cNvSpPr txBox="1"/>
          <p:nvPr/>
        </p:nvSpPr>
        <p:spPr>
          <a:xfrm>
            <a:off x="457200" y="5698485"/>
            <a:ext cx="4176177" cy="461665"/>
          </a:xfrm>
          <a:prstGeom prst="rect">
            <a:avLst/>
          </a:prstGeom>
          <a:noFill/>
        </p:spPr>
        <p:txBody>
          <a:bodyPr wrap="none" rtlCol="0">
            <a:spAutoFit/>
          </a:bodyPr>
          <a:lstStyle/>
          <a:p>
            <a:r>
              <a:rPr lang="en-US" sz="2400" dirty="0">
                <a:latin typeface="Avenir Book"/>
                <a:cs typeface="Avenir Book"/>
              </a:rPr>
              <a:t>Within each area: ~2-3 layers</a:t>
            </a:r>
          </a:p>
        </p:txBody>
      </p:sp>
    </p:spTree>
    <p:extLst>
      <p:ext uri="{BB962C8B-B14F-4D97-AF65-F5344CB8AC3E}">
        <p14:creationId xmlns:p14="http://schemas.microsoft.com/office/powerpoint/2010/main" val="426937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22EE0-5652-BF4C-A59B-38AA7C3640AF}"/>
              </a:ext>
            </a:extLst>
          </p:cNvPr>
          <p:cNvSpPr>
            <a:spLocks noGrp="1"/>
          </p:cNvSpPr>
          <p:nvPr>
            <p:ph type="title"/>
          </p:nvPr>
        </p:nvSpPr>
        <p:spPr/>
        <p:txBody>
          <a:bodyPr/>
          <a:lstStyle/>
          <a:p>
            <a:r>
              <a:rPr lang="en-US" dirty="0"/>
              <a:t>A puzzle?</a:t>
            </a:r>
          </a:p>
        </p:txBody>
      </p:sp>
      <p:sp>
        <p:nvSpPr>
          <p:cNvPr id="3" name="Content Placeholder 2">
            <a:extLst>
              <a:ext uri="{FF2B5EF4-FFF2-40B4-BE49-F238E27FC236}">
                <a16:creationId xmlns:a16="http://schemas.microsoft.com/office/drawing/2014/main" id="{D8603E34-4947-1141-AF50-F9401A837C7F}"/>
              </a:ext>
            </a:extLst>
          </p:cNvPr>
          <p:cNvSpPr>
            <a:spLocks noGrp="1"/>
          </p:cNvSpPr>
          <p:nvPr>
            <p:ph idx="1"/>
          </p:nvPr>
        </p:nvSpPr>
        <p:spPr/>
        <p:txBody>
          <a:bodyPr>
            <a:normAutofit fontScale="92500" lnSpcReduction="10000"/>
          </a:bodyPr>
          <a:lstStyle/>
          <a:p>
            <a:r>
              <a:rPr lang="en-US" sz="2000" dirty="0"/>
              <a:t>Well-known that the norm of a neural network’s weights bounds the complexity of the function it can represent </a:t>
            </a:r>
          </a:p>
          <a:p>
            <a:endParaRPr lang="en-US" sz="2000" dirty="0"/>
          </a:p>
          <a:p>
            <a:r>
              <a:rPr lang="en-US" sz="2000" dirty="0"/>
              <a:t>(Bartlett, P. L. (1998). The Sample Complexity of Pattern Classification with Neural Networks: The Size of the Weights is More Important than the Size of the Network. </a:t>
            </a:r>
            <a:r>
              <a:rPr lang="en-US" sz="2000" i="1" dirty="0"/>
              <a:t>IEEE Trans. Info. Theory</a:t>
            </a:r>
            <a:r>
              <a:rPr lang="en-US" sz="2000" dirty="0"/>
              <a:t>, </a:t>
            </a:r>
            <a:r>
              <a:rPr lang="en-US" sz="2000" i="1" dirty="0"/>
              <a:t>44</a:t>
            </a:r>
            <a:r>
              <a:rPr lang="en-US" sz="2000" dirty="0"/>
              <a:t>(2), 525–536.)</a:t>
            </a:r>
          </a:p>
          <a:p>
            <a:pPr marL="0" indent="0">
              <a:buNone/>
            </a:pPr>
            <a:endParaRPr lang="en-US" sz="2000" dirty="0"/>
          </a:p>
          <a:p>
            <a:r>
              <a:rPr lang="en-US" sz="2000" dirty="0"/>
              <a:t>If there is a puzzle, it is where the regularization is coming from in this instance</a:t>
            </a:r>
          </a:p>
          <a:p>
            <a:pPr lvl="1"/>
            <a:r>
              <a:rPr lang="en-US" sz="1800" dirty="0"/>
              <a:t>SGD? Limited overfitting even with BGD.</a:t>
            </a:r>
          </a:p>
          <a:p>
            <a:pPr lvl="1"/>
            <a:r>
              <a:rPr lang="en-US" sz="1800" dirty="0"/>
              <a:t>Early stopping? Limited overfitting even with long training times.</a:t>
            </a:r>
          </a:p>
          <a:p>
            <a:pPr lvl="1"/>
            <a:endParaRPr lang="en-US" sz="1800" dirty="0"/>
          </a:p>
          <a:p>
            <a:r>
              <a:rPr lang="en-US" sz="2200" dirty="0">
                <a:solidFill>
                  <a:schemeClr val="accent1">
                    <a:lumMod val="75000"/>
                  </a:schemeClr>
                </a:solidFill>
              </a:rPr>
              <a:t>Where is the regularization in the typical training procedure for deep networks?</a:t>
            </a:r>
          </a:p>
          <a:p>
            <a:pPr lvl="1"/>
            <a:endParaRPr lang="en-US" sz="1800" dirty="0"/>
          </a:p>
          <a:p>
            <a:pPr lvl="1"/>
            <a:endParaRPr lang="en-US" sz="1800" dirty="0"/>
          </a:p>
          <a:p>
            <a:pPr lvl="1"/>
            <a:endParaRPr lang="en-US" sz="1800" dirty="0"/>
          </a:p>
          <a:p>
            <a:endParaRPr lang="en-US" sz="2000" dirty="0"/>
          </a:p>
          <a:p>
            <a:endParaRPr lang="en-US" sz="2000" dirty="0"/>
          </a:p>
        </p:txBody>
      </p:sp>
      <p:sp>
        <p:nvSpPr>
          <p:cNvPr id="4" name="Footer Placeholder 3">
            <a:extLst>
              <a:ext uri="{FF2B5EF4-FFF2-40B4-BE49-F238E27FC236}">
                <a16:creationId xmlns:a16="http://schemas.microsoft.com/office/drawing/2014/main" id="{E717EF05-061F-3746-9ED1-220221CDA3DE}"/>
              </a:ext>
            </a:extLst>
          </p:cNvPr>
          <p:cNvSpPr>
            <a:spLocks noGrp="1"/>
          </p:cNvSpPr>
          <p:nvPr>
            <p:ph type="ftr" sz="quarter" idx="11"/>
          </p:nvPr>
        </p:nvSpPr>
        <p:spPr/>
        <p:txBody>
          <a:bodyPr/>
          <a:lstStyle/>
          <a:p>
            <a:r>
              <a:rPr lang="en-US" dirty="0"/>
              <a:t>Andrew Saxe</a:t>
            </a:r>
          </a:p>
        </p:txBody>
      </p:sp>
      <p:sp>
        <p:nvSpPr>
          <p:cNvPr id="5" name="Slide Number Placeholder 4">
            <a:extLst>
              <a:ext uri="{FF2B5EF4-FFF2-40B4-BE49-F238E27FC236}">
                <a16:creationId xmlns:a16="http://schemas.microsoft.com/office/drawing/2014/main" id="{CA2ED27B-7A1E-C747-B2C6-21FD4FAC3484}"/>
              </a:ext>
            </a:extLst>
          </p:cNvPr>
          <p:cNvSpPr>
            <a:spLocks noGrp="1"/>
          </p:cNvSpPr>
          <p:nvPr>
            <p:ph type="sldNum" sz="quarter" idx="12"/>
          </p:nvPr>
        </p:nvSpPr>
        <p:spPr/>
        <p:txBody>
          <a:bodyPr/>
          <a:lstStyle/>
          <a:p>
            <a:fld id="{9A7B1851-7825-C648-B4C4-6D7699D800A2}" type="slidenum">
              <a:rPr lang="en-US" smtClean="0"/>
              <a:t>50</a:t>
            </a:fld>
            <a:endParaRPr lang="en-US" dirty="0"/>
          </a:p>
        </p:txBody>
      </p:sp>
    </p:spTree>
    <p:extLst>
      <p:ext uri="{BB962C8B-B14F-4D97-AF65-F5344CB8AC3E}">
        <p14:creationId xmlns:p14="http://schemas.microsoft.com/office/powerpoint/2010/main" val="2543918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A643-28DF-4AFA-A24C-FD9F2B8EBC50}"/>
              </a:ext>
            </a:extLst>
          </p:cNvPr>
          <p:cNvSpPr>
            <a:spLocks noGrp="1"/>
          </p:cNvSpPr>
          <p:nvPr>
            <p:ph type="title"/>
          </p:nvPr>
        </p:nvSpPr>
        <p:spPr>
          <a:xfrm>
            <a:off x="0" y="359326"/>
            <a:ext cx="7886700" cy="994172"/>
          </a:xfrm>
        </p:spPr>
        <p:txBody>
          <a:bodyPr/>
          <a:lstStyle/>
          <a:p>
            <a:r>
              <a:rPr lang="en-US" dirty="0"/>
              <a:t>Student-Teacher formalism</a:t>
            </a:r>
            <a:endParaRPr lang="fr-FR" dirty="0"/>
          </a:p>
        </p:txBody>
      </p:sp>
      <p:pic>
        <p:nvPicPr>
          <p:cNvPr id="4" name="Picture 3">
            <a:extLst>
              <a:ext uri="{FF2B5EF4-FFF2-40B4-BE49-F238E27FC236}">
                <a16:creationId xmlns:a16="http://schemas.microsoft.com/office/drawing/2014/main" id="{751EAD58-AC08-4490-8F58-B9C2E3C067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8620" y="1377961"/>
            <a:ext cx="6272979" cy="440259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5479E8-ACA4-4E09-9C8B-CC72F127BFB3}"/>
                  </a:ext>
                </a:extLst>
              </p:cNvPr>
              <p:cNvSpPr txBox="1"/>
              <p:nvPr/>
            </p:nvSpPr>
            <p:spPr>
              <a:xfrm>
                <a:off x="7824631" y="6182349"/>
                <a:ext cx="1319369" cy="4385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500" i="1">
                              <a:latin typeface="Cambria Math" panose="02040503050406030204" pitchFamily="18" charset="0"/>
                              <a:ea typeface="Cambria Math" panose="02040503050406030204" pitchFamily="18" charset="0"/>
                            </a:rPr>
                          </m:ctrlPr>
                        </m:sSubSupPr>
                        <m:e>
                          <m:r>
                            <a:rPr lang="en-US" sz="1500" i="1">
                              <a:latin typeface="Cambria Math" panose="02040503050406030204" pitchFamily="18" charset="0"/>
                              <a:ea typeface="Cambria Math" panose="02040503050406030204" pitchFamily="18" charset="0"/>
                            </a:rPr>
                            <m:t>𝑥</m:t>
                          </m:r>
                        </m:e>
                        <m:sub>
                          <m:r>
                            <a:rPr lang="en-US" sz="1500" i="1">
                              <a:latin typeface="Cambria Math" panose="02040503050406030204" pitchFamily="18" charset="0"/>
                              <a:ea typeface="Cambria Math" panose="02040503050406030204" pitchFamily="18" charset="0"/>
                            </a:rPr>
                            <m:t>𝑗</m:t>
                          </m:r>
                        </m:sub>
                        <m:sup>
                          <m:r>
                            <a:rPr lang="en-US" sz="1500" i="1">
                              <a:latin typeface="Cambria Math" panose="02040503050406030204" pitchFamily="18" charset="0"/>
                              <a:ea typeface="Cambria Math" panose="02040503050406030204" pitchFamily="18" charset="0"/>
                            </a:rPr>
                            <m:t>𝜇</m:t>
                          </m:r>
                        </m:sup>
                      </m:sSubSup>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𝑁</m:t>
                      </m:r>
                      <m:d>
                        <m:dPr>
                          <m:ctrlPr>
                            <a:rPr lang="en-US" sz="1500" i="1">
                              <a:latin typeface="Cambria Math" panose="02040503050406030204" pitchFamily="18" charset="0"/>
                              <a:ea typeface="Cambria Math" panose="02040503050406030204" pitchFamily="18" charset="0"/>
                            </a:rPr>
                          </m:ctrlPr>
                        </m:dPr>
                        <m:e>
                          <m:r>
                            <a:rPr lang="en-US" sz="1500" i="1">
                              <a:latin typeface="Cambria Math" panose="02040503050406030204" pitchFamily="18" charset="0"/>
                              <a:ea typeface="Cambria Math" panose="02040503050406030204" pitchFamily="18" charset="0"/>
                            </a:rPr>
                            <m:t>0,</m:t>
                          </m:r>
                          <m:f>
                            <m:fPr>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1</m:t>
                              </m:r>
                            </m:num>
                            <m:den>
                              <m:r>
                                <a:rPr lang="en-US" sz="1500" i="1">
                                  <a:latin typeface="Cambria Math" panose="02040503050406030204" pitchFamily="18" charset="0"/>
                                  <a:ea typeface="Cambria Math" panose="02040503050406030204" pitchFamily="18" charset="0"/>
                                </a:rPr>
                                <m:t>𝑁</m:t>
                              </m:r>
                            </m:den>
                          </m:f>
                        </m:e>
                      </m:d>
                    </m:oMath>
                  </m:oMathPara>
                </a14:m>
                <a:endParaRPr lang="fr-FR" sz="1500" dirty="0"/>
              </a:p>
            </p:txBody>
          </p:sp>
        </mc:Choice>
        <mc:Fallback xmlns="">
          <p:sp>
            <p:nvSpPr>
              <p:cNvPr id="6" name="TextBox 5">
                <a:extLst>
                  <a:ext uri="{FF2B5EF4-FFF2-40B4-BE49-F238E27FC236}">
                    <a16:creationId xmlns:a16="http://schemas.microsoft.com/office/drawing/2014/main" id="{715479E8-ACA4-4E09-9C8B-CC72F127BFB3}"/>
                  </a:ext>
                </a:extLst>
              </p:cNvPr>
              <p:cNvSpPr txBox="1">
                <a:spLocks noRot="1" noChangeAspect="1" noMove="1" noResize="1" noEditPoints="1" noAdjustHandles="1" noChangeArrowheads="1" noChangeShapeType="1" noTextEdit="1"/>
              </p:cNvSpPr>
              <p:nvPr/>
            </p:nvSpPr>
            <p:spPr>
              <a:xfrm>
                <a:off x="7824631" y="6182349"/>
                <a:ext cx="1319369" cy="438582"/>
              </a:xfrm>
              <a:prstGeom prst="rect">
                <a:avLst/>
              </a:prstGeom>
              <a:blipFill>
                <a:blip r:embed="rId4"/>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6A9027A-87A3-4C28-87D6-3A0B3C0C347B}"/>
                  </a:ext>
                </a:extLst>
              </p:cNvPr>
              <p:cNvSpPr txBox="1"/>
              <p:nvPr/>
            </p:nvSpPr>
            <p:spPr>
              <a:xfrm>
                <a:off x="4693920" y="6360733"/>
                <a:ext cx="1217769"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500" i="1">
                              <a:latin typeface="Cambria Math" panose="02040503050406030204" pitchFamily="18" charset="0"/>
                              <a:ea typeface="Cambria Math" panose="02040503050406030204" pitchFamily="18" charset="0"/>
                            </a:rPr>
                          </m:ctrlPr>
                        </m:sSupPr>
                        <m:e>
                          <m:r>
                            <a:rPr lang="en-US" sz="1500" i="1">
                              <a:latin typeface="Cambria Math" panose="02040503050406030204" pitchFamily="18" charset="0"/>
                              <a:ea typeface="Cambria Math" panose="02040503050406030204" pitchFamily="18" charset="0"/>
                            </a:rPr>
                            <m:t>𝜀</m:t>
                          </m:r>
                        </m:e>
                        <m:sup>
                          <m:r>
                            <a:rPr lang="en-US" sz="1500" i="1">
                              <a:latin typeface="Cambria Math" panose="02040503050406030204" pitchFamily="18" charset="0"/>
                              <a:ea typeface="Cambria Math" panose="02040503050406030204" pitchFamily="18" charset="0"/>
                            </a:rPr>
                            <m:t>𝜇</m:t>
                          </m:r>
                        </m:sup>
                      </m:sSup>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rPr>
                        <m:t>𝑁</m:t>
                      </m:r>
                      <m:r>
                        <a:rPr lang="en-US" sz="1500" i="1">
                          <a:latin typeface="Cambria Math" panose="02040503050406030204" pitchFamily="18" charset="0"/>
                        </a:rPr>
                        <m:t>(0</m:t>
                      </m:r>
                      <m:sSubSup>
                        <m:sSubSupPr>
                          <m:ctrlPr>
                            <a:rPr lang="en-US" sz="1500" i="1">
                              <a:latin typeface="Cambria Math" panose="02040503050406030204" pitchFamily="18" charset="0"/>
                            </a:rPr>
                          </m:ctrlPr>
                        </m:sSubSupPr>
                        <m:e>
                          <m:r>
                            <a:rPr lang="en-US" sz="1500" i="1">
                              <a:latin typeface="Cambria Math" panose="02040503050406030204" pitchFamily="18" charset="0"/>
                            </a:rPr>
                            <m:t>,</m:t>
                          </m:r>
                          <m:r>
                            <a:rPr lang="fr-FR" sz="1500" i="1">
                              <a:latin typeface="Cambria Math" panose="02040503050406030204" pitchFamily="18" charset="0"/>
                              <a:ea typeface="Cambria Math" panose="02040503050406030204" pitchFamily="18" charset="0"/>
                            </a:rPr>
                            <m:t>𝜎</m:t>
                          </m:r>
                        </m:e>
                        <m:sub>
                          <m:r>
                            <a:rPr lang="en-US" sz="1500" i="1">
                              <a:latin typeface="Cambria Math" panose="02040503050406030204" pitchFamily="18" charset="0"/>
                              <a:ea typeface="Cambria Math" panose="02040503050406030204" pitchFamily="18" charset="0"/>
                            </a:rPr>
                            <m:t>𝜀</m:t>
                          </m:r>
                        </m:sub>
                        <m:sup>
                          <m:r>
                            <a:rPr lang="en-US" sz="1500" i="1">
                              <a:latin typeface="Cambria Math" panose="02040503050406030204" pitchFamily="18" charset="0"/>
                            </a:rPr>
                            <m:t>2</m:t>
                          </m:r>
                        </m:sup>
                      </m:sSubSup>
                      <m:r>
                        <a:rPr lang="en-US" sz="1500" i="1">
                          <a:latin typeface="Cambria Math" panose="02040503050406030204" pitchFamily="18" charset="0"/>
                        </a:rPr>
                        <m:t>)</m:t>
                      </m:r>
                    </m:oMath>
                  </m:oMathPara>
                </a14:m>
                <a:endParaRPr lang="fr-FR" sz="1500" dirty="0"/>
              </a:p>
            </p:txBody>
          </p:sp>
        </mc:Choice>
        <mc:Fallback xmlns="">
          <p:sp>
            <p:nvSpPr>
              <p:cNvPr id="7" name="TextBox 6">
                <a:extLst>
                  <a:ext uri="{FF2B5EF4-FFF2-40B4-BE49-F238E27FC236}">
                    <a16:creationId xmlns:a16="http://schemas.microsoft.com/office/drawing/2014/main" xmlns="" xmlns:a14="http://schemas.microsoft.com/office/drawing/2010/main" id="{46A9027A-87A3-4C28-87D6-3A0B3C0C347B}"/>
                  </a:ext>
                </a:extLst>
              </p:cNvPr>
              <p:cNvSpPr txBox="1">
                <a:spLocks noRot="1" noChangeAspect="1" noMove="1" noResize="1" noEditPoints="1" noAdjustHandles="1" noChangeArrowheads="1" noChangeShapeType="1" noTextEdit="1"/>
              </p:cNvSpPr>
              <p:nvPr/>
            </p:nvSpPr>
            <p:spPr>
              <a:xfrm>
                <a:off x="4693920" y="6360733"/>
                <a:ext cx="1217769" cy="230832"/>
              </a:xfrm>
              <a:prstGeom prst="rect">
                <a:avLst/>
              </a:prstGeom>
              <a:blipFill rotWithShape="0">
                <a:blip r:embed="rId5"/>
                <a:stretch>
                  <a:fillRect l="-2000" r="-5000" b="-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606FE53-4185-456B-B024-2E9557B9C6EE}"/>
                  </a:ext>
                </a:extLst>
              </p:cNvPr>
              <p:cNvSpPr txBox="1"/>
              <p:nvPr/>
            </p:nvSpPr>
            <p:spPr>
              <a:xfrm>
                <a:off x="3287676" y="6361823"/>
                <a:ext cx="1102353" cy="2328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350" i="1" smtClean="0">
                              <a:latin typeface="Cambria Math" panose="02040503050406030204" pitchFamily="18" charset="0"/>
                            </a:rPr>
                          </m:ctrlPr>
                        </m:sSubPr>
                        <m:e>
                          <m:acc>
                            <m:accPr>
                              <m:chr m:val="̅"/>
                              <m:ctrlPr>
                                <a:rPr lang="fr-FR" sz="1350" i="1">
                                  <a:latin typeface="Cambria Math" panose="02040503050406030204" pitchFamily="18" charset="0"/>
                                </a:rPr>
                              </m:ctrlPr>
                            </m:accPr>
                            <m:e>
                              <m:r>
                                <a:rPr lang="en-US" sz="1350" b="0" i="1" smtClean="0">
                                  <a:latin typeface="Cambria Math" charset="0"/>
                                </a:rPr>
                                <m:t>𝑤</m:t>
                              </m:r>
                            </m:e>
                          </m:acc>
                        </m:e>
                        <m:sub>
                          <m:r>
                            <a:rPr lang="en-US" sz="1350" i="1">
                              <a:latin typeface="Cambria Math" panose="02040503050406030204" pitchFamily="18" charset="0"/>
                            </a:rPr>
                            <m:t>𝑗</m:t>
                          </m:r>
                        </m:sub>
                      </m:sSub>
                      <m:r>
                        <a:rPr lang="en-US" sz="1350" i="1">
                          <a:latin typeface="Cambria Math" panose="02040503050406030204" pitchFamily="18" charset="0"/>
                        </a:rPr>
                        <m:t>∼</m:t>
                      </m:r>
                      <m:r>
                        <a:rPr lang="en-US" sz="1350" i="1">
                          <a:latin typeface="Cambria Math" panose="02040503050406030204" pitchFamily="18" charset="0"/>
                        </a:rPr>
                        <m:t>𝑁</m:t>
                      </m:r>
                      <m:r>
                        <a:rPr lang="en-US" sz="1350" i="1">
                          <a:latin typeface="Cambria Math" panose="02040503050406030204" pitchFamily="18" charset="0"/>
                        </a:rPr>
                        <m:t>(0,</m:t>
                      </m:r>
                      <m:sSubSup>
                        <m:sSubSupPr>
                          <m:ctrlPr>
                            <a:rPr lang="en-US" sz="1350" i="1">
                              <a:latin typeface="Cambria Math" panose="02040503050406030204" pitchFamily="18" charset="0"/>
                            </a:rPr>
                          </m:ctrlPr>
                        </m:sSubSupPr>
                        <m:e>
                          <m:r>
                            <a:rPr lang="en-US" sz="1350" i="1">
                              <a:latin typeface="Cambria Math" panose="02040503050406030204" pitchFamily="18" charset="0"/>
                              <a:ea typeface="Cambria Math" panose="02040503050406030204" pitchFamily="18" charset="0"/>
                            </a:rPr>
                            <m:t>𝜎</m:t>
                          </m:r>
                        </m:e>
                        <m:sub>
                          <m:acc>
                            <m:accPr>
                              <m:chr m:val="̅"/>
                              <m:ctrlPr>
                                <a:rPr lang="en-US" sz="1350" b="0" i="1" smtClean="0">
                                  <a:latin typeface="Cambria Math" panose="02040503050406030204" pitchFamily="18" charset="0"/>
                                  <a:ea typeface="Cambria Math" panose="02040503050406030204" pitchFamily="18" charset="0"/>
                                </a:rPr>
                              </m:ctrlPr>
                            </m:accPr>
                            <m:e>
                              <m:r>
                                <a:rPr lang="en-US" sz="1350" b="0" i="1" smtClean="0">
                                  <a:latin typeface="Cambria Math" panose="02040503050406030204" pitchFamily="18" charset="0"/>
                                  <a:ea typeface="Cambria Math" panose="02040503050406030204" pitchFamily="18" charset="0"/>
                                </a:rPr>
                                <m:t>𝑤</m:t>
                              </m:r>
                              <m:r>
                                <a:rPr lang="en-US" sz="1350" b="0" i="1" smtClean="0">
                                  <a:latin typeface="Cambria Math" panose="02040503050406030204" pitchFamily="18" charset="0"/>
                                  <a:ea typeface="Cambria Math" panose="02040503050406030204" pitchFamily="18" charset="0"/>
                                </a:rPr>
                                <m:t> </m:t>
                              </m:r>
                            </m:e>
                          </m:acc>
                        </m:sub>
                        <m:sup>
                          <m:r>
                            <a:rPr lang="en-US" sz="1350" i="1">
                              <a:latin typeface="Cambria Math" panose="02040503050406030204" pitchFamily="18" charset="0"/>
                            </a:rPr>
                            <m:t>2</m:t>
                          </m:r>
                        </m:sup>
                      </m:sSubSup>
                      <m:r>
                        <a:rPr lang="en-US" sz="1350" i="1">
                          <a:latin typeface="Cambria Math" panose="02040503050406030204" pitchFamily="18" charset="0"/>
                        </a:rPr>
                        <m:t>)</m:t>
                      </m:r>
                    </m:oMath>
                  </m:oMathPara>
                </a14:m>
                <a:endParaRPr lang="fr-FR" sz="1350" dirty="0"/>
              </a:p>
            </p:txBody>
          </p:sp>
        </mc:Choice>
        <mc:Fallback xmlns="">
          <p:sp>
            <p:nvSpPr>
              <p:cNvPr id="11" name="TextBox 10">
                <a:extLst>
                  <a:ext uri="{FF2B5EF4-FFF2-40B4-BE49-F238E27FC236}">
                    <a16:creationId xmlns:a16="http://schemas.microsoft.com/office/drawing/2014/main" id="{9606FE53-4185-456B-B024-2E9557B9C6EE}"/>
                  </a:ext>
                </a:extLst>
              </p:cNvPr>
              <p:cNvSpPr txBox="1">
                <a:spLocks noRot="1" noChangeAspect="1" noMove="1" noResize="1" noEditPoints="1" noAdjustHandles="1" noChangeArrowheads="1" noChangeShapeType="1" noTextEdit="1"/>
              </p:cNvSpPr>
              <p:nvPr/>
            </p:nvSpPr>
            <p:spPr>
              <a:xfrm>
                <a:off x="3287676" y="6361823"/>
                <a:ext cx="1102353" cy="232884"/>
              </a:xfrm>
              <a:prstGeom prst="rect">
                <a:avLst/>
              </a:prstGeom>
              <a:blipFill>
                <a:blip r:embed="rId6"/>
                <a:stretch>
                  <a:fillRect l="-1136" r="-4545"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C5F9776-A3A3-4B34-B67C-D8A299F2925A}"/>
                  </a:ext>
                </a:extLst>
              </p:cNvPr>
              <p:cNvSpPr txBox="1"/>
              <p:nvPr/>
            </p:nvSpPr>
            <p:spPr>
              <a:xfrm>
                <a:off x="496814" y="6390099"/>
                <a:ext cx="2471767"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𝑦</m:t>
                      </m:r>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𝑅</m:t>
                          </m:r>
                        </m:e>
                        <m:sup>
                          <m:r>
                            <a:rPr lang="en-US" sz="1500" i="1">
                              <a:latin typeface="Cambria Math" panose="02040503050406030204" pitchFamily="18" charset="0"/>
                            </a:rPr>
                            <m:t>1</m:t>
                          </m:r>
                          <m:r>
                            <a:rPr lang="en-US" sz="1500" i="1">
                              <a:latin typeface="Cambria Math" panose="02040503050406030204" pitchFamily="18" charset="0"/>
                            </a:rPr>
                            <m:t>𝑥𝑃</m:t>
                          </m:r>
                        </m:sup>
                      </m:sSup>
                      <m:r>
                        <a:rPr lang="en-US" sz="1500" i="1">
                          <a:latin typeface="Cambria Math" panose="02040503050406030204" pitchFamily="18" charset="0"/>
                        </a:rPr>
                        <m:t>,</m:t>
                      </m:r>
                      <m:r>
                        <a:rPr lang="en-US" sz="1500" i="1">
                          <a:latin typeface="Cambria Math" panose="02040503050406030204" pitchFamily="18" charset="0"/>
                        </a:rPr>
                        <m:t>𝑋</m:t>
                      </m:r>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𝑅</m:t>
                          </m:r>
                        </m:e>
                        <m:sup>
                          <m:r>
                            <a:rPr lang="en-US" sz="1500" i="1">
                              <a:latin typeface="Cambria Math" panose="02040503050406030204" pitchFamily="18" charset="0"/>
                            </a:rPr>
                            <m:t>𝑁𝑥𝑃</m:t>
                          </m:r>
                        </m:sup>
                      </m:sSup>
                      <m:r>
                        <a:rPr lang="en-US" sz="1500" i="1">
                          <a:latin typeface="Cambria Math" panose="02040503050406030204" pitchFamily="18" charset="0"/>
                        </a:rPr>
                        <m:t>,</m:t>
                      </m:r>
                      <m:acc>
                        <m:accPr>
                          <m:chr m:val="̅"/>
                          <m:ctrlPr>
                            <a:rPr lang="en-US" sz="1500" i="1">
                              <a:latin typeface="Cambria Math" panose="02040503050406030204" pitchFamily="18" charset="0"/>
                            </a:rPr>
                          </m:ctrlPr>
                        </m:accPr>
                        <m:e>
                          <m:r>
                            <a:rPr lang="en-US" sz="1500" i="1">
                              <a:latin typeface="Cambria Math" panose="02040503050406030204" pitchFamily="18" charset="0"/>
                            </a:rPr>
                            <m:t>𝑤</m:t>
                          </m:r>
                        </m:e>
                      </m:acc>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𝑅</m:t>
                          </m:r>
                        </m:e>
                        <m:sup>
                          <m:r>
                            <a:rPr lang="en-US" sz="1500" i="1">
                              <a:latin typeface="Cambria Math" panose="02040503050406030204" pitchFamily="18" charset="0"/>
                            </a:rPr>
                            <m:t>1</m:t>
                          </m:r>
                          <m:r>
                            <a:rPr lang="en-US" sz="1500" i="1">
                              <a:latin typeface="Cambria Math" panose="02040503050406030204" pitchFamily="18" charset="0"/>
                            </a:rPr>
                            <m:t>𝑥𝑁</m:t>
                          </m:r>
                        </m:sup>
                      </m:sSup>
                    </m:oMath>
                  </m:oMathPara>
                </a14:m>
                <a:endParaRPr lang="fr-FR" sz="1500" dirty="0"/>
              </a:p>
            </p:txBody>
          </p:sp>
        </mc:Choice>
        <mc:Fallback xmlns="">
          <p:sp>
            <p:nvSpPr>
              <p:cNvPr id="8" name="TextBox 7">
                <a:extLst>
                  <a:ext uri="{FF2B5EF4-FFF2-40B4-BE49-F238E27FC236}">
                    <a16:creationId xmlns:a16="http://schemas.microsoft.com/office/drawing/2014/main" xmlns="" xmlns:a14="http://schemas.microsoft.com/office/drawing/2010/main" id="{BC5F9776-A3A3-4B34-B67C-D8A299F2925A}"/>
                  </a:ext>
                </a:extLst>
              </p:cNvPr>
              <p:cNvSpPr txBox="1">
                <a:spLocks noRot="1" noChangeAspect="1" noMove="1" noResize="1" noEditPoints="1" noAdjustHandles="1" noChangeArrowheads="1" noChangeShapeType="1" noTextEdit="1"/>
              </p:cNvSpPr>
              <p:nvPr/>
            </p:nvSpPr>
            <p:spPr>
              <a:xfrm>
                <a:off x="496814" y="6390099"/>
                <a:ext cx="2471767" cy="230832"/>
              </a:xfrm>
              <a:prstGeom prst="rect">
                <a:avLst/>
              </a:prstGeom>
              <a:blipFill rotWithShape="0">
                <a:blip r:embed="rId7"/>
                <a:stretch>
                  <a:fillRect l="-1478" r="-246" b="-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930E9BB-5049-0046-824F-5ACF1B575205}"/>
                  </a:ext>
                </a:extLst>
              </p:cNvPr>
              <p:cNvSpPr txBox="1"/>
              <p:nvPr/>
            </p:nvSpPr>
            <p:spPr>
              <a:xfrm>
                <a:off x="6430434" y="6360733"/>
                <a:ext cx="1075102" cy="2328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350" i="1" smtClean="0">
                              <a:latin typeface="Cambria Math" panose="02040503050406030204" pitchFamily="18" charset="0"/>
                            </a:rPr>
                          </m:ctrlPr>
                        </m:sSubPr>
                        <m:e>
                          <m:r>
                            <a:rPr lang="en-US" sz="1350" b="0" i="1" smtClean="0">
                              <a:latin typeface="Cambria Math" panose="02040503050406030204" pitchFamily="18" charset="0"/>
                            </a:rPr>
                            <m:t>𝑤</m:t>
                          </m:r>
                        </m:e>
                        <m:sub>
                          <m:r>
                            <a:rPr lang="en-US" sz="1350" i="1">
                              <a:latin typeface="Cambria Math" panose="02040503050406030204" pitchFamily="18" charset="0"/>
                            </a:rPr>
                            <m:t>𝑗</m:t>
                          </m:r>
                        </m:sub>
                      </m:sSub>
                      <m:r>
                        <a:rPr lang="en-US" sz="1350" i="1">
                          <a:latin typeface="Cambria Math" panose="02040503050406030204" pitchFamily="18" charset="0"/>
                        </a:rPr>
                        <m:t>∼</m:t>
                      </m:r>
                      <m:r>
                        <a:rPr lang="en-US" sz="1350" i="1">
                          <a:latin typeface="Cambria Math" panose="02040503050406030204" pitchFamily="18" charset="0"/>
                        </a:rPr>
                        <m:t>𝑁</m:t>
                      </m:r>
                      <m:r>
                        <a:rPr lang="en-US" sz="1350" i="1">
                          <a:latin typeface="Cambria Math" panose="02040503050406030204" pitchFamily="18" charset="0"/>
                        </a:rPr>
                        <m:t>(0,</m:t>
                      </m:r>
                      <m:sSubSup>
                        <m:sSubSupPr>
                          <m:ctrlPr>
                            <a:rPr lang="en-US" sz="1350" i="1">
                              <a:latin typeface="Cambria Math" panose="02040503050406030204" pitchFamily="18" charset="0"/>
                            </a:rPr>
                          </m:ctrlPr>
                        </m:sSubSupPr>
                        <m:e>
                          <m:r>
                            <a:rPr lang="en-US" sz="1350" i="1">
                              <a:latin typeface="Cambria Math" panose="02040503050406030204" pitchFamily="18" charset="0"/>
                              <a:ea typeface="Cambria Math" panose="02040503050406030204" pitchFamily="18" charset="0"/>
                            </a:rPr>
                            <m:t>𝜎</m:t>
                          </m:r>
                        </m:e>
                        <m:sub>
                          <m:acc>
                            <m:accPr>
                              <m:chr m:val="̅"/>
                              <m:ctrlPr>
                                <a:rPr lang="en-US" sz="1350" b="0" i="1" smtClean="0">
                                  <a:latin typeface="Cambria Math" panose="02040503050406030204" pitchFamily="18" charset="0"/>
                                  <a:ea typeface="Cambria Math" panose="02040503050406030204" pitchFamily="18" charset="0"/>
                                </a:rPr>
                              </m:ctrlPr>
                            </m:accPr>
                            <m:e>
                              <m:r>
                                <a:rPr lang="en-US" sz="1350" b="0" i="1" smtClean="0">
                                  <a:latin typeface="Cambria Math" panose="02040503050406030204" pitchFamily="18" charset="0"/>
                                  <a:ea typeface="Cambria Math" panose="02040503050406030204" pitchFamily="18" charset="0"/>
                                </a:rPr>
                                <m:t>𝑤</m:t>
                              </m:r>
                            </m:e>
                          </m:acc>
                        </m:sub>
                        <m:sup>
                          <m:r>
                            <a:rPr lang="en-US" sz="1350" i="1">
                              <a:latin typeface="Cambria Math" panose="02040503050406030204" pitchFamily="18" charset="0"/>
                            </a:rPr>
                            <m:t>2</m:t>
                          </m:r>
                        </m:sup>
                      </m:sSubSup>
                      <m:r>
                        <a:rPr lang="en-US" sz="1350" i="1">
                          <a:latin typeface="Cambria Math" panose="02040503050406030204" pitchFamily="18" charset="0"/>
                        </a:rPr>
                        <m:t>)</m:t>
                      </m:r>
                    </m:oMath>
                  </m:oMathPara>
                </a14:m>
                <a:endParaRPr lang="fr-FR" sz="1350" dirty="0"/>
              </a:p>
            </p:txBody>
          </p:sp>
        </mc:Choice>
        <mc:Fallback xmlns="">
          <p:sp>
            <p:nvSpPr>
              <p:cNvPr id="9" name="TextBox 8">
                <a:extLst>
                  <a:ext uri="{FF2B5EF4-FFF2-40B4-BE49-F238E27FC236}">
                    <a16:creationId xmlns:a16="http://schemas.microsoft.com/office/drawing/2014/main" id="{7930E9BB-5049-0046-824F-5ACF1B575205}"/>
                  </a:ext>
                </a:extLst>
              </p:cNvPr>
              <p:cNvSpPr txBox="1">
                <a:spLocks noRot="1" noChangeAspect="1" noMove="1" noResize="1" noEditPoints="1" noAdjustHandles="1" noChangeArrowheads="1" noChangeShapeType="1" noTextEdit="1"/>
              </p:cNvSpPr>
              <p:nvPr/>
            </p:nvSpPr>
            <p:spPr>
              <a:xfrm>
                <a:off x="6430434" y="6360733"/>
                <a:ext cx="1075102" cy="232884"/>
              </a:xfrm>
              <a:prstGeom prst="rect">
                <a:avLst/>
              </a:prstGeom>
              <a:blipFill>
                <a:blip r:embed="rId8"/>
                <a:stretch>
                  <a:fillRect l="-1163" r="-4651" b="-21053"/>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CF2526A7-9D7D-7846-88BD-411D26134D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90742" y="255743"/>
            <a:ext cx="1028700" cy="1371600"/>
          </a:xfrm>
          <a:prstGeom prst="rect">
            <a:avLst/>
          </a:prstGeom>
        </p:spPr>
      </p:pic>
      <p:sp>
        <p:nvSpPr>
          <p:cNvPr id="3" name="TextBox 2">
            <a:extLst>
              <a:ext uri="{FF2B5EF4-FFF2-40B4-BE49-F238E27FC236}">
                <a16:creationId xmlns:a16="http://schemas.microsoft.com/office/drawing/2014/main" id="{DF0F04A7-609D-EE41-BE1A-02D435D99DC6}"/>
              </a:ext>
            </a:extLst>
          </p:cNvPr>
          <p:cNvSpPr txBox="1"/>
          <p:nvPr/>
        </p:nvSpPr>
        <p:spPr>
          <a:xfrm>
            <a:off x="7592165" y="1644131"/>
            <a:ext cx="1551835" cy="369332"/>
          </a:xfrm>
          <a:prstGeom prst="rect">
            <a:avLst/>
          </a:prstGeom>
          <a:noFill/>
        </p:spPr>
        <p:txBody>
          <a:bodyPr wrap="none" rtlCol="0">
            <a:spAutoFit/>
          </a:bodyPr>
          <a:lstStyle/>
          <a:p>
            <a:r>
              <a:rPr lang="en-US" dirty="0"/>
              <a:t>Madhu Advani</a:t>
            </a:r>
          </a:p>
        </p:txBody>
      </p:sp>
    </p:spTree>
    <p:extLst>
      <p:ext uri="{BB962C8B-B14F-4D97-AF65-F5344CB8AC3E}">
        <p14:creationId xmlns:p14="http://schemas.microsoft.com/office/powerpoint/2010/main" val="2290605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Student-Teacher formalism</a:t>
            </a:r>
          </a:p>
        </p:txBody>
      </p:sp>
      <p:sp>
        <p:nvSpPr>
          <p:cNvPr id="3" name="Content Placeholder 2"/>
          <p:cNvSpPr>
            <a:spLocks noGrp="1"/>
          </p:cNvSpPr>
          <p:nvPr>
            <p:ph idx="1"/>
          </p:nvPr>
        </p:nvSpPr>
        <p:spPr/>
        <p:txBody>
          <a:bodyPr>
            <a:normAutofit lnSpcReduction="10000"/>
          </a:bodyPr>
          <a:lstStyle/>
          <a:p>
            <a:r>
              <a:rPr lang="en-US" sz="2400" dirty="0"/>
              <a:t>Dataset of </a:t>
            </a:r>
            <a:r>
              <a:rPr lang="en-US" sz="2400" i="1" dirty="0"/>
              <a:t>P</a:t>
            </a:r>
            <a:r>
              <a:rPr lang="en-US" sz="2400" dirty="0"/>
              <a:t> training examples</a:t>
            </a:r>
          </a:p>
          <a:p>
            <a:endParaRPr lang="en-US" sz="2400" dirty="0"/>
          </a:p>
          <a:p>
            <a:endParaRPr lang="en-US" sz="2400" dirty="0"/>
          </a:p>
          <a:p>
            <a:endParaRPr lang="en-US" sz="2400" dirty="0"/>
          </a:p>
          <a:p>
            <a:r>
              <a:rPr lang="en-US" sz="2400" dirty="0"/>
              <a:t>High dimensional setting:</a:t>
            </a:r>
          </a:p>
          <a:p>
            <a:endParaRPr lang="en-US" sz="2400" dirty="0"/>
          </a:p>
          <a:p>
            <a:endParaRPr lang="en-US" sz="2400" dirty="0"/>
          </a:p>
          <a:p>
            <a:r>
              <a:rPr lang="en-US" sz="2400" dirty="0"/>
              <a:t>Intensively studied:</a:t>
            </a:r>
          </a:p>
          <a:p>
            <a:pPr lvl="1"/>
            <a:r>
              <a:rPr lang="en-US" sz="1600" dirty="0"/>
              <a:t>Asymptotic error ~1/</a:t>
            </a:r>
            <a:r>
              <a:rPr lang="en-US" sz="1600" i="1" dirty="0"/>
              <a:t>P</a:t>
            </a:r>
            <a:r>
              <a:rPr lang="en-US" sz="1600" dirty="0"/>
              <a:t>: </a:t>
            </a:r>
            <a:r>
              <a:rPr lang="en-US" sz="1600" dirty="0" err="1"/>
              <a:t>Seung</a:t>
            </a:r>
            <a:r>
              <a:rPr lang="en-US" sz="1600" dirty="0"/>
              <a:t>, </a:t>
            </a:r>
            <a:r>
              <a:rPr lang="en-US" sz="1600" dirty="0" err="1"/>
              <a:t>Sompolinsky</a:t>
            </a:r>
            <a:r>
              <a:rPr lang="en-US" sz="1600" dirty="0"/>
              <a:t>, &amp; </a:t>
            </a:r>
            <a:r>
              <a:rPr lang="en-US" sz="1600" dirty="0" err="1"/>
              <a:t>Tishby</a:t>
            </a:r>
            <a:r>
              <a:rPr lang="en-US" sz="1600" dirty="0"/>
              <a:t>, 1992</a:t>
            </a:r>
          </a:p>
          <a:p>
            <a:pPr lvl="1"/>
            <a:r>
              <a:rPr lang="en-US" sz="1600" dirty="0"/>
              <a:t>Early stopping no help in asymptotic regime: Amari et al., 1995</a:t>
            </a:r>
          </a:p>
          <a:p>
            <a:pPr lvl="1"/>
            <a:r>
              <a:rPr lang="en-US" sz="1600" dirty="0"/>
              <a:t>Shallow network error: </a:t>
            </a:r>
            <a:r>
              <a:rPr lang="en-US" sz="1600" dirty="0" err="1"/>
              <a:t>LeCun</a:t>
            </a:r>
            <a:r>
              <a:rPr lang="en-US" sz="1600" dirty="0"/>
              <a:t>, </a:t>
            </a:r>
            <a:r>
              <a:rPr lang="en-US" sz="1600" dirty="0" err="1"/>
              <a:t>Kanter</a:t>
            </a:r>
            <a:r>
              <a:rPr lang="en-US" sz="1600" dirty="0"/>
              <a:t>, </a:t>
            </a:r>
            <a:r>
              <a:rPr lang="en-US" sz="1600" dirty="0" err="1"/>
              <a:t>Solla</a:t>
            </a:r>
            <a:r>
              <a:rPr lang="en-US" sz="1600" dirty="0"/>
              <a:t>, 1991</a:t>
            </a:r>
          </a:p>
          <a:p>
            <a:pPr lvl="1"/>
            <a:r>
              <a:rPr lang="en-US" sz="1600" dirty="0"/>
              <a:t>Fixed-batch shallow dynamics: </a:t>
            </a:r>
            <a:r>
              <a:rPr lang="en-US" sz="1600" dirty="0" err="1"/>
              <a:t>Baldi</a:t>
            </a:r>
            <a:r>
              <a:rPr lang="en-US" sz="1600" dirty="0"/>
              <a:t> &amp; Chauvin, 1991; Krogh &amp; Hertz, 1992</a:t>
            </a:r>
          </a:p>
          <a:p>
            <a:endParaRPr lang="fr-FR" dirty="0"/>
          </a:p>
          <a:p>
            <a:endParaRPr lang="en-US" dirty="0"/>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52</a:t>
            </a:fld>
            <a:endParaRPr lang="en-US"/>
          </a:p>
        </p:txBody>
      </p:sp>
      <p:sp>
        <p:nvSpPr>
          <p:cNvPr id="6" name="Content Placeholder 2">
            <a:extLst>
              <a:ext uri="{FF2B5EF4-FFF2-40B4-BE49-F238E27FC236}">
                <a16:creationId xmlns:a16="http://schemas.microsoft.com/office/drawing/2014/main" id="{86AC3861-9533-4ACB-9000-408B1A1D4379}"/>
              </a:ext>
            </a:extLst>
          </p:cNvPr>
          <p:cNvSpPr txBox="1">
            <a:spLocks/>
          </p:cNvSpPr>
          <p:nvPr/>
        </p:nvSpPr>
        <p:spPr>
          <a:xfrm>
            <a:off x="1474856" y="4440758"/>
            <a:ext cx="4442792" cy="2832725"/>
          </a:xfrm>
          <a:prstGeom prst="rect">
            <a:avLst/>
          </a:prstGeom>
        </p:spPr>
        <p:txBody>
          <a:bodyPr vert="horz" lIns="91394" tIns="45697" rIns="91394" bIns="45697" rtlCol="0">
            <a:normAutofit/>
          </a:bodyPr>
          <a:lstStyle>
            <a:lvl1pPr marL="342727" indent="-342727" algn="l" defTabSz="456969" rtl="0" eaLnBrk="1" latinLnBrk="0" hangingPunct="1">
              <a:spcBef>
                <a:spcPct val="20000"/>
              </a:spcBef>
              <a:buFont typeface="Arial"/>
              <a:buChar char="•"/>
              <a:defRPr sz="3200" kern="1200">
                <a:solidFill>
                  <a:schemeClr val="tx1"/>
                </a:solidFill>
                <a:latin typeface="Avenir Book"/>
                <a:ea typeface="+mn-ea"/>
                <a:cs typeface="Avenir Book"/>
              </a:defRPr>
            </a:lvl1pPr>
            <a:lvl2pPr marL="742575" indent="-285606" algn="l" defTabSz="456969" rtl="0" eaLnBrk="1" latinLnBrk="0" hangingPunct="1">
              <a:spcBef>
                <a:spcPct val="20000"/>
              </a:spcBef>
              <a:buFont typeface="Arial"/>
              <a:buChar char="–"/>
              <a:defRPr sz="2800" kern="1200">
                <a:solidFill>
                  <a:schemeClr val="tx1"/>
                </a:solidFill>
                <a:latin typeface="Avenir Book"/>
                <a:ea typeface="+mn-ea"/>
                <a:cs typeface="Avenir Book"/>
              </a:defRPr>
            </a:lvl2pPr>
            <a:lvl3pPr marL="1142422" indent="-228484" algn="l" defTabSz="456969" rtl="0" eaLnBrk="1" latinLnBrk="0" hangingPunct="1">
              <a:spcBef>
                <a:spcPct val="20000"/>
              </a:spcBef>
              <a:buFont typeface="Arial"/>
              <a:buChar char="•"/>
              <a:defRPr sz="2400" kern="1200">
                <a:solidFill>
                  <a:schemeClr val="tx1"/>
                </a:solidFill>
                <a:latin typeface="Avenir Book"/>
                <a:ea typeface="+mn-ea"/>
                <a:cs typeface="Avenir Book"/>
              </a:defRPr>
            </a:lvl3pPr>
            <a:lvl4pPr marL="1599391" indent="-228484" algn="l" defTabSz="456969" rtl="0" eaLnBrk="1" latinLnBrk="0" hangingPunct="1">
              <a:spcBef>
                <a:spcPct val="20000"/>
              </a:spcBef>
              <a:buFont typeface="Arial"/>
              <a:buChar char="–"/>
              <a:defRPr sz="2000" kern="1200">
                <a:solidFill>
                  <a:schemeClr val="tx1"/>
                </a:solidFill>
                <a:latin typeface="Avenir Book"/>
                <a:ea typeface="+mn-ea"/>
                <a:cs typeface="Avenir Book"/>
              </a:defRPr>
            </a:lvl4pPr>
            <a:lvl5pPr marL="2056360" indent="-228484" algn="l" defTabSz="456969" rtl="0" eaLnBrk="1" latinLnBrk="0" hangingPunct="1">
              <a:spcBef>
                <a:spcPct val="20000"/>
              </a:spcBef>
              <a:buFont typeface="Arial"/>
              <a:buChar char="»"/>
              <a:defRPr sz="2000" kern="1200">
                <a:solidFill>
                  <a:schemeClr val="tx1"/>
                </a:solidFill>
                <a:latin typeface="Avenir Book"/>
                <a:ea typeface="+mn-ea"/>
                <a:cs typeface="Avenir Book"/>
              </a:defRPr>
            </a:lvl5pPr>
            <a:lvl6pPr marL="2513329" indent="-228484" algn="l" defTabSz="456969" rtl="0" eaLnBrk="1" latinLnBrk="0" hangingPunct="1">
              <a:spcBef>
                <a:spcPct val="20000"/>
              </a:spcBef>
              <a:buFont typeface="Arial"/>
              <a:buChar char="•"/>
              <a:defRPr sz="2000" kern="1200">
                <a:solidFill>
                  <a:schemeClr val="tx1"/>
                </a:solidFill>
                <a:latin typeface="+mn-lt"/>
                <a:ea typeface="+mn-ea"/>
                <a:cs typeface="+mn-cs"/>
              </a:defRPr>
            </a:lvl6pPr>
            <a:lvl7pPr marL="2970298" indent="-228484" algn="l" defTabSz="456969" rtl="0" eaLnBrk="1" latinLnBrk="0" hangingPunct="1">
              <a:spcBef>
                <a:spcPct val="20000"/>
              </a:spcBef>
              <a:buFont typeface="Arial"/>
              <a:buChar char="•"/>
              <a:defRPr sz="2000" kern="1200">
                <a:solidFill>
                  <a:schemeClr val="tx1"/>
                </a:solidFill>
                <a:latin typeface="+mn-lt"/>
                <a:ea typeface="+mn-ea"/>
                <a:cs typeface="+mn-cs"/>
              </a:defRPr>
            </a:lvl7pPr>
            <a:lvl8pPr marL="3427267" indent="-228484" algn="l" defTabSz="456969" rtl="0" eaLnBrk="1" latinLnBrk="0" hangingPunct="1">
              <a:spcBef>
                <a:spcPct val="20000"/>
              </a:spcBef>
              <a:buFont typeface="Arial"/>
              <a:buChar char="•"/>
              <a:defRPr sz="2000" kern="1200">
                <a:solidFill>
                  <a:schemeClr val="tx1"/>
                </a:solidFill>
                <a:latin typeface="+mn-lt"/>
                <a:ea typeface="+mn-ea"/>
                <a:cs typeface="+mn-cs"/>
              </a:defRPr>
            </a:lvl8pPr>
            <a:lvl9pPr marL="3884236" indent="-228484" algn="l" defTabSz="456969"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39F13FE-21FF-4FE6-8679-A42BB738E8BE}"/>
                  </a:ext>
                </a:extLst>
              </p:cNvPr>
              <p:cNvSpPr txBox="1"/>
              <p:nvPr/>
            </p:nvSpPr>
            <p:spPr>
              <a:xfrm>
                <a:off x="1417052" y="2105758"/>
                <a:ext cx="6202948" cy="461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panose="02040503050406030204" pitchFamily="18" charset="0"/>
                        </a:rPr>
                        <m:t> </m:t>
                      </m:r>
                      <m:r>
                        <a:rPr lang="en-US" sz="3000" i="1">
                          <a:latin typeface="Cambria Math" panose="02040503050406030204" pitchFamily="18" charset="0"/>
                        </a:rPr>
                        <m:t>𝑋</m:t>
                      </m:r>
                      <m:r>
                        <a:rPr lang="en-US" sz="3000" i="1">
                          <a:latin typeface="Cambria Math" panose="02040503050406030204" pitchFamily="18" charset="0"/>
                        </a:rPr>
                        <m:t>=[</m:t>
                      </m:r>
                      <m:sSup>
                        <m:sSupPr>
                          <m:ctrlPr>
                            <a:rPr lang="en-US" sz="3000" i="1">
                              <a:latin typeface="Cambria Math" panose="02040503050406030204" pitchFamily="18" charset="0"/>
                            </a:rPr>
                          </m:ctrlPr>
                        </m:sSupPr>
                        <m:e>
                          <m:r>
                            <a:rPr lang="en-US" sz="3000" i="1">
                              <a:latin typeface="Cambria Math" panose="02040503050406030204" pitchFamily="18" charset="0"/>
                            </a:rPr>
                            <m:t>𝑥</m:t>
                          </m:r>
                        </m:e>
                        <m:sup>
                          <m:r>
                            <a:rPr lang="en-US" sz="3000" i="1">
                              <a:latin typeface="Cambria Math" panose="02040503050406030204" pitchFamily="18" charset="0"/>
                            </a:rPr>
                            <m:t>1</m:t>
                          </m:r>
                        </m:sup>
                      </m:sSup>
                      <m:r>
                        <a:rPr lang="en-US" sz="3000" i="1">
                          <a:latin typeface="Cambria Math" panose="02040503050406030204" pitchFamily="18" charset="0"/>
                        </a:rPr>
                        <m:t>,</m:t>
                      </m:r>
                      <m:sSup>
                        <m:sSupPr>
                          <m:ctrlPr>
                            <a:rPr lang="en-US" sz="3000" i="1">
                              <a:latin typeface="Cambria Math" panose="02040503050406030204" pitchFamily="18" charset="0"/>
                            </a:rPr>
                          </m:ctrlPr>
                        </m:sSupPr>
                        <m:e>
                          <m:r>
                            <a:rPr lang="en-US" sz="3000" i="1">
                              <a:latin typeface="Cambria Math" panose="02040503050406030204" pitchFamily="18" charset="0"/>
                            </a:rPr>
                            <m:t>𝑥</m:t>
                          </m:r>
                        </m:e>
                        <m:sup>
                          <m:r>
                            <a:rPr lang="en-US" sz="3000" i="1">
                              <a:latin typeface="Cambria Math" panose="02040503050406030204" pitchFamily="18" charset="0"/>
                            </a:rPr>
                            <m:t>2</m:t>
                          </m:r>
                        </m:sup>
                      </m:sSup>
                      <m:r>
                        <a:rPr lang="en-US" sz="3000" i="1">
                          <a:latin typeface="Cambria Math" panose="02040503050406030204" pitchFamily="18" charset="0"/>
                        </a:rPr>
                        <m:t>,…,</m:t>
                      </m:r>
                      <m:sSup>
                        <m:sSupPr>
                          <m:ctrlPr>
                            <a:rPr lang="en-US" sz="3000" i="1">
                              <a:latin typeface="Cambria Math" panose="02040503050406030204" pitchFamily="18" charset="0"/>
                            </a:rPr>
                          </m:ctrlPr>
                        </m:sSupPr>
                        <m:e>
                          <m:r>
                            <a:rPr lang="en-US" sz="3000" i="1">
                              <a:latin typeface="Cambria Math" panose="02040503050406030204" pitchFamily="18" charset="0"/>
                            </a:rPr>
                            <m:t>𝑥</m:t>
                          </m:r>
                        </m:e>
                        <m:sup>
                          <m:r>
                            <a:rPr lang="en-US" sz="3000" i="1">
                              <a:latin typeface="Cambria Math" panose="02040503050406030204" pitchFamily="18" charset="0"/>
                            </a:rPr>
                            <m:t>𝑃</m:t>
                          </m:r>
                        </m:sup>
                      </m:sSup>
                      <m:r>
                        <a:rPr lang="en-US" sz="3000" i="1">
                          <a:latin typeface="Cambria Math" panose="02040503050406030204" pitchFamily="18" charset="0"/>
                        </a:rPr>
                        <m:t>]</m:t>
                      </m:r>
                    </m:oMath>
                  </m:oMathPara>
                </a14:m>
                <a:endParaRPr lang="fr-FR" sz="3000" dirty="0"/>
              </a:p>
            </p:txBody>
          </p:sp>
        </mc:Choice>
        <mc:Fallback xmlns="">
          <p:sp>
            <p:nvSpPr>
              <p:cNvPr id="8" name="TextBox 7">
                <a:extLst>
                  <a:ext uri="{FF2B5EF4-FFF2-40B4-BE49-F238E27FC236}">
                    <a16:creationId xmlns:a16="http://schemas.microsoft.com/office/drawing/2014/main" id="{F39F13FE-21FF-4FE6-8679-A42BB738E8BE}"/>
                  </a:ext>
                </a:extLst>
              </p:cNvPr>
              <p:cNvSpPr txBox="1">
                <a:spLocks noRot="1" noChangeAspect="1" noMove="1" noResize="1" noEditPoints="1" noAdjustHandles="1" noChangeArrowheads="1" noChangeShapeType="1" noTextEdit="1"/>
              </p:cNvSpPr>
              <p:nvPr/>
            </p:nvSpPr>
            <p:spPr>
              <a:xfrm>
                <a:off x="1417052" y="2105758"/>
                <a:ext cx="6202948" cy="461665"/>
              </a:xfrm>
              <a:prstGeom prst="rect">
                <a:avLst/>
              </a:prstGeom>
              <a:blipFill>
                <a:blip r:embed="rId2"/>
                <a:stretch>
                  <a:fillRect t="-8108"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FB0620-A289-4B93-9D30-EEAADF0DF4D6}"/>
                  </a:ext>
                </a:extLst>
              </p:cNvPr>
              <p:cNvSpPr txBox="1"/>
              <p:nvPr/>
            </p:nvSpPr>
            <p:spPr>
              <a:xfrm>
                <a:off x="2759922" y="2603214"/>
                <a:ext cx="2546948" cy="461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panose="02040503050406030204" pitchFamily="18" charset="0"/>
                        </a:rPr>
                        <m:t>𝑦</m:t>
                      </m:r>
                      <m:r>
                        <a:rPr lang="en-US" sz="3000" i="1">
                          <a:latin typeface="Cambria Math" panose="02040503050406030204" pitchFamily="18" charset="0"/>
                        </a:rPr>
                        <m:t>=</m:t>
                      </m:r>
                      <m:acc>
                        <m:accPr>
                          <m:chr m:val="̅"/>
                          <m:ctrlPr>
                            <a:rPr lang="en-US" sz="3000" i="1">
                              <a:latin typeface="Cambria Math" panose="02040503050406030204" pitchFamily="18" charset="0"/>
                            </a:rPr>
                          </m:ctrlPr>
                        </m:accPr>
                        <m:e>
                          <m:r>
                            <a:rPr lang="en-US" sz="3000" i="1">
                              <a:latin typeface="Cambria Math" panose="02040503050406030204" pitchFamily="18" charset="0"/>
                            </a:rPr>
                            <m:t>𝑤</m:t>
                          </m:r>
                        </m:e>
                      </m:acc>
                      <m:r>
                        <a:rPr lang="en-US" sz="3000" i="1">
                          <a:latin typeface="Cambria Math" panose="02040503050406030204" pitchFamily="18" charset="0"/>
                        </a:rPr>
                        <m:t>𝑋</m:t>
                      </m:r>
                      <m:r>
                        <a:rPr lang="en-US" sz="3000" i="1">
                          <a:latin typeface="Cambria Math" panose="02040503050406030204" pitchFamily="18" charset="0"/>
                        </a:rPr>
                        <m:t>+</m:t>
                      </m:r>
                      <m:r>
                        <a:rPr lang="en-US" sz="3000" i="1">
                          <a:latin typeface="Cambria Math" panose="02040503050406030204" pitchFamily="18" charset="0"/>
                          <a:ea typeface="Cambria Math" panose="02040503050406030204" pitchFamily="18" charset="0"/>
                        </a:rPr>
                        <m:t>𝜀</m:t>
                      </m:r>
                    </m:oMath>
                  </m:oMathPara>
                </a14:m>
                <a:endParaRPr lang="fr-FR" sz="3000" dirty="0"/>
              </a:p>
            </p:txBody>
          </p:sp>
        </mc:Choice>
        <mc:Fallback xmlns="">
          <p:sp>
            <p:nvSpPr>
              <p:cNvPr id="9" name="TextBox 8">
                <a:extLst>
                  <a:ext uri="{FF2B5EF4-FFF2-40B4-BE49-F238E27FC236}">
                    <a16:creationId xmlns:a16="http://schemas.microsoft.com/office/drawing/2014/main" id="{09FB0620-A289-4B93-9D30-EEAADF0DF4D6}"/>
                  </a:ext>
                </a:extLst>
              </p:cNvPr>
              <p:cNvSpPr txBox="1">
                <a:spLocks noRot="1" noChangeAspect="1" noMove="1" noResize="1" noEditPoints="1" noAdjustHandles="1" noChangeArrowheads="1" noChangeShapeType="1" noTextEdit="1"/>
              </p:cNvSpPr>
              <p:nvPr/>
            </p:nvSpPr>
            <p:spPr>
              <a:xfrm>
                <a:off x="2759922" y="2603214"/>
                <a:ext cx="2546948" cy="461665"/>
              </a:xfrm>
              <a:prstGeom prst="rect">
                <a:avLst/>
              </a:prstGeom>
              <a:blipFill>
                <a:blip r:embed="rId3"/>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AFB84D-CECE-C747-8F67-77DD803001F0}"/>
                  </a:ext>
                </a:extLst>
              </p:cNvPr>
              <p:cNvSpPr txBox="1"/>
              <p:nvPr/>
            </p:nvSpPr>
            <p:spPr>
              <a:xfrm>
                <a:off x="2492560" y="3675730"/>
                <a:ext cx="5628620" cy="614848"/>
              </a:xfrm>
              <a:prstGeom prst="rect">
                <a:avLst/>
              </a:prstGeom>
              <a:noFill/>
            </p:spPr>
            <p:txBody>
              <a:bodyPr wrap="square" rtlCol="0">
                <a:spAutoFit/>
              </a:bodyPr>
              <a:lstStyle/>
              <a:p>
                <a14:m>
                  <m:oMath xmlns:m="http://schemas.openxmlformats.org/officeDocument/2006/math">
                    <m:r>
                      <a:rPr lang="en-US" sz="2400" i="1">
                        <a:latin typeface="Cambria Math" charset="0"/>
                        <a:ea typeface="Avenir Book" charset="0"/>
                        <a:cs typeface="Avenir Book" charset="0"/>
                      </a:rPr>
                      <m:t>𝛼</m:t>
                    </m:r>
                    <m:r>
                      <a:rPr lang="en-US" sz="2400" i="1">
                        <a:latin typeface="Cambria Math" charset="0"/>
                        <a:ea typeface="Avenir Book" charset="0"/>
                        <a:cs typeface="Avenir Book" charset="0"/>
                      </a:rPr>
                      <m:t>=</m:t>
                    </m:r>
                    <m:f>
                      <m:fPr>
                        <m:ctrlPr>
                          <a:rPr lang="en-US" sz="2400" i="1">
                            <a:latin typeface="Cambria Math" panose="02040503050406030204" pitchFamily="18" charset="0"/>
                            <a:ea typeface="Avenir Book" charset="0"/>
                            <a:cs typeface="Avenir Book" charset="0"/>
                          </a:rPr>
                        </m:ctrlPr>
                      </m:fPr>
                      <m:num>
                        <m:r>
                          <a:rPr lang="en-US" sz="2400" i="1">
                            <a:latin typeface="Cambria Math" charset="0"/>
                            <a:ea typeface="Avenir Book" charset="0"/>
                            <a:cs typeface="Avenir Book" charset="0"/>
                          </a:rPr>
                          <m:t>𝑃</m:t>
                        </m:r>
                      </m:num>
                      <m:den>
                        <m:r>
                          <a:rPr lang="en-US" sz="2400" i="1">
                            <a:latin typeface="Cambria Math" charset="0"/>
                            <a:ea typeface="Avenir Book" charset="0"/>
                            <a:cs typeface="Avenir Book" charset="0"/>
                          </a:rPr>
                          <m:t>𝑁</m:t>
                        </m:r>
                      </m:den>
                    </m:f>
                    <m:r>
                      <a:rPr lang="en-US" sz="2400" i="1">
                        <a:latin typeface="Cambria Math" charset="0"/>
                        <a:ea typeface="Avenir Book" charset="0"/>
                        <a:cs typeface="Avenir Book" charset="0"/>
                      </a:rPr>
                      <m:t>= </m:t>
                    </m:r>
                  </m:oMath>
                </a14:m>
                <a:r>
                  <a:rPr lang="en-US" sz="2400" dirty="0">
                    <a:latin typeface="Avenir Book" charset="0"/>
                    <a:ea typeface="Avenir Book" charset="0"/>
                    <a:cs typeface="Avenir Book" charset="0"/>
                  </a:rPr>
                  <a:t> # samples / # parameters</a:t>
                </a:r>
                <a:endParaRPr lang="fr-FR" sz="2400" dirty="0">
                  <a:latin typeface="Avenir Book" charset="0"/>
                  <a:ea typeface="Avenir Book" charset="0"/>
                  <a:cs typeface="Avenir Book" charset="0"/>
                </a:endParaRPr>
              </a:p>
            </p:txBody>
          </p:sp>
        </mc:Choice>
        <mc:Fallback xmlns="">
          <p:sp>
            <p:nvSpPr>
              <p:cNvPr id="10" name="TextBox 9">
                <a:extLst>
                  <a:ext uri="{FF2B5EF4-FFF2-40B4-BE49-F238E27FC236}">
                    <a16:creationId xmlns:a16="http://schemas.microsoft.com/office/drawing/2014/main" id="{F0AFB84D-CECE-C747-8F67-77DD803001F0}"/>
                  </a:ext>
                </a:extLst>
              </p:cNvPr>
              <p:cNvSpPr txBox="1">
                <a:spLocks noRot="1" noChangeAspect="1" noMove="1" noResize="1" noEditPoints="1" noAdjustHandles="1" noChangeArrowheads="1" noChangeShapeType="1" noTextEdit="1"/>
              </p:cNvSpPr>
              <p:nvPr/>
            </p:nvSpPr>
            <p:spPr>
              <a:xfrm>
                <a:off x="2492560" y="3675730"/>
                <a:ext cx="5628620" cy="614848"/>
              </a:xfrm>
              <a:prstGeom prst="rect">
                <a:avLst/>
              </a:prstGeom>
              <a:blipFill>
                <a:blip r:embed="rId4"/>
                <a:stretch>
                  <a:fillRect b="-10000"/>
                </a:stretch>
              </a:blipFill>
            </p:spPr>
            <p:txBody>
              <a:bodyPr/>
              <a:lstStyle/>
              <a:p>
                <a:r>
                  <a:rPr lang="en-US">
                    <a:noFill/>
                  </a:rPr>
                  <a:t> </a:t>
                </a:r>
              </a:p>
            </p:txBody>
          </p:sp>
        </mc:Fallback>
      </mc:AlternateContent>
    </p:spTree>
    <p:extLst>
      <p:ext uri="{BB962C8B-B14F-4D97-AF65-F5344CB8AC3E}">
        <p14:creationId xmlns:p14="http://schemas.microsoft.com/office/powerpoint/2010/main" val="4050308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 dynamics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53</a:t>
            </a:fld>
            <a:endParaRPr lang="en-US"/>
          </a:p>
        </p:txBody>
      </p:sp>
      <p:pic>
        <p:nvPicPr>
          <p:cNvPr id="7" name="Picture 6"/>
          <p:cNvPicPr>
            <a:picLocks noChangeAspect="1"/>
          </p:cNvPicPr>
          <p:nvPr/>
        </p:nvPicPr>
        <p:blipFill>
          <a:blip r:embed="rId2"/>
          <a:stretch>
            <a:fillRect/>
          </a:stretch>
        </p:blipFill>
        <p:spPr>
          <a:xfrm>
            <a:off x="2087217" y="1884075"/>
            <a:ext cx="4969566" cy="3487414"/>
          </a:xfrm>
          <a:prstGeom prst="rect">
            <a:avLst/>
          </a:prstGeom>
        </p:spPr>
      </p:pic>
      <p:pic>
        <p:nvPicPr>
          <p:cNvPr id="3" name="Picture 2"/>
          <p:cNvPicPr>
            <a:picLocks noChangeAspect="1"/>
          </p:cNvPicPr>
          <p:nvPr/>
        </p:nvPicPr>
        <p:blipFill>
          <a:blip r:embed="rId3"/>
          <a:stretch>
            <a:fillRect/>
          </a:stretch>
        </p:blipFill>
        <p:spPr>
          <a:xfrm>
            <a:off x="1769717" y="5487228"/>
            <a:ext cx="5959866" cy="873815"/>
          </a:xfrm>
          <a:prstGeom prst="rect">
            <a:avLst/>
          </a:prstGeom>
        </p:spPr>
      </p:pic>
    </p:spTree>
    <p:extLst>
      <p:ext uri="{BB962C8B-B14F-4D97-AF65-F5344CB8AC3E}">
        <p14:creationId xmlns:p14="http://schemas.microsoft.com/office/powerpoint/2010/main" val="1792968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4983-92AC-40B3-BB54-9A10D967D4C0}"/>
              </a:ext>
            </a:extLst>
          </p:cNvPr>
          <p:cNvSpPr>
            <a:spLocks noGrp="1"/>
          </p:cNvSpPr>
          <p:nvPr>
            <p:ph type="title"/>
          </p:nvPr>
        </p:nvSpPr>
        <p:spPr/>
        <p:txBody>
          <a:bodyPr>
            <a:normAutofit fontScale="90000"/>
          </a:bodyPr>
          <a:lstStyle/>
          <a:p>
            <a:r>
              <a:rPr lang="en-US" dirty="0"/>
              <a:t>Analytic dynamics for shallow linear networks</a:t>
            </a:r>
            <a:endParaRPr lang="fr-FR" dirty="0"/>
          </a:p>
        </p:txBody>
      </p:sp>
      <p:sp>
        <p:nvSpPr>
          <p:cNvPr id="7" name="TextBox 6">
            <a:extLst>
              <a:ext uri="{FF2B5EF4-FFF2-40B4-BE49-F238E27FC236}">
                <a16:creationId xmlns:a16="http://schemas.microsoft.com/office/drawing/2014/main" id="{7E1136B6-EDA9-4154-8ABC-465F28415DDC}"/>
              </a:ext>
            </a:extLst>
          </p:cNvPr>
          <p:cNvSpPr txBox="1"/>
          <p:nvPr/>
        </p:nvSpPr>
        <p:spPr>
          <a:xfrm>
            <a:off x="446431" y="2999643"/>
            <a:ext cx="2281608" cy="369332"/>
          </a:xfrm>
          <a:prstGeom prst="rect">
            <a:avLst/>
          </a:prstGeom>
          <a:noFill/>
        </p:spPr>
        <p:txBody>
          <a:bodyPr wrap="square" rtlCol="0">
            <a:spAutoFit/>
          </a:bodyPr>
          <a:lstStyle/>
          <a:p>
            <a:r>
              <a:rPr lang="en-US" dirty="0">
                <a:latin typeface="Avenir Book" charset="0"/>
                <a:ea typeface="Avenir Book" charset="0"/>
                <a:cs typeface="Avenir Book" charset="0"/>
              </a:rPr>
              <a:t>Fixed point:</a:t>
            </a:r>
            <a:endParaRPr lang="fr-FR" dirty="0">
              <a:latin typeface="Avenir Book" charset="0"/>
              <a:ea typeface="Avenir Book" charset="0"/>
              <a:cs typeface="Avenir Book" charset="0"/>
            </a:endParaRPr>
          </a:p>
        </p:txBody>
      </p:sp>
      <p:sp>
        <p:nvSpPr>
          <p:cNvPr id="8" name="TextBox 7">
            <a:extLst>
              <a:ext uri="{FF2B5EF4-FFF2-40B4-BE49-F238E27FC236}">
                <a16:creationId xmlns:a16="http://schemas.microsoft.com/office/drawing/2014/main" id="{770B9DBB-E237-4B74-B027-14C35708666C}"/>
              </a:ext>
            </a:extLst>
          </p:cNvPr>
          <p:cNvSpPr txBox="1"/>
          <p:nvPr/>
        </p:nvSpPr>
        <p:spPr>
          <a:xfrm>
            <a:off x="439873" y="2272163"/>
            <a:ext cx="2362962" cy="369332"/>
          </a:xfrm>
          <a:prstGeom prst="rect">
            <a:avLst/>
          </a:prstGeom>
          <a:noFill/>
        </p:spPr>
        <p:txBody>
          <a:bodyPr wrap="square" rtlCol="0">
            <a:spAutoFit/>
          </a:bodyPr>
          <a:lstStyle/>
          <a:p>
            <a:r>
              <a:rPr lang="en-US" dirty="0">
                <a:latin typeface="Avenir Book" charset="0"/>
                <a:ea typeface="Avenir Book" charset="0"/>
                <a:cs typeface="Avenir Book" charset="0"/>
              </a:rPr>
              <a:t>Learning dynamics:  </a:t>
            </a:r>
            <a:endParaRPr lang="fr-FR" dirty="0">
              <a:latin typeface="Avenir Book" charset="0"/>
              <a:ea typeface="Avenir Book" charset="0"/>
              <a:cs typeface="Avenir Book"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D804217-5BA6-4CCC-9066-34C096471E42}"/>
                  </a:ext>
                </a:extLst>
              </p:cNvPr>
              <p:cNvSpPr txBox="1"/>
              <p:nvPr/>
            </p:nvSpPr>
            <p:spPr>
              <a:xfrm>
                <a:off x="6887092" y="2223348"/>
                <a:ext cx="1974515" cy="304827"/>
              </a:xfrm>
              <a:prstGeom prst="rect">
                <a:avLst/>
              </a:prstGeom>
              <a:noFill/>
            </p:spPr>
            <p:txBody>
              <a:bodyPr wrap="none" lIns="0" tIns="0" rIns="0" bIns="0" rtlCol="0">
                <a:spAutoFit/>
              </a:bodyPr>
              <a:lstStyle/>
              <a:p>
                <a14:m>
                  <m:oMath xmlns:m="http://schemas.openxmlformats.org/officeDocument/2006/math">
                    <m:sSub>
                      <m:sSubPr>
                        <m:ctrlPr>
                          <a:rPr lang="fr-FR"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r>
                      <a:rPr lang="en-US" i="1">
                        <a:latin typeface="Cambria Math" panose="02040503050406030204" pitchFamily="18" charset="0"/>
                      </a:rPr>
                      <m:t>𝑁</m:t>
                    </m:r>
                    <m:r>
                      <a:rPr lang="en-US" i="1">
                        <a:latin typeface="Cambria Math" panose="02040503050406030204" pitchFamily="18" charset="0"/>
                      </a:rPr>
                      <m:t>(0,</m:t>
                    </m:r>
                    <m:sSup>
                      <m:sSupPr>
                        <m:ctrlPr>
                          <a:rPr lang="en-US" i="1">
                            <a:latin typeface="Cambria Math" panose="02040503050406030204" pitchFamily="18" charset="0"/>
                            <a:ea typeface="Cambria Math" panose="02040503050406030204" pitchFamily="18" charset="0"/>
                          </a:rPr>
                        </m:ctrlPr>
                      </m:sSupPr>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𝑤</m:t>
                            </m:r>
                          </m:sub>
                          <m:sup>
                            <m:r>
                              <a:rPr lang="en-US" i="1">
                                <a:latin typeface="Cambria Math" panose="02040503050406030204" pitchFamily="18" charset="0"/>
                                <a:ea typeface="Cambria Math" panose="02040503050406030204" pitchFamily="18" charset="0"/>
                              </a:rPr>
                              <m:t>0</m:t>
                            </m:r>
                          </m:sup>
                        </m:sSubSup>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2</m:t>
                        </m:r>
                      </m:sup>
                    </m:sSup>
                  </m:oMath>
                </a14:m>
                <a:r>
                  <a:rPr lang="fr-FR" dirty="0"/>
                  <a:t>)</a:t>
                </a:r>
              </a:p>
            </p:txBody>
          </p:sp>
        </mc:Choice>
        <mc:Fallback xmlns="">
          <p:sp>
            <p:nvSpPr>
              <p:cNvPr id="12" name="TextBox 11">
                <a:extLst>
                  <a:ext uri="{FF2B5EF4-FFF2-40B4-BE49-F238E27FC236}">
                    <a16:creationId xmlns:a16="http://schemas.microsoft.com/office/drawing/2014/main" xmlns="" xmlns:a14="http://schemas.microsoft.com/office/drawing/2010/main" id="{4D804217-5BA6-4CCC-9066-34C096471E42}"/>
                  </a:ext>
                </a:extLst>
              </p:cNvPr>
              <p:cNvSpPr txBox="1">
                <a:spLocks noRot="1" noChangeAspect="1" noMove="1" noResize="1" noEditPoints="1" noAdjustHandles="1" noChangeArrowheads="1" noChangeShapeType="1" noTextEdit="1"/>
              </p:cNvSpPr>
              <p:nvPr/>
            </p:nvSpPr>
            <p:spPr>
              <a:xfrm>
                <a:off x="6887092" y="2223348"/>
                <a:ext cx="1974515" cy="304827"/>
              </a:xfrm>
              <a:prstGeom prst="rect">
                <a:avLst/>
              </a:prstGeom>
              <a:blipFill rotWithShape="0">
                <a:blip r:embed="rId2"/>
                <a:stretch>
                  <a:fillRect l="-3086" t="-22000" r="-6173"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AB224F7-FDFD-4956-AC02-28E6A02C9776}"/>
                  </a:ext>
                </a:extLst>
              </p:cNvPr>
              <p:cNvSpPr txBox="1"/>
              <p:nvPr/>
            </p:nvSpPr>
            <p:spPr>
              <a:xfrm>
                <a:off x="4898520" y="3712503"/>
                <a:ext cx="9770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w</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𝑇</m:t>
                          </m:r>
                        </m:sup>
                      </m:sSup>
                    </m:oMath>
                  </m:oMathPara>
                </a14:m>
                <a:endParaRPr lang="fr-FR" dirty="0"/>
              </a:p>
            </p:txBody>
          </p:sp>
        </mc:Choice>
        <mc:Fallback xmlns="">
          <p:sp>
            <p:nvSpPr>
              <p:cNvPr id="5" name="TextBox 4">
                <a:extLst>
                  <a:ext uri="{FF2B5EF4-FFF2-40B4-BE49-F238E27FC236}">
                    <a16:creationId xmlns:a16="http://schemas.microsoft.com/office/drawing/2014/main" xmlns="" xmlns:a14="http://schemas.microsoft.com/office/drawing/2010/main" id="{1AB224F7-FDFD-4956-AC02-28E6A02C9776}"/>
                  </a:ext>
                </a:extLst>
              </p:cNvPr>
              <p:cNvSpPr txBox="1">
                <a:spLocks noRot="1" noChangeAspect="1" noMove="1" noResize="1" noEditPoints="1" noAdjustHandles="1" noChangeArrowheads="1" noChangeShapeType="1" noTextEdit="1"/>
              </p:cNvSpPr>
              <p:nvPr/>
            </p:nvSpPr>
            <p:spPr>
              <a:xfrm>
                <a:off x="4898520" y="3712503"/>
                <a:ext cx="977062" cy="276999"/>
              </a:xfrm>
              <a:prstGeom prst="rect">
                <a:avLst/>
              </a:prstGeom>
              <a:blipFill rotWithShape="0">
                <a:blip r:embed="rId3"/>
                <a:stretch>
                  <a:fillRect l="-3125" t="-146667" r="-1250" b="-18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B3941C-81DB-462C-87E7-DCF0180E7040}"/>
                  </a:ext>
                </a:extLst>
              </p:cNvPr>
              <p:cNvSpPr txBox="1"/>
              <p:nvPr/>
            </p:nvSpPr>
            <p:spPr>
              <a:xfrm>
                <a:off x="2496340" y="3732380"/>
                <a:ext cx="204972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𝑇</m:t>
                          </m:r>
                        </m:sup>
                      </m:sSup>
                      <m:r>
                        <a:rPr lang="en-US" i="1">
                          <a:latin typeface="Cambria Math" panose="02040503050406030204" pitchFamily="18" charset="0"/>
                        </a:rPr>
                        <m:t>=</m:t>
                      </m:r>
                      <m:r>
                        <a:rPr lang="en-US" i="1">
                          <a:latin typeface="Cambria Math" panose="02040503050406030204" pitchFamily="18" charset="0"/>
                        </a:rPr>
                        <m:t>𝑉</m:t>
                      </m:r>
                      <m:r>
                        <m:rPr>
                          <m:sty m:val="p"/>
                        </m:rPr>
                        <a:rPr lang="en-US">
                          <a:latin typeface="Cambria Math" panose="02040503050406030204" pitchFamily="18" charset="0"/>
                        </a:rPr>
                        <m:t>Λ</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𝑇</m:t>
                          </m:r>
                        </m:sup>
                      </m:sSup>
                    </m:oMath>
                  </m:oMathPara>
                </a14:m>
                <a:endParaRPr lang="fr-FR" dirty="0"/>
              </a:p>
            </p:txBody>
          </p:sp>
        </mc:Choice>
        <mc:Fallback xmlns="">
          <p:sp>
            <p:nvSpPr>
              <p:cNvPr id="9" name="TextBox 8">
                <a:extLst>
                  <a:ext uri="{FF2B5EF4-FFF2-40B4-BE49-F238E27FC236}">
                    <a16:creationId xmlns:a16="http://schemas.microsoft.com/office/drawing/2014/main" xmlns="" xmlns:a14="http://schemas.microsoft.com/office/drawing/2010/main" id="{1DB3941C-81DB-462C-87E7-DCF0180E7040}"/>
                  </a:ext>
                </a:extLst>
              </p:cNvPr>
              <p:cNvSpPr txBox="1">
                <a:spLocks noRot="1" noChangeAspect="1" noMove="1" noResize="1" noEditPoints="1" noAdjustHandles="1" noChangeArrowheads="1" noChangeShapeType="1" noTextEdit="1"/>
              </p:cNvSpPr>
              <p:nvPr/>
            </p:nvSpPr>
            <p:spPr>
              <a:xfrm>
                <a:off x="2496340" y="3732380"/>
                <a:ext cx="2049729" cy="276999"/>
              </a:xfrm>
              <a:prstGeom prst="rect">
                <a:avLst/>
              </a:prstGeom>
              <a:blipFill rotWithShape="0">
                <a:blip r:embed="rId4"/>
                <a:stretch>
                  <a:fillRect t="-434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7C03D0-9E4C-47B0-B2CF-310E237DB705}"/>
                  </a:ext>
                </a:extLst>
              </p:cNvPr>
              <p:cNvSpPr txBox="1"/>
              <p:nvPr/>
            </p:nvSpPr>
            <p:spPr>
              <a:xfrm>
                <a:off x="3011092" y="2257507"/>
                <a:ext cx="3235721" cy="276294"/>
              </a:xfrm>
              <a:prstGeom prst="rect">
                <a:avLst/>
              </a:prstGeom>
              <a:noFill/>
            </p:spPr>
            <p:txBody>
              <a:bodyPr wrap="square" lIns="0" tIns="0" rIns="0" bIns="0" rtlCol="0">
                <a:spAutoFit/>
              </a:bodyPr>
              <a:lstStyle/>
              <a:p>
                <a14:m>
                  <m:oMath xmlns:m="http://schemas.openxmlformats.org/officeDocument/2006/math">
                    <m:r>
                      <a:rPr lang="en-US" i="1">
                        <a:latin typeface="Cambria Math" panose="02040503050406030204" pitchFamily="18" charset="0"/>
                      </a:rPr>
                      <m:t>𝜏</m:t>
                    </m:r>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r>
                      <a:rPr lang="en-US" i="1">
                        <a:latin typeface="Cambria Math" panose="02040503050406030204" pitchFamily="18" charset="0"/>
                      </a:rPr>
                      <m:t>𝑦</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𝑇</m:t>
                        </m:r>
                      </m:sup>
                    </m:sSup>
                    <m:r>
                      <a:rPr lang="en-US" i="1">
                        <a:latin typeface="Cambria Math" panose="02040503050406030204" pitchFamily="18" charset="0"/>
                      </a:rPr>
                      <m:t>−</m:t>
                    </m:r>
                    <m:r>
                      <a:rPr lang="en-US" i="1">
                        <a:latin typeface="Cambria Math" panose="02040503050406030204" pitchFamily="18" charset="0"/>
                      </a:rPr>
                      <m:t>𝑤𝑋</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𝑇</m:t>
                        </m:r>
                      </m:sup>
                    </m:sSup>
                  </m:oMath>
                </a14:m>
                <a:r>
                  <a:rPr lang="fr-FR" sz="1350" dirty="0"/>
                  <a:t> </a:t>
                </a:r>
              </a:p>
            </p:txBody>
          </p:sp>
        </mc:Choice>
        <mc:Fallback xmlns="">
          <p:sp>
            <p:nvSpPr>
              <p:cNvPr id="11" name="TextBox 10">
                <a:extLst>
                  <a:ext uri="{FF2B5EF4-FFF2-40B4-BE49-F238E27FC236}">
                    <a16:creationId xmlns:a16="http://schemas.microsoft.com/office/drawing/2014/main" xmlns="" xmlns:a14="http://schemas.microsoft.com/office/drawing/2010/main" id="{187C03D0-9E4C-47B0-B2CF-310E237DB705}"/>
                  </a:ext>
                </a:extLst>
              </p:cNvPr>
              <p:cNvSpPr txBox="1">
                <a:spLocks noRot="1" noChangeAspect="1" noMove="1" noResize="1" noEditPoints="1" noAdjustHandles="1" noChangeArrowheads="1" noChangeShapeType="1" noTextEdit="1"/>
              </p:cNvSpPr>
              <p:nvPr/>
            </p:nvSpPr>
            <p:spPr>
              <a:xfrm>
                <a:off x="3011092" y="2257507"/>
                <a:ext cx="3235721" cy="276294"/>
              </a:xfrm>
              <a:prstGeom prst="rect">
                <a:avLst/>
              </a:prstGeom>
              <a:blipFill rotWithShape="0">
                <a:blip r:embed="rId5"/>
                <a:stretch>
                  <a:fillRect l="-1883" b="-282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A7C49BB-C7D4-4714-A8B5-B7C78622F65D}"/>
                  </a:ext>
                </a:extLst>
              </p:cNvPr>
              <p:cNvSpPr txBox="1"/>
              <p:nvPr/>
            </p:nvSpPr>
            <p:spPr>
              <a:xfrm>
                <a:off x="2918224" y="2993756"/>
                <a:ext cx="27810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𝑤</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𝑦</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𝑇</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𝑋</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𝑇</m:t>
                                  </m:r>
                                </m:sup>
                              </m:sSup>
                            </m:e>
                          </m:d>
                        </m:e>
                        <m:sup>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(0)</m:t>
                      </m:r>
                    </m:oMath>
                  </m:oMathPara>
                </a14:m>
                <a:endParaRPr lang="fr-FR" dirty="0"/>
              </a:p>
            </p:txBody>
          </p:sp>
        </mc:Choice>
        <mc:Fallback xmlns="">
          <p:sp>
            <p:nvSpPr>
              <p:cNvPr id="13" name="TextBox 12">
                <a:extLst>
                  <a:ext uri="{FF2B5EF4-FFF2-40B4-BE49-F238E27FC236}">
                    <a16:creationId xmlns:a16="http://schemas.microsoft.com/office/drawing/2014/main" id="{2A7C49BB-C7D4-4714-A8B5-B7C78622F65D}"/>
                  </a:ext>
                </a:extLst>
              </p:cNvPr>
              <p:cNvSpPr txBox="1">
                <a:spLocks noRot="1" noChangeAspect="1" noMove="1" noResize="1" noEditPoints="1" noAdjustHandles="1" noChangeArrowheads="1" noChangeShapeType="1" noTextEdit="1"/>
              </p:cNvSpPr>
              <p:nvPr/>
            </p:nvSpPr>
            <p:spPr>
              <a:xfrm>
                <a:off x="2918224" y="2993756"/>
                <a:ext cx="2781082" cy="276999"/>
              </a:xfrm>
              <a:prstGeom prst="rect">
                <a:avLst/>
              </a:prstGeom>
              <a:blipFill>
                <a:blip r:embed="rId6"/>
                <a:stretch>
                  <a:fillRect l="-455" t="-4348" r="-2273" b="-3043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EEE30A68-62E7-4A77-B34B-68623A3D909A}"/>
              </a:ext>
            </a:extLst>
          </p:cNvPr>
          <p:cNvSpPr txBox="1"/>
          <p:nvPr/>
        </p:nvSpPr>
        <p:spPr>
          <a:xfrm>
            <a:off x="5404044" y="2221454"/>
            <a:ext cx="1463639" cy="369332"/>
          </a:xfrm>
          <a:prstGeom prst="rect">
            <a:avLst/>
          </a:prstGeom>
          <a:noFill/>
        </p:spPr>
        <p:txBody>
          <a:bodyPr wrap="square" rtlCol="0">
            <a:spAutoFit/>
          </a:bodyPr>
          <a:lstStyle/>
          <a:p>
            <a:r>
              <a:rPr lang="en-US" dirty="0">
                <a:latin typeface="Avenir Book" charset="0"/>
                <a:ea typeface="Avenir Book" charset="0"/>
                <a:cs typeface="Avenir Book" charset="0"/>
              </a:rPr>
              <a:t>Initialization:</a:t>
            </a:r>
            <a:endParaRPr lang="fr-FR" dirty="0">
              <a:latin typeface="Avenir Book" charset="0"/>
              <a:ea typeface="Avenir Book" charset="0"/>
              <a:cs typeface="Avenir Book"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1B3C8AA-1473-43F7-ADFB-47B2239627D0}"/>
                  </a:ext>
                </a:extLst>
              </p:cNvPr>
              <p:cNvSpPr txBox="1"/>
              <p:nvPr/>
            </p:nvSpPr>
            <p:spPr>
              <a:xfrm>
                <a:off x="6246290" y="3720671"/>
                <a:ext cx="1025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𝑧</m:t>
                          </m:r>
                        </m:e>
                      </m:acc>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𝑇</m:t>
                          </m:r>
                        </m:sup>
                      </m:sSup>
                    </m:oMath>
                  </m:oMathPara>
                </a14:m>
                <a:endParaRPr lang="fr-FR" dirty="0"/>
              </a:p>
            </p:txBody>
          </p:sp>
        </mc:Choice>
        <mc:Fallback xmlns="">
          <p:sp>
            <p:nvSpPr>
              <p:cNvPr id="15" name="TextBox 14">
                <a:extLst>
                  <a:ext uri="{FF2B5EF4-FFF2-40B4-BE49-F238E27FC236}">
                    <a16:creationId xmlns:a16="http://schemas.microsoft.com/office/drawing/2014/main" xmlns="" xmlns:a14="http://schemas.microsoft.com/office/drawing/2010/main" id="{81B3C8AA-1473-43F7-ADFB-47B2239627D0}"/>
                  </a:ext>
                </a:extLst>
              </p:cNvPr>
              <p:cNvSpPr txBox="1">
                <a:spLocks noRot="1" noChangeAspect="1" noMove="1" noResize="1" noEditPoints="1" noAdjustHandles="1" noChangeArrowheads="1" noChangeShapeType="1" noTextEdit="1"/>
              </p:cNvSpPr>
              <p:nvPr/>
            </p:nvSpPr>
            <p:spPr>
              <a:xfrm>
                <a:off x="6246290" y="3720671"/>
                <a:ext cx="1025474" cy="276999"/>
              </a:xfrm>
              <a:prstGeom prst="rect">
                <a:avLst/>
              </a:prstGeom>
              <a:blipFill rotWithShape="0">
                <a:blip r:embed="rId7"/>
                <a:stretch>
                  <a:fillRect l="-8929" t="-143478" r="-1190" b="-17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09DBE45-04EE-4C2F-A733-C16B6431400F}"/>
                  </a:ext>
                </a:extLst>
              </p:cNvPr>
              <p:cNvSpPr txBox="1"/>
              <p:nvPr/>
            </p:nvSpPr>
            <p:spPr>
              <a:xfrm>
                <a:off x="2684141" y="4972145"/>
                <a:ext cx="407124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𝑦</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𝑇</m:t>
                          </m:r>
                        </m:sup>
                      </m:sSup>
                      <m:r>
                        <a:rPr lang="en-US"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𝑋</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𝑇</m:t>
                          </m:r>
                        </m:sup>
                      </m:sSup>
                      <m:r>
                        <a:rPr lang="en-US" i="1">
                          <a:latin typeface="Cambria Math" panose="02040503050406030204" pitchFamily="18" charset="0"/>
                        </a:rPr>
                        <m:t>+</m:t>
                      </m:r>
                      <m:r>
                        <a:rPr lang="en-US" i="1">
                          <a:latin typeface="Cambria Math" panose="02040503050406030204" pitchFamily="18" charset="0"/>
                        </a:rPr>
                        <m:t>𝜖</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𝑇</m:t>
                          </m:r>
                        </m:sup>
                      </m:sSup>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𝑧</m:t>
                          </m:r>
                        </m:e>
                      </m:acc>
                      <m:r>
                        <m:rPr>
                          <m:sty m:val="p"/>
                        </m:rPr>
                        <a:rPr lang="en-US">
                          <a:latin typeface="Cambria Math" panose="02040503050406030204" pitchFamily="18" charset="0"/>
                        </a:rPr>
                        <m:t>Λ</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𝑇</m:t>
                          </m:r>
                        </m:sup>
                      </m:sSup>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𝜖</m:t>
                          </m:r>
                          <m:r>
                            <a:rPr lang="en-US" i="1">
                              <a:latin typeface="Cambria Math" panose="02040503050406030204" pitchFamily="18" charset="0"/>
                            </a:rPr>
                            <m:t> </m:t>
                          </m:r>
                        </m:e>
                      </m:acc>
                      <m:sSup>
                        <m:sSupPr>
                          <m:ctrlPr>
                            <a:rPr lang="en-US" i="1">
                              <a:latin typeface="Cambria Math" panose="02040503050406030204" pitchFamily="18" charset="0"/>
                            </a:rPr>
                          </m:ctrlPr>
                        </m:sSupPr>
                        <m:e>
                          <m:r>
                            <m:rPr>
                              <m:sty m:val="p"/>
                            </m:rPr>
                            <a:rPr lang="en-US">
                              <a:latin typeface="Cambria Math" panose="02040503050406030204" pitchFamily="18" charset="0"/>
                            </a:rPr>
                            <m:t>Λ</m:t>
                          </m:r>
                        </m:e>
                        <m:sup>
                          <m:r>
                            <a:rPr lang="en-US" i="1">
                              <a:latin typeface="Cambria Math" panose="02040503050406030204" pitchFamily="18" charset="0"/>
                            </a:rPr>
                            <m:t>1/2</m:t>
                          </m:r>
                        </m:sup>
                      </m:sSup>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𝑇</m:t>
                          </m:r>
                        </m:sup>
                      </m:sSup>
                    </m:oMath>
                  </m:oMathPara>
                </a14:m>
                <a:endParaRPr lang="fr-FR" dirty="0"/>
              </a:p>
            </p:txBody>
          </p:sp>
        </mc:Choice>
        <mc:Fallback xmlns="">
          <p:sp>
            <p:nvSpPr>
              <p:cNvPr id="16" name="TextBox 15">
                <a:extLst>
                  <a:ext uri="{FF2B5EF4-FFF2-40B4-BE49-F238E27FC236}">
                    <a16:creationId xmlns:a16="http://schemas.microsoft.com/office/drawing/2014/main" xmlns="" xmlns:a14="http://schemas.microsoft.com/office/drawing/2010/main" id="{D09DBE45-04EE-4C2F-A733-C16B6431400F}"/>
                  </a:ext>
                </a:extLst>
              </p:cNvPr>
              <p:cNvSpPr txBox="1">
                <a:spLocks noRot="1" noChangeAspect="1" noMove="1" noResize="1" noEditPoints="1" noAdjustHandles="1" noChangeArrowheads="1" noChangeShapeType="1" noTextEdit="1"/>
              </p:cNvSpPr>
              <p:nvPr/>
            </p:nvSpPr>
            <p:spPr>
              <a:xfrm>
                <a:off x="2684141" y="4972145"/>
                <a:ext cx="4071243" cy="287323"/>
              </a:xfrm>
              <a:prstGeom prst="rect">
                <a:avLst/>
              </a:prstGeom>
              <a:blipFill rotWithShape="0">
                <a:blip r:embed="rId8"/>
                <a:stretch>
                  <a:fillRect l="-898" t="-138298" r="-150" b="-1723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365DB44-8ACD-46A7-A44B-BAFEEB2DCA83}"/>
                  </a:ext>
                </a:extLst>
              </p:cNvPr>
              <p:cNvSpPr txBox="1"/>
              <p:nvPr/>
            </p:nvSpPr>
            <p:spPr>
              <a:xfrm>
                <a:off x="2843167" y="5595009"/>
                <a:ext cx="2681760" cy="363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950" i="1">
                          <a:latin typeface="Cambria Math" panose="02040503050406030204" pitchFamily="18" charset="0"/>
                        </a:rPr>
                        <m:t>𝜏</m:t>
                      </m:r>
                      <m:acc>
                        <m:accPr>
                          <m:chr m:val="̇"/>
                          <m:ctrlPr>
                            <a:rPr lang="en-US" sz="1950" i="1">
                              <a:latin typeface="Cambria Math" panose="02040503050406030204" pitchFamily="18" charset="0"/>
                            </a:rPr>
                          </m:ctrlPr>
                        </m:accPr>
                        <m:e>
                          <m:r>
                            <a:rPr lang="en-US" sz="1950" i="1">
                              <a:latin typeface="Cambria Math" panose="02040503050406030204" pitchFamily="18" charset="0"/>
                            </a:rPr>
                            <m:t>𝑧</m:t>
                          </m:r>
                        </m:e>
                      </m:acc>
                      <m:r>
                        <a:rPr lang="en-US" sz="1950" i="1">
                          <a:latin typeface="Cambria Math" panose="02040503050406030204" pitchFamily="18" charset="0"/>
                        </a:rPr>
                        <m:t>=</m:t>
                      </m:r>
                      <m:d>
                        <m:dPr>
                          <m:ctrlPr>
                            <a:rPr lang="en-US" sz="1950" i="1">
                              <a:latin typeface="Cambria Math" panose="02040503050406030204" pitchFamily="18" charset="0"/>
                            </a:rPr>
                          </m:ctrlPr>
                        </m:dPr>
                        <m:e>
                          <m:sSub>
                            <m:sSubPr>
                              <m:ctrlPr>
                                <a:rPr lang="en-US" sz="1950" i="1">
                                  <a:latin typeface="Cambria Math" panose="02040503050406030204" pitchFamily="18" charset="0"/>
                                </a:rPr>
                              </m:ctrlPr>
                            </m:sSubPr>
                            <m:e>
                              <m:acc>
                                <m:accPr>
                                  <m:chr m:val="̅"/>
                                  <m:ctrlPr>
                                    <a:rPr lang="en-US" sz="1950" i="1">
                                      <a:latin typeface="Cambria Math" panose="02040503050406030204" pitchFamily="18" charset="0"/>
                                    </a:rPr>
                                  </m:ctrlPr>
                                </m:accPr>
                                <m:e>
                                  <m:r>
                                    <a:rPr lang="en-US" sz="1950" i="1">
                                      <a:latin typeface="Cambria Math" panose="02040503050406030204" pitchFamily="18" charset="0"/>
                                    </a:rPr>
                                    <m:t>𝑧</m:t>
                                  </m:r>
                                </m:e>
                              </m:acc>
                            </m:e>
                            <m:sub>
                              <m:r>
                                <a:rPr lang="en-US" sz="1950" i="1">
                                  <a:latin typeface="Cambria Math" panose="02040503050406030204" pitchFamily="18" charset="0"/>
                                </a:rPr>
                                <m:t>𝑖</m:t>
                              </m:r>
                            </m:sub>
                          </m:sSub>
                          <m:r>
                            <a:rPr lang="en-US" sz="1950" i="1">
                              <a:latin typeface="Cambria Math" panose="02040503050406030204" pitchFamily="18" charset="0"/>
                            </a:rPr>
                            <m:t> −</m:t>
                          </m:r>
                          <m:sSub>
                            <m:sSubPr>
                              <m:ctrlPr>
                                <a:rPr lang="en-US" sz="1950" i="1">
                                  <a:latin typeface="Cambria Math" panose="02040503050406030204" pitchFamily="18" charset="0"/>
                                </a:rPr>
                              </m:ctrlPr>
                            </m:sSubPr>
                            <m:e>
                              <m:r>
                                <a:rPr lang="en-US" sz="1950" i="1">
                                  <a:latin typeface="Cambria Math" panose="02040503050406030204" pitchFamily="18" charset="0"/>
                                </a:rPr>
                                <m:t>𝑧</m:t>
                              </m:r>
                            </m:e>
                            <m:sub>
                              <m:r>
                                <a:rPr lang="en-US" sz="1950" i="1">
                                  <a:latin typeface="Cambria Math" panose="02040503050406030204" pitchFamily="18" charset="0"/>
                                </a:rPr>
                                <m:t>𝑖</m:t>
                              </m:r>
                            </m:sub>
                          </m:sSub>
                        </m:e>
                      </m:d>
                      <m:sSub>
                        <m:sSubPr>
                          <m:ctrlPr>
                            <a:rPr lang="en-US" sz="1950" i="1">
                              <a:latin typeface="Cambria Math" panose="02040503050406030204" pitchFamily="18" charset="0"/>
                            </a:rPr>
                          </m:ctrlPr>
                        </m:sSubPr>
                        <m:e>
                          <m:r>
                            <a:rPr lang="en-US" sz="1950" i="1">
                              <a:latin typeface="Cambria Math" panose="02040503050406030204" pitchFamily="18" charset="0"/>
                            </a:rPr>
                            <m:t>𝜆</m:t>
                          </m:r>
                        </m:e>
                        <m:sub>
                          <m:r>
                            <a:rPr lang="en-US" sz="1950" i="1">
                              <a:latin typeface="Cambria Math" panose="02040503050406030204" pitchFamily="18" charset="0"/>
                            </a:rPr>
                            <m:t>𝑖</m:t>
                          </m:r>
                        </m:sub>
                      </m:sSub>
                      <m:r>
                        <a:rPr lang="en-US" sz="1950" i="1">
                          <a:latin typeface="Cambria Math" panose="02040503050406030204" pitchFamily="18" charset="0"/>
                        </a:rPr>
                        <m:t>+</m:t>
                      </m:r>
                      <m:sSub>
                        <m:sSubPr>
                          <m:ctrlPr>
                            <a:rPr lang="en-US" sz="1950" i="1">
                              <a:latin typeface="Cambria Math" panose="02040503050406030204" pitchFamily="18" charset="0"/>
                            </a:rPr>
                          </m:ctrlPr>
                        </m:sSubPr>
                        <m:e>
                          <m:acc>
                            <m:accPr>
                              <m:chr m:val="̃"/>
                              <m:ctrlPr>
                                <a:rPr lang="en-US" sz="1950" i="1">
                                  <a:latin typeface="Cambria Math" panose="02040503050406030204" pitchFamily="18" charset="0"/>
                                </a:rPr>
                              </m:ctrlPr>
                            </m:accPr>
                            <m:e>
                              <m:r>
                                <a:rPr lang="en-US" sz="1950" i="1">
                                  <a:latin typeface="Cambria Math" panose="02040503050406030204" pitchFamily="18" charset="0"/>
                                </a:rPr>
                                <m:t>𝜖</m:t>
                              </m:r>
                            </m:e>
                          </m:acc>
                        </m:e>
                        <m:sub>
                          <m:r>
                            <a:rPr lang="en-US" sz="1950" i="1">
                              <a:latin typeface="Cambria Math" panose="02040503050406030204" pitchFamily="18" charset="0"/>
                            </a:rPr>
                            <m:t>𝑖</m:t>
                          </m:r>
                        </m:sub>
                      </m:sSub>
                      <m:rad>
                        <m:radPr>
                          <m:degHide m:val="on"/>
                          <m:ctrlPr>
                            <a:rPr lang="en-US" sz="1950" i="1">
                              <a:latin typeface="Cambria Math" panose="02040503050406030204" pitchFamily="18" charset="0"/>
                            </a:rPr>
                          </m:ctrlPr>
                        </m:radPr>
                        <m:deg/>
                        <m:e>
                          <m:sSub>
                            <m:sSubPr>
                              <m:ctrlPr>
                                <a:rPr lang="en-US" sz="1950" i="1">
                                  <a:latin typeface="Cambria Math" panose="02040503050406030204" pitchFamily="18" charset="0"/>
                                </a:rPr>
                              </m:ctrlPr>
                            </m:sSubPr>
                            <m:e>
                              <m:r>
                                <a:rPr lang="en-US" sz="1950" i="1">
                                  <a:latin typeface="Cambria Math" panose="02040503050406030204" pitchFamily="18" charset="0"/>
                                </a:rPr>
                                <m:t>𝜆</m:t>
                              </m:r>
                            </m:e>
                            <m:sub>
                              <m:r>
                                <a:rPr lang="en-US" sz="1950" i="1">
                                  <a:latin typeface="Cambria Math" panose="02040503050406030204" pitchFamily="18" charset="0"/>
                                </a:rPr>
                                <m:t>𝑖</m:t>
                              </m:r>
                            </m:sub>
                          </m:sSub>
                        </m:e>
                      </m:rad>
                    </m:oMath>
                  </m:oMathPara>
                </a14:m>
                <a:endParaRPr lang="fr-FR" sz="1950" dirty="0"/>
              </a:p>
            </p:txBody>
          </p:sp>
        </mc:Choice>
        <mc:Fallback xmlns="">
          <p:sp>
            <p:nvSpPr>
              <p:cNvPr id="27" name="TextBox 26">
                <a:extLst>
                  <a:ext uri="{FF2B5EF4-FFF2-40B4-BE49-F238E27FC236}">
                    <a16:creationId xmlns:a16="http://schemas.microsoft.com/office/drawing/2014/main" xmlns="" xmlns:a14="http://schemas.microsoft.com/office/drawing/2010/main" id="{D365DB44-8ACD-46A7-A44B-BAFEEB2DCA83}"/>
                  </a:ext>
                </a:extLst>
              </p:cNvPr>
              <p:cNvSpPr txBox="1">
                <a:spLocks noRot="1" noChangeAspect="1" noMove="1" noResize="1" noEditPoints="1" noAdjustHandles="1" noChangeArrowheads="1" noChangeShapeType="1" noTextEdit="1"/>
              </p:cNvSpPr>
              <p:nvPr/>
            </p:nvSpPr>
            <p:spPr>
              <a:xfrm>
                <a:off x="2843167" y="5595009"/>
                <a:ext cx="2681760" cy="363369"/>
              </a:xfrm>
              <a:prstGeom prst="rect">
                <a:avLst/>
              </a:prstGeom>
              <a:blipFill rotWithShape="0">
                <a:blip r:embed="rId9"/>
                <a:stretch>
                  <a:fillRect l="-682" t="-106780" r="-682" b="-14576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7E1136B6-EDA9-4154-8ABC-465F28415DDC}"/>
              </a:ext>
            </a:extLst>
          </p:cNvPr>
          <p:cNvSpPr txBox="1"/>
          <p:nvPr/>
        </p:nvSpPr>
        <p:spPr>
          <a:xfrm>
            <a:off x="439806" y="3668878"/>
            <a:ext cx="2281608" cy="369332"/>
          </a:xfrm>
          <a:prstGeom prst="rect">
            <a:avLst/>
          </a:prstGeom>
          <a:noFill/>
        </p:spPr>
        <p:txBody>
          <a:bodyPr wrap="square" rtlCol="0">
            <a:spAutoFit/>
          </a:bodyPr>
          <a:lstStyle/>
          <a:p>
            <a:r>
              <a:rPr lang="en-US" dirty="0">
                <a:latin typeface="Avenir Book" charset="0"/>
                <a:ea typeface="Avenir Book" charset="0"/>
                <a:cs typeface="Avenir Book" charset="0"/>
              </a:rPr>
              <a:t>Change of variables:</a:t>
            </a:r>
            <a:endParaRPr lang="fr-FR" dirty="0">
              <a:latin typeface="Avenir Book" charset="0"/>
              <a:ea typeface="Avenir Book" charset="0"/>
              <a:cs typeface="Avenir Book" charset="0"/>
            </a:endParaRPr>
          </a:p>
        </p:txBody>
      </p:sp>
      <mc:AlternateContent xmlns:mc="http://schemas.openxmlformats.org/markup-compatibility/2006" xmlns:a14="http://schemas.microsoft.com/office/drawing/2010/main">
        <mc:Choice Requires="a14">
          <p:sp>
            <p:nvSpPr>
              <p:cNvPr id="3" name="TextBox 2"/>
              <p:cNvSpPr txBox="1"/>
              <p:nvPr/>
            </p:nvSpPr>
            <p:spPr>
              <a:xfrm>
                <a:off x="516835" y="6261654"/>
                <a:ext cx="8228022" cy="374270"/>
              </a:xfrm>
              <a:prstGeom prst="rect">
                <a:avLst/>
              </a:prstGeom>
              <a:noFill/>
            </p:spPr>
            <p:txBody>
              <a:bodyPr wrap="none" rtlCol="0">
                <a:spAutoFit/>
              </a:bodyPr>
              <a:lstStyle/>
              <a:p>
                <a:r>
                  <a:rPr lang="en-US" dirty="0">
                    <a:latin typeface="Avenir Book" charset="0"/>
                    <a:ea typeface="Avenir Book" charset="0"/>
                    <a:cs typeface="Avenir Book" charset="0"/>
                  </a:rPr>
                  <a:t>Dynamics expressed in terms of eigenvalues of random covariance matrix </a:t>
                </a:r>
                <a14:m>
                  <m:oMath xmlns:m="http://schemas.openxmlformats.org/officeDocument/2006/math">
                    <m:r>
                      <a:rPr lang="en-US" b="0" i="1" smtClean="0">
                        <a:latin typeface="Cambria Math" panose="02040503050406030204" pitchFamily="18" charset="0"/>
                        <a:ea typeface="Avenir Book" charset="0"/>
                        <a:cs typeface="Avenir Book" charset="0"/>
                      </a:rPr>
                      <m:t>𝑋</m:t>
                    </m:r>
                    <m:sSup>
                      <m:sSupPr>
                        <m:ctrlPr>
                          <a:rPr lang="en-US" b="0" i="1" smtClean="0">
                            <a:latin typeface="Cambria Math" panose="02040503050406030204" pitchFamily="18" charset="0"/>
                            <a:ea typeface="Avenir Book" charset="0"/>
                            <a:cs typeface="Avenir Book" charset="0"/>
                          </a:rPr>
                        </m:ctrlPr>
                      </m:sSupPr>
                      <m:e>
                        <m:r>
                          <a:rPr lang="en-US" b="0" i="1" smtClean="0">
                            <a:latin typeface="Cambria Math" panose="02040503050406030204" pitchFamily="18" charset="0"/>
                            <a:ea typeface="Avenir Book" charset="0"/>
                            <a:cs typeface="Avenir Book" charset="0"/>
                          </a:rPr>
                          <m:t>𝑋</m:t>
                        </m:r>
                      </m:e>
                      <m:sup>
                        <m:r>
                          <a:rPr lang="en-US" b="0" i="1" smtClean="0">
                            <a:latin typeface="Cambria Math" panose="02040503050406030204" pitchFamily="18" charset="0"/>
                            <a:ea typeface="Avenir Book" charset="0"/>
                            <a:cs typeface="Avenir Book" charset="0"/>
                          </a:rPr>
                          <m:t>𝑇</m:t>
                        </m:r>
                      </m:sup>
                    </m:sSup>
                  </m:oMath>
                </a14:m>
                <a:endParaRPr lang="en-US" dirty="0">
                  <a:latin typeface="Avenir Book" charset="0"/>
                  <a:ea typeface="Avenir Book" charset="0"/>
                  <a:cs typeface="Avenir Book"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16835" y="6261654"/>
                <a:ext cx="8228022" cy="374270"/>
              </a:xfrm>
              <a:prstGeom prst="rect">
                <a:avLst/>
              </a:prstGeom>
              <a:blipFill rotWithShape="0">
                <a:blip r:embed="rId10"/>
                <a:stretch>
                  <a:fillRect l="-667" t="-4839" b="-25806"/>
                </a:stretch>
              </a:blipFill>
            </p:spPr>
            <p:txBody>
              <a:bodyPr/>
              <a:lstStyle/>
              <a:p>
                <a:r>
                  <a:rPr lang="en-US">
                    <a:noFill/>
                  </a:rPr>
                  <a:t> </a:t>
                </a:r>
              </a:p>
            </p:txBody>
          </p:sp>
        </mc:Fallback>
      </mc:AlternateContent>
    </p:spTree>
    <p:extLst>
      <p:ext uri="{BB962C8B-B14F-4D97-AF65-F5344CB8AC3E}">
        <p14:creationId xmlns:p14="http://schemas.microsoft.com/office/powerpoint/2010/main" val="57341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9" grpId="0"/>
      <p:bldP spid="13" grpId="0"/>
      <p:bldP spid="15" grpId="0"/>
      <p:bldP spid="16" grpId="0"/>
      <p:bldP spid="27" grpId="0"/>
      <p:bldP spid="18"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A278-711E-4757-AF9C-5124513E5F15}"/>
              </a:ext>
            </a:extLst>
          </p:cNvPr>
          <p:cNvSpPr>
            <a:spLocks noGrp="1"/>
          </p:cNvSpPr>
          <p:nvPr>
            <p:ph type="title"/>
          </p:nvPr>
        </p:nvSpPr>
        <p:spPr>
          <a:xfrm>
            <a:off x="422413" y="435355"/>
            <a:ext cx="8172450" cy="994172"/>
          </a:xfrm>
        </p:spPr>
        <p:txBody>
          <a:bodyPr>
            <a:noAutofit/>
          </a:bodyPr>
          <a:lstStyle/>
          <a:p>
            <a:r>
              <a:rPr lang="en-US" sz="4000" dirty="0"/>
              <a:t>Generalization dynamics</a:t>
            </a:r>
            <a:endParaRPr lang="fr-FR" sz="40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4C27BC5-73D0-4EA2-8AA2-7F913F5386BD}"/>
                  </a:ext>
                </a:extLst>
              </p:cNvPr>
              <p:cNvSpPr txBox="1"/>
              <p:nvPr/>
            </p:nvSpPr>
            <p:spPr>
              <a:xfrm>
                <a:off x="530087" y="2708082"/>
                <a:ext cx="7798076" cy="9087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100" i="1">
                              <a:latin typeface="Cambria Math" panose="02040503050406030204" pitchFamily="18" charset="0"/>
                            </a:rPr>
                          </m:ctrlPr>
                        </m:dPr>
                        <m:e>
                          <m:sSub>
                            <m:sSubPr>
                              <m:ctrlPr>
                                <a:rPr lang="en-US" sz="2100" i="1">
                                  <a:latin typeface="Cambria Math" panose="02040503050406030204" pitchFamily="18" charset="0"/>
                                </a:rPr>
                              </m:ctrlPr>
                            </m:sSubPr>
                            <m:e>
                              <m:r>
                                <a:rPr lang="en-US" sz="2100" i="1">
                                  <a:latin typeface="Cambria Math" panose="02040503050406030204" pitchFamily="18" charset="0"/>
                                </a:rPr>
                                <m:t>𝐸</m:t>
                              </m:r>
                            </m:e>
                            <m:sub>
                              <m:r>
                                <a:rPr lang="en-US" sz="2100" i="1">
                                  <a:latin typeface="Cambria Math" panose="02040503050406030204" pitchFamily="18" charset="0"/>
                                </a:rPr>
                                <m:t>𝑔</m:t>
                              </m:r>
                            </m:sub>
                          </m:sSub>
                          <m:r>
                            <a:rPr lang="en-US" sz="2100" i="1">
                              <a:latin typeface="Cambria Math" panose="02040503050406030204" pitchFamily="18" charset="0"/>
                            </a:rPr>
                            <m:t>(</m:t>
                          </m:r>
                          <m:r>
                            <a:rPr lang="en-US" sz="2100" i="1">
                              <a:latin typeface="Cambria Math" panose="02040503050406030204" pitchFamily="18" charset="0"/>
                            </a:rPr>
                            <m:t>𝑡</m:t>
                          </m:r>
                          <m:r>
                            <a:rPr lang="en-US" sz="2100" i="1">
                              <a:latin typeface="Cambria Math" panose="02040503050406030204" pitchFamily="18" charset="0"/>
                            </a:rPr>
                            <m:t>)</m:t>
                          </m:r>
                        </m:e>
                      </m:d>
                      <m:r>
                        <a:rPr lang="en-US" sz="2100" i="1">
                          <a:latin typeface="Cambria Math" panose="02040503050406030204" pitchFamily="18" charset="0"/>
                        </a:rPr>
                        <m:t>=</m:t>
                      </m:r>
                      <m:f>
                        <m:fPr>
                          <m:ctrlPr>
                            <a:rPr lang="en-US" sz="2100" i="1">
                              <a:latin typeface="Cambria Math" panose="02040503050406030204" pitchFamily="18" charset="0"/>
                            </a:rPr>
                          </m:ctrlPr>
                        </m:fPr>
                        <m:num>
                          <m:r>
                            <a:rPr lang="en-US" sz="2100" i="1">
                              <a:latin typeface="Cambria Math" panose="02040503050406030204" pitchFamily="18" charset="0"/>
                            </a:rPr>
                            <m:t>1</m:t>
                          </m:r>
                        </m:num>
                        <m:den>
                          <m:r>
                            <a:rPr lang="en-US" sz="2100" i="1">
                              <a:latin typeface="Cambria Math" panose="02040503050406030204" pitchFamily="18" charset="0"/>
                            </a:rPr>
                            <m:t>𝑁</m:t>
                          </m:r>
                        </m:den>
                      </m:f>
                      <m:nary>
                        <m:naryPr>
                          <m:chr m:val="∑"/>
                          <m:ctrlPr>
                            <a:rPr lang="en-US" sz="2100" i="1">
                              <a:latin typeface="Cambria Math" panose="02040503050406030204" pitchFamily="18" charset="0"/>
                            </a:rPr>
                          </m:ctrlPr>
                        </m:naryPr>
                        <m:sub>
                          <m:r>
                            <m:rPr>
                              <m:brk m:alnAt="23"/>
                            </m:rPr>
                            <a:rPr lang="en-US" sz="2100" i="1">
                              <a:latin typeface="Cambria Math" panose="02040503050406030204" pitchFamily="18" charset="0"/>
                            </a:rPr>
                            <m:t>𝑖</m:t>
                          </m:r>
                          <m:r>
                            <a:rPr lang="en-US" sz="2100" i="1">
                              <a:latin typeface="Cambria Math" panose="02040503050406030204" pitchFamily="18" charset="0"/>
                            </a:rPr>
                            <m:t>=1</m:t>
                          </m:r>
                        </m:sub>
                        <m:sup>
                          <m:r>
                            <a:rPr lang="en-US" sz="2100" i="1">
                              <a:latin typeface="Cambria Math" panose="02040503050406030204" pitchFamily="18" charset="0"/>
                            </a:rPr>
                            <m:t>𝑁</m:t>
                          </m:r>
                        </m:sup>
                        <m:e>
                          <m:d>
                            <m:dPr>
                              <m:begChr m:val="["/>
                              <m:endChr m:val="]"/>
                              <m:ctrlPr>
                                <a:rPr lang="en-US" sz="2100" i="1">
                                  <a:latin typeface="Cambria Math" panose="02040503050406030204" pitchFamily="18" charset="0"/>
                                </a:rPr>
                              </m:ctrlPr>
                            </m:dPr>
                            <m:e>
                              <m:d>
                                <m:dPr>
                                  <m:ctrlPr>
                                    <a:rPr lang="en-US" sz="2100" i="1">
                                      <a:latin typeface="Cambria Math" panose="02040503050406030204" pitchFamily="18" charset="0"/>
                                      <a:ea typeface="Cambria Math" panose="02040503050406030204" pitchFamily="18" charset="0"/>
                                    </a:rPr>
                                  </m:ctrlPr>
                                </m:dPr>
                                <m:e>
                                  <m:sSubSup>
                                    <m:sSubSupPr>
                                      <m:ctrlPr>
                                        <a:rPr lang="en-US" sz="2100" i="1">
                                          <a:latin typeface="Cambria Math" panose="02040503050406030204" pitchFamily="18" charset="0"/>
                                          <a:ea typeface="Cambria Math" panose="02040503050406030204" pitchFamily="18" charset="0"/>
                                        </a:rPr>
                                      </m:ctrlPr>
                                    </m:sSubSupPr>
                                    <m:e>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ea typeface="Cambria Math" panose="02040503050406030204" pitchFamily="18" charset="0"/>
                                        </a:rPr>
                                        <m:t>𝑤</m:t>
                                      </m:r>
                                    </m:sub>
                                    <m:sup>
                                      <m:r>
                                        <a:rPr lang="en-US" sz="2100" i="1">
                                          <a:latin typeface="Cambria Math" panose="02040503050406030204" pitchFamily="18" charset="0"/>
                                          <a:ea typeface="Cambria Math" panose="02040503050406030204" pitchFamily="18" charset="0"/>
                                        </a:rPr>
                                        <m:t>2</m:t>
                                      </m:r>
                                    </m:sup>
                                  </m:sSubSup>
                                  <m:r>
                                    <a:rPr lang="en-US" sz="2100" i="1">
                                      <a:latin typeface="Cambria Math" panose="02040503050406030204" pitchFamily="18" charset="0"/>
                                      <a:ea typeface="Cambria Math" panose="02040503050406030204" pitchFamily="18" charset="0"/>
                                    </a:rPr>
                                    <m:t>+</m:t>
                                  </m:r>
                                  <m:sSup>
                                    <m:sSupPr>
                                      <m:ctrlPr>
                                        <a:rPr lang="en-US" sz="2100" i="1">
                                          <a:latin typeface="Cambria Math" panose="02040503050406030204" pitchFamily="18" charset="0"/>
                                          <a:ea typeface="Cambria Math" panose="02040503050406030204" pitchFamily="18" charset="0"/>
                                        </a:rPr>
                                      </m:ctrlPr>
                                    </m:sSupPr>
                                    <m:e>
                                      <m:sSubSup>
                                        <m:sSubSupPr>
                                          <m:ctrlPr>
                                            <a:rPr lang="en-US" sz="2100" i="1">
                                              <a:latin typeface="Cambria Math" panose="02040503050406030204" pitchFamily="18" charset="0"/>
                                              <a:ea typeface="Cambria Math" panose="02040503050406030204" pitchFamily="18" charset="0"/>
                                            </a:rPr>
                                          </m:ctrlPr>
                                        </m:sSubSupPr>
                                        <m:e>
                                          <m:r>
                                            <a:rPr lang="en-US"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ea typeface="Cambria Math" panose="02040503050406030204" pitchFamily="18" charset="0"/>
                                            </a:rPr>
                                            <m:t>𝑤</m:t>
                                          </m:r>
                                        </m:sub>
                                        <m:sup>
                                          <m:r>
                                            <a:rPr lang="en-US" sz="2100" i="1">
                                              <a:latin typeface="Cambria Math" panose="02040503050406030204" pitchFamily="18" charset="0"/>
                                              <a:ea typeface="Cambria Math" panose="02040503050406030204" pitchFamily="18" charset="0"/>
                                            </a:rPr>
                                            <m:t>0</m:t>
                                          </m:r>
                                        </m:sup>
                                      </m:sSubSup>
                                      <m:r>
                                        <a:rPr lang="en-US" sz="2100" i="1">
                                          <a:latin typeface="Cambria Math" panose="02040503050406030204" pitchFamily="18" charset="0"/>
                                          <a:ea typeface="Cambria Math" panose="02040503050406030204" pitchFamily="18" charset="0"/>
                                        </a:rPr>
                                        <m:t>)</m:t>
                                      </m:r>
                                    </m:e>
                                    <m:sup>
                                      <m:r>
                                        <a:rPr lang="en-US" sz="2100" i="1">
                                          <a:latin typeface="Cambria Math" panose="02040503050406030204" pitchFamily="18" charset="0"/>
                                          <a:ea typeface="Cambria Math" panose="02040503050406030204" pitchFamily="18" charset="0"/>
                                        </a:rPr>
                                        <m:t>2</m:t>
                                      </m:r>
                                    </m:sup>
                                  </m:sSup>
                                </m:e>
                              </m:d>
                              <m:sSup>
                                <m:sSupPr>
                                  <m:ctrlPr>
                                    <a:rPr lang="en-US" sz="2100" i="1">
                                      <a:latin typeface="Cambria Math" panose="02040503050406030204" pitchFamily="18" charset="0"/>
                                    </a:rPr>
                                  </m:ctrlPr>
                                </m:sSupPr>
                                <m:e>
                                  <m:r>
                                    <a:rPr lang="en-US" sz="2100" i="1">
                                      <a:latin typeface="Cambria Math" panose="02040503050406030204" pitchFamily="18" charset="0"/>
                                    </a:rPr>
                                    <m:t>𝑒</m:t>
                                  </m:r>
                                </m:e>
                                <m:sup>
                                  <m:f>
                                    <m:fPr>
                                      <m:ctrlPr>
                                        <a:rPr lang="en-US" sz="2100" i="1">
                                          <a:latin typeface="Cambria Math" panose="02040503050406030204" pitchFamily="18" charset="0"/>
                                        </a:rPr>
                                      </m:ctrlPr>
                                    </m:fPr>
                                    <m:num>
                                      <m:r>
                                        <a:rPr lang="en-US" sz="2100" i="1">
                                          <a:latin typeface="Cambria Math" panose="02040503050406030204" pitchFamily="18" charset="0"/>
                                        </a:rPr>
                                        <m:t>−2</m:t>
                                      </m:r>
                                      <m:sSub>
                                        <m:sSubPr>
                                          <m:ctrlPr>
                                            <a:rPr lang="en-US" sz="2100" i="1">
                                              <a:latin typeface="Cambria Math" panose="02040503050406030204" pitchFamily="18" charset="0"/>
                                            </a:rPr>
                                          </m:ctrlPr>
                                        </m:sSubPr>
                                        <m:e>
                                          <m:r>
                                            <a:rPr lang="en-US" sz="2100" i="1">
                                              <a:latin typeface="Cambria Math" panose="02040503050406030204" pitchFamily="18" charset="0"/>
                                            </a:rPr>
                                            <m:t>𝜆</m:t>
                                          </m:r>
                                        </m:e>
                                        <m:sub>
                                          <m:r>
                                            <a:rPr lang="en-US" sz="2100" i="1">
                                              <a:latin typeface="Cambria Math" panose="02040503050406030204" pitchFamily="18" charset="0"/>
                                            </a:rPr>
                                            <m:t>𝑖</m:t>
                                          </m:r>
                                        </m:sub>
                                      </m:sSub>
                                      <m:r>
                                        <a:rPr lang="en-US" sz="2100" i="1">
                                          <a:latin typeface="Cambria Math" panose="02040503050406030204" pitchFamily="18" charset="0"/>
                                        </a:rPr>
                                        <m:t>𝑡</m:t>
                                      </m:r>
                                    </m:num>
                                    <m:den>
                                      <m:r>
                                        <a:rPr lang="en-US" sz="2100" i="1">
                                          <a:latin typeface="Cambria Math" panose="02040503050406030204" pitchFamily="18" charset="0"/>
                                          <a:ea typeface="Cambria Math" panose="02040503050406030204" pitchFamily="18" charset="0"/>
                                        </a:rPr>
                                        <m:t>𝜏</m:t>
                                      </m:r>
                                    </m:den>
                                  </m:f>
                                </m:sup>
                              </m:sSup>
                              <m:r>
                                <a:rPr lang="en-US" sz="2100" i="1">
                                  <a:latin typeface="Cambria Math" panose="02040503050406030204" pitchFamily="18" charset="0"/>
                                </a:rPr>
                                <m:t>+</m:t>
                              </m:r>
                              <m:f>
                                <m:fPr>
                                  <m:ctrlPr>
                                    <a:rPr lang="en-US" sz="2100" i="1">
                                      <a:latin typeface="Cambria Math" panose="02040503050406030204" pitchFamily="18" charset="0"/>
                                    </a:rPr>
                                  </m:ctrlPr>
                                </m:fPr>
                                <m:num>
                                  <m:sSubSup>
                                    <m:sSubSupPr>
                                      <m:ctrlPr>
                                        <a:rPr lang="en-US" sz="2100" i="1">
                                          <a:latin typeface="Cambria Math" panose="02040503050406030204" pitchFamily="18" charset="0"/>
                                        </a:rPr>
                                      </m:ctrlPr>
                                    </m:sSubSupPr>
                                    <m:e>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rPr>
                                        <m:t>𝜖</m:t>
                                      </m:r>
                                    </m:sub>
                                    <m:sup>
                                      <m:r>
                                        <a:rPr lang="en-US" sz="2100" i="1">
                                          <a:latin typeface="Cambria Math" panose="02040503050406030204" pitchFamily="18" charset="0"/>
                                        </a:rPr>
                                        <m:t>2</m:t>
                                      </m:r>
                                    </m:sup>
                                  </m:sSubSup>
                                </m:num>
                                <m:den>
                                  <m:sSub>
                                    <m:sSubPr>
                                      <m:ctrlPr>
                                        <a:rPr lang="en-US" sz="2100" i="1">
                                          <a:latin typeface="Cambria Math" panose="02040503050406030204" pitchFamily="18" charset="0"/>
                                        </a:rPr>
                                      </m:ctrlPr>
                                    </m:sSubPr>
                                    <m:e>
                                      <m:r>
                                        <a:rPr lang="en-US" sz="2100" i="1">
                                          <a:latin typeface="Cambria Math" panose="02040503050406030204" pitchFamily="18" charset="0"/>
                                        </a:rPr>
                                        <m:t>𝜆</m:t>
                                      </m:r>
                                    </m:e>
                                    <m:sub>
                                      <m:r>
                                        <a:rPr lang="en-US" sz="2100" i="1">
                                          <a:latin typeface="Cambria Math" panose="02040503050406030204" pitchFamily="18" charset="0"/>
                                        </a:rPr>
                                        <m:t>𝑖</m:t>
                                      </m:r>
                                    </m:sub>
                                  </m:sSub>
                                </m:den>
                              </m:f>
                              <m:sSup>
                                <m:sSupPr>
                                  <m:ctrlPr>
                                    <a:rPr lang="en-US" sz="2100" i="1">
                                      <a:latin typeface="Cambria Math" panose="02040503050406030204" pitchFamily="18" charset="0"/>
                                    </a:rPr>
                                  </m:ctrlPr>
                                </m:sSupPr>
                                <m:e>
                                  <m:d>
                                    <m:dPr>
                                      <m:ctrlPr>
                                        <a:rPr lang="mr-IN" sz="2100" i="1" smtClean="0">
                                          <a:latin typeface="Cambria Math" panose="02040503050406030204" pitchFamily="18" charset="0"/>
                                        </a:rPr>
                                      </m:ctrlPr>
                                    </m:dPr>
                                    <m:e>
                                      <m:r>
                                        <a:rPr lang="en-US" sz="2100" i="1">
                                          <a:latin typeface="Cambria Math" panose="02040503050406030204" pitchFamily="18" charset="0"/>
                                        </a:rPr>
                                        <m:t>1 −</m:t>
                                      </m:r>
                                      <m:sSup>
                                        <m:sSupPr>
                                          <m:ctrlPr>
                                            <a:rPr lang="en-US" sz="2100" i="1">
                                              <a:latin typeface="Cambria Math" panose="02040503050406030204" pitchFamily="18" charset="0"/>
                                            </a:rPr>
                                          </m:ctrlPr>
                                        </m:sSupPr>
                                        <m:e>
                                          <m:r>
                                            <a:rPr lang="en-US" sz="2100" i="1">
                                              <a:latin typeface="Cambria Math" panose="02040503050406030204" pitchFamily="18" charset="0"/>
                                            </a:rPr>
                                            <m:t>𝑒</m:t>
                                          </m:r>
                                        </m:e>
                                        <m:sup>
                                          <m:f>
                                            <m:fPr>
                                              <m:ctrlPr>
                                                <a:rPr lang="en-US" sz="2100" i="1">
                                                  <a:latin typeface="Cambria Math" panose="02040503050406030204" pitchFamily="18" charset="0"/>
                                                </a:rPr>
                                              </m:ctrlPr>
                                            </m:fPr>
                                            <m:num>
                                              <m:sSub>
                                                <m:sSubPr>
                                                  <m:ctrlPr>
                                                    <a:rPr lang="en-US" sz="2100" i="1">
                                                      <a:latin typeface="Cambria Math" panose="02040503050406030204" pitchFamily="18" charset="0"/>
                                                    </a:rPr>
                                                  </m:ctrlPr>
                                                </m:sSubPr>
                                                <m:e>
                                                  <m:r>
                                                    <a:rPr lang="en-US" sz="2100" i="1">
                                                      <a:latin typeface="Cambria Math" panose="02040503050406030204" pitchFamily="18" charset="0"/>
                                                    </a:rPr>
                                                    <m:t>−</m:t>
                                                  </m:r>
                                                  <m:r>
                                                    <a:rPr lang="en-US" sz="2100" i="1">
                                                      <a:latin typeface="Cambria Math" panose="02040503050406030204" pitchFamily="18" charset="0"/>
                                                    </a:rPr>
                                                    <m:t>𝜆</m:t>
                                                  </m:r>
                                                </m:e>
                                                <m:sub>
                                                  <m:r>
                                                    <a:rPr lang="en-US" sz="2100" i="1">
                                                      <a:latin typeface="Cambria Math" panose="02040503050406030204" pitchFamily="18" charset="0"/>
                                                    </a:rPr>
                                                    <m:t>𝑖</m:t>
                                                  </m:r>
                                                </m:sub>
                                              </m:sSub>
                                              <m:r>
                                                <a:rPr lang="en-US" sz="2100" i="1">
                                                  <a:latin typeface="Cambria Math" panose="02040503050406030204" pitchFamily="18" charset="0"/>
                                                </a:rPr>
                                                <m:t>𝑡</m:t>
                                              </m:r>
                                            </m:num>
                                            <m:den>
                                              <m:r>
                                                <a:rPr lang="en-US" sz="2100" i="1">
                                                  <a:latin typeface="Cambria Math" panose="02040503050406030204" pitchFamily="18" charset="0"/>
                                                  <a:ea typeface="Cambria Math" panose="02040503050406030204" pitchFamily="18" charset="0"/>
                                                </a:rPr>
                                                <m:t>𝜏</m:t>
                                              </m:r>
                                            </m:den>
                                          </m:f>
                                        </m:sup>
                                      </m:sSup>
                                    </m:e>
                                  </m:d>
                                </m:e>
                                <m:sup>
                                  <m:r>
                                    <a:rPr lang="en-US" sz="2100" i="1">
                                      <a:latin typeface="Cambria Math" panose="02040503050406030204" pitchFamily="18" charset="0"/>
                                    </a:rPr>
                                    <m:t>2</m:t>
                                  </m:r>
                                </m:sup>
                              </m:sSup>
                            </m:e>
                          </m:d>
                        </m:e>
                      </m:nary>
                      <m:r>
                        <a:rPr lang="en-US" sz="2100" i="1">
                          <a:latin typeface="Cambria Math" panose="02040503050406030204" pitchFamily="18" charset="0"/>
                        </a:rPr>
                        <m:t>+</m:t>
                      </m:r>
                      <m:sSubSup>
                        <m:sSubSupPr>
                          <m:ctrlPr>
                            <a:rPr lang="en-US" sz="2100" i="1">
                              <a:latin typeface="Cambria Math" panose="02040503050406030204" pitchFamily="18" charset="0"/>
                            </a:rPr>
                          </m:ctrlPr>
                        </m:sSubSupPr>
                        <m:e>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rPr>
                            <m:t>𝜖</m:t>
                          </m:r>
                        </m:sub>
                        <m:sup>
                          <m:r>
                            <a:rPr lang="en-US" sz="2100" i="1">
                              <a:latin typeface="Cambria Math" panose="02040503050406030204" pitchFamily="18" charset="0"/>
                            </a:rPr>
                            <m:t>2</m:t>
                          </m:r>
                        </m:sup>
                      </m:sSubSup>
                    </m:oMath>
                  </m:oMathPara>
                </a14:m>
                <a:endParaRPr lang="fr-FR" sz="2100" dirty="0"/>
              </a:p>
            </p:txBody>
          </p:sp>
        </mc:Choice>
        <mc:Fallback xmlns="">
          <p:sp>
            <p:nvSpPr>
              <p:cNvPr id="4" name="TextBox 3">
                <a:extLst>
                  <a:ext uri="{FF2B5EF4-FFF2-40B4-BE49-F238E27FC236}">
                    <a16:creationId xmlns:a16="http://schemas.microsoft.com/office/drawing/2014/main" id="{D4C27BC5-73D0-4EA2-8AA2-7F913F5386BD}"/>
                  </a:ext>
                </a:extLst>
              </p:cNvPr>
              <p:cNvSpPr txBox="1">
                <a:spLocks noRot="1" noChangeAspect="1" noMove="1" noResize="1" noEditPoints="1" noAdjustHandles="1" noChangeArrowheads="1" noChangeShapeType="1" noTextEdit="1"/>
              </p:cNvSpPr>
              <p:nvPr/>
            </p:nvSpPr>
            <p:spPr>
              <a:xfrm>
                <a:off x="530087" y="2708082"/>
                <a:ext cx="7798076" cy="908710"/>
              </a:xfrm>
              <a:prstGeom prst="rect">
                <a:avLst/>
              </a:prstGeom>
              <a:blipFill>
                <a:blip r:embed="rId2"/>
                <a:stretch>
                  <a:fillRect t="-110959" b="-1726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8F289B2-CD0A-4BD0-A799-2BF2FD02832B}"/>
                  </a:ext>
                </a:extLst>
              </p:cNvPr>
              <p:cNvSpPr txBox="1"/>
              <p:nvPr/>
            </p:nvSpPr>
            <p:spPr>
              <a:xfrm>
                <a:off x="6534750" y="1976360"/>
                <a:ext cx="1974515" cy="304827"/>
              </a:xfrm>
              <a:prstGeom prst="rect">
                <a:avLst/>
              </a:prstGeom>
              <a:noFill/>
            </p:spPr>
            <p:txBody>
              <a:bodyPr wrap="none" lIns="0" tIns="0" rIns="0" bIns="0" rtlCol="0">
                <a:spAutoFit/>
              </a:bodyPr>
              <a:lstStyle/>
              <a:p>
                <a14:m>
                  <m:oMath xmlns:m="http://schemas.openxmlformats.org/officeDocument/2006/math">
                    <m:sSub>
                      <m:sSubPr>
                        <m:ctrlPr>
                          <a:rPr lang="fr-FR"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r>
                      <a:rPr lang="en-US" i="1">
                        <a:latin typeface="Cambria Math" panose="02040503050406030204" pitchFamily="18" charset="0"/>
                      </a:rPr>
                      <m:t>𝑁</m:t>
                    </m:r>
                    <m:r>
                      <a:rPr lang="en-US" i="1">
                        <a:latin typeface="Cambria Math" panose="02040503050406030204" pitchFamily="18" charset="0"/>
                      </a:rPr>
                      <m:t>(0,</m:t>
                    </m:r>
                    <m:sSup>
                      <m:sSupPr>
                        <m:ctrlPr>
                          <a:rPr lang="en-US" i="1">
                            <a:latin typeface="Cambria Math" panose="02040503050406030204" pitchFamily="18" charset="0"/>
                            <a:ea typeface="Cambria Math" panose="02040503050406030204" pitchFamily="18" charset="0"/>
                          </a:rPr>
                        </m:ctrlPr>
                      </m:sSupPr>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𝑤</m:t>
                            </m:r>
                          </m:sub>
                          <m:sup>
                            <m:r>
                              <a:rPr lang="en-US" i="1">
                                <a:latin typeface="Cambria Math" panose="02040503050406030204" pitchFamily="18" charset="0"/>
                                <a:ea typeface="Cambria Math" panose="02040503050406030204" pitchFamily="18" charset="0"/>
                              </a:rPr>
                              <m:t>0</m:t>
                            </m:r>
                          </m:sup>
                        </m:sSubSup>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2</m:t>
                        </m:r>
                      </m:sup>
                    </m:sSup>
                  </m:oMath>
                </a14:m>
                <a:r>
                  <a:rPr lang="fr-FR" dirty="0"/>
                  <a:t>)</a:t>
                </a:r>
              </a:p>
            </p:txBody>
          </p:sp>
        </mc:Choice>
        <mc:Fallback xmlns="">
          <p:sp>
            <p:nvSpPr>
              <p:cNvPr id="7" name="TextBox 6">
                <a:extLst>
                  <a:ext uri="{FF2B5EF4-FFF2-40B4-BE49-F238E27FC236}">
                    <a16:creationId xmlns:a16="http://schemas.microsoft.com/office/drawing/2014/main" id="{08F289B2-CD0A-4BD0-A799-2BF2FD02832B}"/>
                  </a:ext>
                </a:extLst>
              </p:cNvPr>
              <p:cNvSpPr txBox="1">
                <a:spLocks noRot="1" noChangeAspect="1" noMove="1" noResize="1" noEditPoints="1" noAdjustHandles="1" noChangeArrowheads="1" noChangeShapeType="1" noTextEdit="1"/>
              </p:cNvSpPr>
              <p:nvPr/>
            </p:nvSpPr>
            <p:spPr>
              <a:xfrm>
                <a:off x="6534750" y="1976360"/>
                <a:ext cx="1974515" cy="304827"/>
              </a:xfrm>
              <a:prstGeom prst="rect">
                <a:avLst/>
              </a:prstGeom>
              <a:blipFill>
                <a:blip r:embed="rId3"/>
                <a:stretch>
                  <a:fillRect l="-2564" t="-25000" r="-5769" b="-4166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0A4A28A-C722-49E2-AB8F-47FCA4FA0F49}"/>
              </a:ext>
            </a:extLst>
          </p:cNvPr>
          <p:cNvSpPr txBox="1"/>
          <p:nvPr/>
        </p:nvSpPr>
        <p:spPr>
          <a:xfrm>
            <a:off x="5071580" y="1934709"/>
            <a:ext cx="1463639" cy="369332"/>
          </a:xfrm>
          <a:prstGeom prst="rect">
            <a:avLst/>
          </a:prstGeom>
          <a:noFill/>
        </p:spPr>
        <p:txBody>
          <a:bodyPr wrap="square" rtlCol="0">
            <a:spAutoFit/>
          </a:bodyPr>
          <a:lstStyle/>
          <a:p>
            <a:r>
              <a:rPr lang="en-US" dirty="0">
                <a:latin typeface="Avenir Book" charset="0"/>
                <a:ea typeface="Avenir Book" charset="0"/>
                <a:cs typeface="Avenir Book" charset="0"/>
              </a:rPr>
              <a:t>Initialization:</a:t>
            </a:r>
            <a:endParaRPr lang="fr-FR" dirty="0">
              <a:latin typeface="Avenir Book" charset="0"/>
              <a:ea typeface="Avenir Book" charset="0"/>
              <a:cs typeface="Avenir Book"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E05E667-1F2E-448C-AA4D-1B323D61E344}"/>
                  </a:ext>
                </a:extLst>
              </p:cNvPr>
              <p:cNvSpPr txBox="1"/>
              <p:nvPr/>
            </p:nvSpPr>
            <p:spPr>
              <a:xfrm>
                <a:off x="1073012" y="4495588"/>
                <a:ext cx="7847468" cy="3046988"/>
              </a:xfrm>
              <a:prstGeom prst="rect">
                <a:avLst/>
              </a:prstGeom>
              <a:noFill/>
            </p:spPr>
            <p:txBody>
              <a:bodyPr wrap="square" rtlCol="0">
                <a:spAutoFit/>
              </a:bodyPr>
              <a:lstStyle/>
              <a:p>
                <a:pPr marL="214313" indent="-214313">
                  <a:buFont typeface="Arial" panose="020B0604020202020204" pitchFamily="34" charset="0"/>
                  <a:buChar char="•"/>
                </a:pPr>
                <a:r>
                  <a:rPr lang="en-US" sz="2000" dirty="0">
                    <a:latin typeface="Avenir Book" charset="0"/>
                    <a:ea typeface="Avenir Book" charset="0"/>
                    <a:cs typeface="Avenir Book" charset="0"/>
                  </a:rPr>
                  <a:t>Time to learn each mode depends on eigenvalue </a:t>
                </a:r>
                <a14:m>
                  <m:oMath xmlns:m="http://schemas.openxmlformats.org/officeDocument/2006/math">
                    <m:sSub>
                      <m:sSubPr>
                        <m:ctrlPr>
                          <a:rPr lang="en-US" sz="2000" b="0" i="1" smtClean="0">
                            <a:latin typeface="Cambria Math" panose="02040503050406030204" pitchFamily="18" charset="0"/>
                            <a:ea typeface="Avenir Book" charset="0"/>
                            <a:cs typeface="Avenir Book" charset="0"/>
                          </a:rPr>
                        </m:ctrlPr>
                      </m:sSubPr>
                      <m:e>
                        <m:r>
                          <a:rPr lang="en-US" sz="2000" b="0" i="1" smtClean="0">
                            <a:latin typeface="Cambria Math" charset="0"/>
                            <a:ea typeface="Avenir Book" charset="0"/>
                            <a:cs typeface="Avenir Book" charset="0"/>
                          </a:rPr>
                          <m:t>𝜆</m:t>
                        </m:r>
                      </m:e>
                      <m:sub>
                        <m:r>
                          <a:rPr lang="en-US" sz="2000" b="0" i="1" smtClean="0">
                            <a:latin typeface="Cambria Math" charset="0"/>
                            <a:ea typeface="Avenir Book" charset="0"/>
                            <a:cs typeface="Avenir Book" charset="0"/>
                          </a:rPr>
                          <m:t>𝑖</m:t>
                        </m:r>
                      </m:sub>
                    </m:sSub>
                  </m:oMath>
                </a14:m>
                <a:r>
                  <a:rPr lang="en-US" sz="2000" dirty="0">
                    <a:latin typeface="Avenir Book" charset="0"/>
                    <a:ea typeface="Avenir Book" charset="0"/>
                    <a:cs typeface="Avenir Book" charset="0"/>
                  </a:rPr>
                  <a:t> of input covariance matrix</a:t>
                </a:r>
              </a:p>
              <a:p>
                <a:pPr marL="214313" indent="-214313">
                  <a:buFont typeface="Arial" panose="020B0604020202020204" pitchFamily="34" charset="0"/>
                  <a:buChar char="•"/>
                </a:pPr>
                <a:endParaRPr lang="en-US" sz="2000" dirty="0">
                  <a:latin typeface="Avenir Book" charset="0"/>
                  <a:ea typeface="Avenir Book" charset="0"/>
                  <a:cs typeface="Avenir Book" charset="0"/>
                </a:endParaRPr>
              </a:p>
              <a:p>
                <a:pPr marL="214313" indent="-214313">
                  <a:buFont typeface="Arial" panose="020B0604020202020204" pitchFamily="34" charset="0"/>
                  <a:buChar char="•"/>
                </a:pPr>
                <a:r>
                  <a:rPr lang="en-US" sz="2000" dirty="0">
                    <a:latin typeface="Avenir Book" charset="0"/>
                    <a:ea typeface="Avenir Book" charset="0"/>
                    <a:cs typeface="Avenir Book" charset="0"/>
                  </a:rPr>
                  <a:t>Overfits when noise large and eigenvalue small</a:t>
                </a:r>
              </a:p>
              <a:p>
                <a:pPr marL="214313" indent="-214313">
                  <a:buFont typeface="Arial" panose="020B0604020202020204" pitchFamily="34" charset="0"/>
                  <a:buChar char="•"/>
                </a:pPr>
                <a:endParaRPr lang="en-US" sz="2000" dirty="0">
                  <a:latin typeface="Avenir Book" charset="0"/>
                  <a:ea typeface="Avenir Book" charset="0"/>
                  <a:cs typeface="Avenir Book" charset="0"/>
                </a:endParaRPr>
              </a:p>
              <a:p>
                <a:pPr marL="214313" indent="-214313">
                  <a:buFont typeface="Arial" panose="020B0604020202020204" pitchFamily="34" charset="0"/>
                  <a:buChar char="•"/>
                </a:pPr>
                <a:r>
                  <a:rPr lang="en-US" sz="2000" dirty="0">
                    <a:latin typeface="Avenir Book" charset="0"/>
                    <a:ea typeface="Avenir Book" charset="0"/>
                    <a:cs typeface="Avenir Book" charset="0"/>
                  </a:rPr>
                  <a:t>Zero eigenvalue – no dynamics</a:t>
                </a:r>
              </a:p>
              <a:p>
                <a:endParaRPr lang="en-US" dirty="0">
                  <a:latin typeface="Avenir Book" charset="0"/>
                  <a:ea typeface="Avenir Book" charset="0"/>
                  <a:cs typeface="Avenir Book" charset="0"/>
                </a:endParaRPr>
              </a:p>
              <a:p>
                <a:endParaRPr lang="en-US" dirty="0">
                  <a:latin typeface="Avenir Book" charset="0"/>
                  <a:ea typeface="Avenir Book" charset="0"/>
                  <a:cs typeface="Avenir Book" charset="0"/>
                </a:endParaRPr>
              </a:p>
              <a:p>
                <a:endParaRPr lang="en-US" dirty="0">
                  <a:latin typeface="Avenir Book" charset="0"/>
                  <a:ea typeface="Avenir Book" charset="0"/>
                  <a:cs typeface="Avenir Book" charset="0"/>
                </a:endParaRPr>
              </a:p>
              <a:p>
                <a:endParaRPr lang="fr-FR" dirty="0">
                  <a:latin typeface="Avenir Book" charset="0"/>
                  <a:ea typeface="Avenir Book" charset="0"/>
                  <a:cs typeface="Avenir Book" charset="0"/>
                </a:endParaRPr>
              </a:p>
            </p:txBody>
          </p:sp>
        </mc:Choice>
        <mc:Fallback xmlns="">
          <p:sp>
            <p:nvSpPr>
              <p:cNvPr id="9" name="TextBox 8">
                <a:extLst>
                  <a:ext uri="{FF2B5EF4-FFF2-40B4-BE49-F238E27FC236}">
                    <a16:creationId xmlns:a16="http://schemas.microsoft.com/office/drawing/2014/main" id="{9E05E667-1F2E-448C-AA4D-1B323D61E344}"/>
                  </a:ext>
                </a:extLst>
              </p:cNvPr>
              <p:cNvSpPr txBox="1">
                <a:spLocks noRot="1" noChangeAspect="1" noMove="1" noResize="1" noEditPoints="1" noAdjustHandles="1" noChangeArrowheads="1" noChangeShapeType="1" noTextEdit="1"/>
              </p:cNvSpPr>
              <p:nvPr/>
            </p:nvSpPr>
            <p:spPr>
              <a:xfrm>
                <a:off x="1073012" y="4495588"/>
                <a:ext cx="7847468" cy="3046988"/>
              </a:xfrm>
              <a:prstGeom prst="rect">
                <a:avLst/>
              </a:prstGeom>
              <a:blipFill>
                <a:blip r:embed="rId4"/>
                <a:stretch>
                  <a:fillRect l="-647" t="-830"/>
                </a:stretch>
              </a:blipFill>
            </p:spPr>
            <p:txBody>
              <a:bodyPr/>
              <a:lstStyle/>
              <a:p>
                <a:r>
                  <a:rPr lang="en-US">
                    <a:noFill/>
                  </a:rPr>
                  <a:t> </a:t>
                </a:r>
              </a:p>
            </p:txBody>
          </p:sp>
        </mc:Fallback>
      </mc:AlternateContent>
      <p:sp>
        <p:nvSpPr>
          <p:cNvPr id="10" name="Left Brace 9"/>
          <p:cNvSpPr/>
          <p:nvPr/>
        </p:nvSpPr>
        <p:spPr>
          <a:xfrm rot="16200000">
            <a:off x="3867446" y="2569073"/>
            <a:ext cx="149374" cy="2161795"/>
          </a:xfrm>
          <a:prstGeom prst="leftBrace">
            <a:avLst>
              <a:gd name="adj1" fmla="val 91724"/>
              <a:gd name="adj2" fmla="val 50000"/>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2806405" y="3847674"/>
            <a:ext cx="2153795" cy="369332"/>
          </a:xfrm>
          <a:prstGeom prst="rect">
            <a:avLst/>
          </a:prstGeom>
          <a:noFill/>
        </p:spPr>
        <p:txBody>
          <a:bodyPr wrap="none" rtlCol="0">
            <a:spAutoFit/>
          </a:bodyPr>
          <a:lstStyle/>
          <a:p>
            <a:r>
              <a:rPr lang="en-US" dirty="0">
                <a:latin typeface="Avenir Book" charset="0"/>
                <a:ea typeface="Avenir Book" charset="0"/>
                <a:cs typeface="Avenir Book" charset="0"/>
              </a:rPr>
              <a:t>Forget initialization</a:t>
            </a:r>
          </a:p>
        </p:txBody>
      </p:sp>
      <p:sp>
        <p:nvSpPr>
          <p:cNvPr id="12" name="Left Brace 11"/>
          <p:cNvSpPr/>
          <p:nvPr/>
        </p:nvSpPr>
        <p:spPr>
          <a:xfrm rot="16200000">
            <a:off x="6051506" y="2871781"/>
            <a:ext cx="171244" cy="1534510"/>
          </a:xfrm>
          <a:prstGeom prst="leftBrace">
            <a:avLst>
              <a:gd name="adj1" fmla="val 91724"/>
              <a:gd name="adj2" fmla="val 50000"/>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5390893" y="3847674"/>
            <a:ext cx="1505540" cy="369332"/>
          </a:xfrm>
          <a:prstGeom prst="rect">
            <a:avLst/>
          </a:prstGeom>
          <a:noFill/>
        </p:spPr>
        <p:txBody>
          <a:bodyPr wrap="none" rtlCol="0">
            <a:spAutoFit/>
          </a:bodyPr>
          <a:lstStyle/>
          <a:p>
            <a:r>
              <a:rPr lang="en-US" dirty="0" err="1">
                <a:latin typeface="Avenir Book" charset="0"/>
                <a:ea typeface="Avenir Book" charset="0"/>
                <a:cs typeface="Avenir Book" charset="0"/>
              </a:rPr>
              <a:t>Overfit</a:t>
            </a:r>
            <a:r>
              <a:rPr lang="en-US" dirty="0">
                <a:latin typeface="Avenir Book" charset="0"/>
                <a:ea typeface="Avenir Book" charset="0"/>
                <a:cs typeface="Avenir Book" charset="0"/>
              </a:rPr>
              <a:t> noise</a:t>
            </a:r>
          </a:p>
        </p:txBody>
      </p:sp>
    </p:spTree>
    <p:extLst>
      <p:ext uri="{BB962C8B-B14F-4D97-AF65-F5344CB8AC3E}">
        <p14:creationId xmlns:p14="http://schemas.microsoft.com/office/powerpoint/2010/main" val="700969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Input covariance spectrum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endParaRPr lang="en-US" sz="2400" dirty="0"/>
              </a:p>
              <a:p>
                <a:r>
                  <a:rPr lang="en-US" sz="2400" dirty="0"/>
                  <a:t>Will a particular model overfit? How badly?</a:t>
                </a:r>
              </a:p>
              <a:p>
                <a:endParaRPr lang="en-US" sz="2400" dirty="0"/>
              </a:p>
              <a:p>
                <a:r>
                  <a:rPr lang="en-US" sz="2400" dirty="0"/>
                  <a:t>Depends on the eigenvalues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𝜆</m:t>
                        </m:r>
                      </m:e>
                      <m:sub>
                        <m:r>
                          <a:rPr lang="en-US" sz="2400" i="1">
                            <a:latin typeface="Cambria Math" charset="0"/>
                          </a:rPr>
                          <m:t>𝑖</m:t>
                        </m:r>
                      </m:sub>
                    </m:sSub>
                  </m:oMath>
                </a14:m>
                <a:r>
                  <a:rPr lang="en-US" sz="2400" dirty="0"/>
                  <a:t> of the input covariance matrix </a:t>
                </a:r>
                <a14:m>
                  <m:oMath xmlns:m="http://schemas.openxmlformats.org/officeDocument/2006/math">
                    <m:r>
                      <a:rPr lang="en-US" sz="2400" b="0" i="1" smtClean="0">
                        <a:latin typeface="Cambria Math" charset="0"/>
                      </a:rPr>
                      <m:t>𝑋</m:t>
                    </m:r>
                    <m:sSup>
                      <m:sSupPr>
                        <m:ctrlPr>
                          <a:rPr lang="en-US" sz="2400" b="0" i="1" smtClean="0">
                            <a:latin typeface="Cambria Math" panose="02040503050406030204" pitchFamily="18" charset="0"/>
                          </a:rPr>
                        </m:ctrlPr>
                      </m:sSupPr>
                      <m:e>
                        <m:r>
                          <a:rPr lang="en-US" sz="2400" b="0" i="1" smtClean="0">
                            <a:latin typeface="Cambria Math" charset="0"/>
                          </a:rPr>
                          <m:t>𝑋</m:t>
                        </m:r>
                      </m:e>
                      <m:sup>
                        <m:r>
                          <a:rPr lang="en-US" sz="2400" b="0" i="1" smtClean="0">
                            <a:latin typeface="Cambria Math" charset="0"/>
                          </a:rPr>
                          <m:t>𝑇</m:t>
                        </m:r>
                      </m:sup>
                    </m:sSup>
                  </m:oMath>
                </a14:m>
                <a:r>
                  <a:rPr lang="en-US" sz="2400" dirty="0"/>
                  <a:t>:</a:t>
                </a:r>
              </a:p>
              <a:p>
                <a:endParaRPr lang="en-US" sz="2400" dirty="0"/>
              </a:p>
              <a:p>
                <a:pPr lvl="1"/>
                <a:r>
                  <a:rPr lang="en-US" sz="2000" dirty="0"/>
                  <a:t>Small </a:t>
                </a:r>
                <a14:m>
                  <m:oMath xmlns:m="http://schemas.openxmlformats.org/officeDocument/2006/math">
                    <m:sSub>
                      <m:sSubPr>
                        <m:ctrlPr>
                          <a:rPr lang="en-US" sz="2000" i="1">
                            <a:latin typeface="Cambria Math" panose="02040503050406030204" pitchFamily="18" charset="0"/>
                          </a:rPr>
                        </m:ctrlPr>
                      </m:sSubPr>
                      <m:e>
                        <m:r>
                          <a:rPr lang="en-US" sz="2000" i="1">
                            <a:latin typeface="Cambria Math" charset="0"/>
                          </a:rPr>
                          <m:t>𝜆</m:t>
                        </m:r>
                      </m:e>
                      <m:sub>
                        <m:r>
                          <a:rPr lang="en-US" sz="2000" i="1">
                            <a:latin typeface="Cambria Math" charset="0"/>
                          </a:rPr>
                          <m:t>𝑖</m:t>
                        </m:r>
                      </m:sub>
                    </m:sSub>
                  </m:oMath>
                </a14:m>
                <a:r>
                  <a:rPr lang="en-US" sz="2000" dirty="0"/>
                  <a:t>: substantial overtraining</a:t>
                </a:r>
              </a:p>
              <a:p>
                <a:pPr lvl="1"/>
                <a:r>
                  <a:rPr lang="en-US" sz="2000" dirty="0"/>
                  <a:t>Large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charset="0"/>
                          </a:rPr>
                          <m:t>𝜆</m:t>
                        </m:r>
                      </m:e>
                      <m:sub>
                        <m:r>
                          <a:rPr lang="en-US" sz="2000" i="1">
                            <a:latin typeface="Cambria Math" charset="0"/>
                          </a:rPr>
                          <m:t>𝑖</m:t>
                        </m:r>
                      </m:sub>
                    </m:sSub>
                  </m:oMath>
                </a14:m>
                <a:r>
                  <a:rPr lang="en-US" sz="2000" dirty="0"/>
                  <a:t>: little overtraining</a:t>
                </a:r>
              </a:p>
              <a:p>
                <a:pPr lvl="1"/>
                <a:r>
                  <a:rPr lang="en-US" sz="2000" dirty="0"/>
                  <a:t>Zero </a:t>
                </a:r>
                <a14:m>
                  <m:oMath xmlns:m="http://schemas.openxmlformats.org/officeDocument/2006/math">
                    <m:sSub>
                      <m:sSubPr>
                        <m:ctrlPr>
                          <a:rPr lang="en-US" sz="2000" i="1">
                            <a:latin typeface="Cambria Math" panose="02040503050406030204" pitchFamily="18" charset="0"/>
                          </a:rPr>
                        </m:ctrlPr>
                      </m:sSubPr>
                      <m:e>
                        <m:r>
                          <a:rPr lang="en-US" sz="2000" i="1">
                            <a:latin typeface="Cambria Math" charset="0"/>
                          </a:rPr>
                          <m:t>𝜆</m:t>
                        </m:r>
                      </m:e>
                      <m:sub>
                        <m:r>
                          <a:rPr lang="en-US" sz="2000" i="1">
                            <a:latin typeface="Cambria Math" charset="0"/>
                          </a:rPr>
                          <m:t>𝑖</m:t>
                        </m:r>
                      </m:sub>
                    </m:sSub>
                  </m:oMath>
                </a14:m>
                <a:r>
                  <a:rPr lang="en-US" sz="2000" dirty="0"/>
                  <a:t>: no overtraining (but constant error)</a:t>
                </a:r>
              </a:p>
              <a:p>
                <a:pPr lvl="1"/>
                <a:endParaRPr lang="en-US" sz="2000" dirty="0"/>
              </a:p>
              <a:p>
                <a:r>
                  <a:rPr lang="en-US" sz="2400" dirty="0"/>
                  <a:t>What is the typical distribution of the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𝜆</m:t>
                        </m:r>
                      </m:e>
                      <m:sub>
                        <m:r>
                          <a:rPr lang="en-US" sz="2400" i="1">
                            <a:latin typeface="Cambria Math" charset="0"/>
                          </a:rPr>
                          <m:t>𝑖</m:t>
                        </m:r>
                      </m:sub>
                    </m:sSub>
                  </m:oMath>
                </a14:m>
                <a:r>
                  <a:rPr lang="en-US" sz="2400" dirty="0"/>
                  <a:t>’s?</a:t>
                </a:r>
              </a:p>
              <a:p>
                <a:pPr lvl="1"/>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80" b="-22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56</a:t>
            </a:fld>
            <a:endParaRPr lang="en-US"/>
          </a:p>
        </p:txBody>
      </p:sp>
    </p:spTree>
    <p:extLst>
      <p:ext uri="{BB962C8B-B14F-4D97-AF65-F5344CB8AC3E}">
        <p14:creationId xmlns:p14="http://schemas.microsoft.com/office/powerpoint/2010/main" val="1767408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Marchenko-Pastur</a:t>
            </a:r>
            <a:r>
              <a:rPr lang="en-US" dirty="0"/>
              <a:t> Distribution</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57</a:t>
            </a:fld>
            <a:endParaRPr lang="en-US" dirty="0"/>
          </a:p>
        </p:txBody>
      </p:sp>
      <p:sp>
        <p:nvSpPr>
          <p:cNvPr id="7" name="Content Placeholder 6"/>
          <p:cNvSpPr>
            <a:spLocks noGrp="1"/>
          </p:cNvSpPr>
          <p:nvPr>
            <p:ph idx="1"/>
          </p:nvPr>
        </p:nvSpPr>
        <p:spPr/>
        <p:txBody>
          <a:bodyPr>
            <a:normAutofit/>
          </a:bodyPr>
          <a:lstStyle/>
          <a:p>
            <a:r>
              <a:rPr lang="en-US" sz="2400" dirty="0"/>
              <a:t>In high dimensional regime, eigenvalues distributed as:</a:t>
            </a:r>
          </a:p>
          <a:p>
            <a:endParaRPr lang="en-US" sz="2400" dirty="0"/>
          </a:p>
          <a:p>
            <a:endParaRPr lang="en-US" sz="2400" dirty="0"/>
          </a:p>
          <a:p>
            <a:endParaRPr lang="en-US" sz="2400" dirty="0"/>
          </a:p>
        </p:txBody>
      </p:sp>
      <p:sp>
        <p:nvSpPr>
          <p:cNvPr id="3" name="TextBox 2"/>
          <p:cNvSpPr txBox="1"/>
          <p:nvPr/>
        </p:nvSpPr>
        <p:spPr>
          <a:xfrm>
            <a:off x="6147410" y="5912198"/>
            <a:ext cx="2868349" cy="369332"/>
          </a:xfrm>
          <a:prstGeom prst="rect">
            <a:avLst/>
          </a:prstGeom>
          <a:noFill/>
        </p:spPr>
        <p:txBody>
          <a:bodyPr wrap="none" rtlCol="0">
            <a:spAutoFit/>
          </a:bodyPr>
          <a:lstStyle/>
          <a:p>
            <a:r>
              <a:rPr lang="en-US" dirty="0">
                <a:latin typeface="Avenir Book" charset="0"/>
                <a:ea typeface="Avenir Book" charset="0"/>
                <a:cs typeface="Avenir Book" charset="0"/>
              </a:rPr>
              <a:t>Marchenko &amp; </a:t>
            </a:r>
            <a:r>
              <a:rPr lang="en-US" dirty="0" err="1">
                <a:latin typeface="Avenir Book" charset="0"/>
                <a:ea typeface="Avenir Book" charset="0"/>
                <a:cs typeface="Avenir Book" charset="0"/>
              </a:rPr>
              <a:t>Pastur</a:t>
            </a:r>
            <a:r>
              <a:rPr lang="en-US" dirty="0">
                <a:latin typeface="Avenir Book" charset="0"/>
                <a:ea typeface="Avenir Book" charset="0"/>
                <a:cs typeface="Avenir Book" charset="0"/>
              </a:rPr>
              <a:t>, 1967</a:t>
            </a:r>
          </a:p>
        </p:txBody>
      </p:sp>
      <p:grpSp>
        <p:nvGrpSpPr>
          <p:cNvPr id="9" name="Group 8"/>
          <p:cNvGrpSpPr/>
          <p:nvPr/>
        </p:nvGrpSpPr>
        <p:grpSpPr>
          <a:xfrm>
            <a:off x="2695916" y="4429202"/>
            <a:ext cx="3446464" cy="2428798"/>
            <a:chOff x="2695916" y="4429202"/>
            <a:chExt cx="3446464" cy="2428798"/>
          </a:xfrm>
        </p:grpSpPr>
        <p:pic>
          <p:nvPicPr>
            <p:cNvPr id="17" name="Content Placeholder 16"/>
            <p:cNvPicPr>
              <a:picLocks noChangeAspect="1"/>
            </p:cNvPicPr>
            <p:nvPr/>
          </p:nvPicPr>
          <p:blipFill rotWithShape="1">
            <a:blip r:embed="rId2" cstate="email">
              <a:extLst>
                <a:ext uri="{28A0092B-C50C-407E-A947-70E740481C1C}">
                  <a14:useLocalDpi xmlns:a14="http://schemas.microsoft.com/office/drawing/2010/main"/>
                </a:ext>
              </a:extLst>
            </a:blip>
            <a:srcRect l="5596" t="10461" r="66991" b="50630"/>
            <a:stretch/>
          </p:blipFill>
          <p:spPr>
            <a:xfrm>
              <a:off x="3099569" y="4429202"/>
              <a:ext cx="3042811" cy="2087217"/>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rot="16200000">
                  <a:off x="2401476" y="5143793"/>
                  <a:ext cx="958211"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𝜌</m:t>
                            </m:r>
                          </m:e>
                          <m:sup>
                            <m:r>
                              <a:rPr lang="en-US" b="0" i="1" smtClean="0">
                                <a:latin typeface="Cambria Math" charset="0"/>
                              </a:rPr>
                              <m:t>𝑀𝑃</m:t>
                            </m:r>
                          </m:sup>
                        </m:sSup>
                        <m:d>
                          <m:dPr>
                            <m:ctrlPr>
                              <a:rPr lang="en-US" b="0" i="1" smtClean="0">
                                <a:latin typeface="Cambria Math" panose="02040503050406030204" pitchFamily="18" charset="0"/>
                              </a:rPr>
                            </m:ctrlPr>
                          </m:dPr>
                          <m:e>
                            <m:r>
                              <a:rPr lang="en-US" b="0" i="1" smtClean="0">
                                <a:latin typeface="Cambria Math" charset="0"/>
                              </a:rPr>
                              <m:t>𝜆</m:t>
                            </m:r>
                          </m:e>
                        </m: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2401476" y="5143793"/>
                  <a:ext cx="958211" cy="369332"/>
                </a:xfrm>
                <a:prstGeom prst="rect">
                  <a:avLst/>
                </a:prstGeom>
                <a:blipFill rotWithShape="0">
                  <a:blip r:embed="rId3"/>
                  <a:stretch>
                    <a:fillRect r="-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455274" y="6488668"/>
                  <a:ext cx="361766"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𝜆</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455274" y="6488668"/>
                  <a:ext cx="361766" cy="369332"/>
                </a:xfrm>
                <a:prstGeom prst="rect">
                  <a:avLst/>
                </a:prstGeom>
                <a:blipFill rotWithShape="0">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TextBox 12"/>
              <p:cNvSpPr txBox="1"/>
              <p:nvPr/>
            </p:nvSpPr>
            <p:spPr>
              <a:xfrm>
                <a:off x="1976172" y="3290417"/>
                <a:ext cx="1794658" cy="3850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𝜆</m:t>
                          </m:r>
                        </m:e>
                        <m:sub>
                          <m:r>
                            <a:rPr lang="en-US" b="0" i="1" smtClean="0">
                              <a:latin typeface="Cambria Math" charset="0"/>
                            </a:rPr>
                            <m:t>±</m:t>
                          </m:r>
                        </m:sub>
                      </m:sSub>
                      <m:r>
                        <a:rPr lang="en-US" b="0" i="1" smtClean="0">
                          <a:latin typeface="Cambria Math"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charset="0"/>
                                </a:rPr>
                                <m:t>1±</m:t>
                              </m:r>
                              <m:rad>
                                <m:radPr>
                                  <m:degHide m:val="on"/>
                                  <m:ctrlPr>
                                    <a:rPr lang="en-US" b="0" i="1" smtClean="0">
                                      <a:latin typeface="Cambria Math" panose="02040503050406030204" pitchFamily="18" charset="0"/>
                                    </a:rPr>
                                  </m:ctrlPr>
                                </m:radPr>
                                <m:deg/>
                                <m:e>
                                  <m:r>
                                    <a:rPr lang="en-US" b="0" i="1" smtClean="0">
                                      <a:latin typeface="Cambria Math" charset="0"/>
                                    </a:rPr>
                                    <m:t>𝛼</m:t>
                                  </m:r>
                                </m:e>
                              </m:rad>
                            </m:e>
                          </m:d>
                        </m:e>
                        <m:sup>
                          <m:r>
                            <a:rPr lang="en-US" b="0" i="1" smtClean="0">
                              <a:latin typeface="Cambria Math" charset="0"/>
                            </a:rPr>
                            <m:t>2</m:t>
                          </m:r>
                        </m:sup>
                      </m:sSup>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976172" y="3290417"/>
                <a:ext cx="1794658" cy="385042"/>
              </a:xfrm>
              <a:prstGeom prst="rect">
                <a:avLst/>
              </a:prstGeom>
              <a:blipFill rotWithShape="0">
                <a:blip r:embed="rId5"/>
                <a:stretch>
                  <a:fillRect t="-52381" b="-33333"/>
                </a:stretch>
              </a:blipFill>
            </p:spPr>
            <p:txBody>
              <a:bodyPr/>
              <a:lstStyle/>
              <a:p>
                <a:r>
                  <a:rPr lang="en-US">
                    <a:noFill/>
                  </a:rPr>
                  <a:t> </a:t>
                </a:r>
              </a:p>
            </p:txBody>
          </p:sp>
        </mc:Fallback>
      </mc:AlternateContent>
      <p:cxnSp>
        <p:nvCxnSpPr>
          <p:cNvPr id="18" name="Straight Connector 17"/>
          <p:cNvCxnSpPr/>
          <p:nvPr/>
        </p:nvCxnSpPr>
        <p:spPr>
          <a:xfrm flipV="1">
            <a:off x="5824330" y="4568348"/>
            <a:ext cx="0" cy="1669774"/>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631095" y="4541843"/>
            <a:ext cx="0" cy="1669774"/>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5641344" y="4140059"/>
                <a:ext cx="1842749" cy="372410"/>
              </a:xfrm>
              <a:prstGeom prst="rect">
                <a:avLst/>
              </a:prstGeom>
              <a:solidFill>
                <a:schemeClr val="bg1"/>
              </a:solid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𝜆</m:t>
                        </m:r>
                      </m:e>
                      <m:sub>
                        <m:r>
                          <a:rPr lang="en-US" b="0" i="1" smtClean="0">
                            <a:latin typeface="Cambria Math" charset="0"/>
                          </a:rPr>
                          <m:t>+</m:t>
                        </m:r>
                      </m:sub>
                    </m:sSub>
                    <m:r>
                      <a:rPr lang="en-US" b="0" i="1" smtClean="0">
                        <a:latin typeface="Cambria Math"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charset="0"/>
                              </a:rPr>
                              <m:t>1+</m:t>
                            </m:r>
                            <m:rad>
                              <m:radPr>
                                <m:degHide m:val="on"/>
                                <m:ctrlPr>
                                  <a:rPr lang="en-US" b="0" i="1" smtClean="0">
                                    <a:latin typeface="Cambria Math" panose="02040503050406030204" pitchFamily="18" charset="0"/>
                                  </a:rPr>
                                </m:ctrlPr>
                              </m:radPr>
                              <m:deg/>
                              <m:e>
                                <m:r>
                                  <a:rPr lang="en-US" b="0" i="1" smtClean="0">
                                    <a:latin typeface="Cambria Math" charset="0"/>
                                  </a:rPr>
                                  <m:t>𝛼</m:t>
                                </m:r>
                              </m:e>
                            </m:rad>
                          </m:e>
                        </m:d>
                      </m:e>
                      <m:sup>
                        <m:r>
                          <a:rPr lang="en-US" b="0" i="1" smtClean="0">
                            <a:latin typeface="Cambria Math" charset="0"/>
                          </a:rPr>
                          <m:t>2</m:t>
                        </m:r>
                      </m:sup>
                    </m:sSup>
                  </m:oMath>
                </a14:m>
                <a:r>
                  <a:rPr lang="en-US"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5641344" y="4140059"/>
                <a:ext cx="1842749" cy="372410"/>
              </a:xfrm>
              <a:prstGeom prst="rect">
                <a:avLst/>
              </a:prstGeom>
              <a:blipFill rotWithShape="0">
                <a:blip r:embed="rId7"/>
                <a:stretch>
                  <a:fillRect t="-55738" b="-360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388475" y="4153311"/>
                <a:ext cx="1789849" cy="37241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𝜆</m:t>
                          </m:r>
                        </m:e>
                        <m:sub>
                          <m:r>
                            <a:rPr lang="en-US" b="0" i="1" smtClean="0">
                              <a:latin typeface="Cambria Math" charset="0"/>
                            </a:rPr>
                            <m:t>−</m:t>
                          </m:r>
                        </m:sub>
                      </m:sSub>
                      <m:r>
                        <a:rPr lang="en-US" b="0" i="1" smtClean="0">
                          <a:latin typeface="Cambria Math"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charset="0"/>
                                </a:rPr>
                                <m:t>1−</m:t>
                              </m:r>
                              <m:rad>
                                <m:radPr>
                                  <m:degHide m:val="on"/>
                                  <m:ctrlPr>
                                    <a:rPr lang="en-US" b="0" i="1" smtClean="0">
                                      <a:latin typeface="Cambria Math" panose="02040503050406030204" pitchFamily="18" charset="0"/>
                                    </a:rPr>
                                  </m:ctrlPr>
                                </m:radPr>
                                <m:deg/>
                                <m:e>
                                  <m:r>
                                    <a:rPr lang="en-US" b="0" i="1" smtClean="0">
                                      <a:latin typeface="Cambria Math" charset="0"/>
                                    </a:rPr>
                                    <m:t>𝛼</m:t>
                                  </m:r>
                                </m:e>
                              </m:rad>
                            </m:e>
                          </m:d>
                        </m:e>
                        <m:sup>
                          <m:r>
                            <a:rPr lang="en-US" b="0" i="1" smtClean="0">
                              <a:latin typeface="Cambria Math" charset="0"/>
                            </a:rPr>
                            <m:t>2</m:t>
                          </m:r>
                        </m:sup>
                      </m:sSup>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3388475" y="4153311"/>
                <a:ext cx="1789849" cy="372410"/>
              </a:xfrm>
              <a:prstGeom prst="rect">
                <a:avLst/>
              </a:prstGeom>
              <a:blipFill rotWithShape="0">
                <a:blip r:embed="rId8"/>
                <a:stretch>
                  <a:fillRect t="-55738" b="-37705"/>
                </a:stretch>
              </a:blipFill>
            </p:spPr>
            <p:txBody>
              <a:bodyPr/>
              <a:lstStyle/>
              <a:p>
                <a:r>
                  <a:rPr lang="en-US">
                    <a:noFill/>
                  </a:rPr>
                  <a:t> </a:t>
                </a:r>
              </a:p>
            </p:txBody>
          </p:sp>
        </mc:Fallback>
      </mc:AlternateContent>
      <p:sp>
        <p:nvSpPr>
          <p:cNvPr id="23" name="TextBox 22"/>
          <p:cNvSpPr txBox="1"/>
          <p:nvPr/>
        </p:nvSpPr>
        <p:spPr>
          <a:xfrm>
            <a:off x="4293704" y="5068957"/>
            <a:ext cx="865943" cy="369332"/>
          </a:xfrm>
          <a:prstGeom prst="rect">
            <a:avLst/>
          </a:prstGeom>
          <a:noFill/>
        </p:spPr>
        <p:txBody>
          <a:bodyPr wrap="none" rtlCol="0">
            <a:spAutoFit/>
          </a:bodyPr>
          <a:lstStyle/>
          <a:p>
            <a:r>
              <a:rPr lang="en-US" dirty="0">
                <a:latin typeface="Avenir Book" charset="0"/>
                <a:ea typeface="Avenir Book" charset="0"/>
                <a:cs typeface="Avenir Book" charset="0"/>
              </a:rPr>
              <a:t>“Bulk”</a:t>
            </a:r>
          </a:p>
        </p:txBody>
      </p:sp>
      <p:sp>
        <p:nvSpPr>
          <p:cNvPr id="24" name="TextBox 23"/>
          <p:cNvSpPr txBox="1"/>
          <p:nvPr/>
        </p:nvSpPr>
        <p:spPr>
          <a:xfrm>
            <a:off x="3081129" y="6389278"/>
            <a:ext cx="941283" cy="369332"/>
          </a:xfrm>
          <a:prstGeom prst="rect">
            <a:avLst/>
          </a:prstGeom>
          <a:noFill/>
        </p:spPr>
        <p:txBody>
          <a:bodyPr wrap="none" rtlCol="0">
            <a:spAutoFit/>
          </a:bodyPr>
          <a:lstStyle/>
          <a:p>
            <a:r>
              <a:rPr lang="en-US" dirty="0"/>
              <a:t>“</a:t>
            </a:r>
            <a:r>
              <a:rPr lang="en-US" dirty="0">
                <a:latin typeface="Avenir Book" charset="0"/>
                <a:ea typeface="Avenir Book" charset="0"/>
                <a:cs typeface="Avenir Book" charset="0"/>
              </a:rPr>
              <a:t>Spike</a:t>
            </a:r>
            <a:r>
              <a:rPr lang="en-US" dirty="0"/>
              <a:t>”</a:t>
            </a:r>
          </a:p>
        </p:txBody>
      </p:sp>
      <p:pic>
        <p:nvPicPr>
          <p:cNvPr id="8" name="Picture 7"/>
          <p:cNvPicPr>
            <a:picLocks noChangeAspect="1"/>
          </p:cNvPicPr>
          <p:nvPr/>
        </p:nvPicPr>
        <p:blipFill>
          <a:blip r:embed="rId9"/>
          <a:stretch>
            <a:fillRect/>
          </a:stretch>
        </p:blipFill>
        <p:spPr>
          <a:xfrm>
            <a:off x="1913983" y="2366138"/>
            <a:ext cx="6022644" cy="794989"/>
          </a:xfrm>
          <a:prstGeom prst="rect">
            <a:avLst/>
          </a:prstGeom>
        </p:spPr>
      </p:pic>
    </p:spTree>
    <p:extLst>
      <p:ext uri="{BB962C8B-B14F-4D97-AF65-F5344CB8AC3E}">
        <p14:creationId xmlns:p14="http://schemas.microsoft.com/office/powerpoint/2010/main" val="3998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3" grpId="0"/>
      <p:bldP spid="23" grpId="1"/>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 dynamics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58</a:t>
            </a:fld>
            <a:endParaRPr lang="en-US"/>
          </a:p>
        </p:txBody>
      </p:sp>
      <p:pic>
        <p:nvPicPr>
          <p:cNvPr id="17" name="Content Placeholder 16"/>
          <p:cNvPicPr>
            <a:picLocks noGrp="1" noChangeAspect="1"/>
          </p:cNvPicPr>
          <p:nvPr>
            <p:ph idx="1"/>
          </p:nvPr>
        </p:nvPicPr>
        <p:blipFill>
          <a:blip r:embed="rId3"/>
          <a:stretch>
            <a:fillRect/>
          </a:stretch>
        </p:blipFill>
        <p:spPr>
          <a:xfrm>
            <a:off x="184866" y="1743005"/>
            <a:ext cx="8774268" cy="4240352"/>
          </a:xfrm>
          <a:prstGeom prst="rect">
            <a:avLst/>
          </a:prstGeom>
        </p:spPr>
      </p:pic>
      <p:sp>
        <p:nvSpPr>
          <p:cNvPr id="3" name="TextBox 2"/>
          <p:cNvSpPr txBox="1"/>
          <p:nvPr/>
        </p:nvSpPr>
        <p:spPr>
          <a:xfrm>
            <a:off x="198783" y="1311966"/>
            <a:ext cx="8842485" cy="369332"/>
          </a:xfrm>
          <a:prstGeom prst="rect">
            <a:avLst/>
          </a:prstGeom>
          <a:noFill/>
        </p:spPr>
        <p:txBody>
          <a:bodyPr wrap="none" rtlCol="0">
            <a:spAutoFit/>
          </a:bodyPr>
          <a:lstStyle/>
          <a:p>
            <a:pPr marL="285750" indent="-285750">
              <a:buFont typeface="Arial" charset="0"/>
              <a:buChar char="•"/>
            </a:pPr>
            <a:r>
              <a:rPr lang="en-US" dirty="0">
                <a:latin typeface="Avenir Book" charset="0"/>
                <a:ea typeface="Avenir Book" charset="0"/>
                <a:cs typeface="Avenir Book" charset="0"/>
              </a:rPr>
              <a:t>Combining MP distribution with exact solutions yields full generalization dynamics</a:t>
            </a:r>
          </a:p>
        </p:txBody>
      </p:sp>
      <p:pic>
        <p:nvPicPr>
          <p:cNvPr id="6" name="Picture 5"/>
          <p:cNvPicPr>
            <a:picLocks noChangeAspect="1"/>
          </p:cNvPicPr>
          <p:nvPr/>
        </p:nvPicPr>
        <p:blipFill>
          <a:blip r:embed="rId4"/>
          <a:stretch>
            <a:fillRect/>
          </a:stretch>
        </p:blipFill>
        <p:spPr>
          <a:xfrm>
            <a:off x="2406339" y="6077570"/>
            <a:ext cx="4662883" cy="613162"/>
          </a:xfrm>
          <a:prstGeom prst="rect">
            <a:avLst/>
          </a:prstGeom>
        </p:spPr>
      </p:pic>
    </p:spTree>
    <p:extLst>
      <p:ext uri="{BB962C8B-B14F-4D97-AF65-F5344CB8AC3E}">
        <p14:creationId xmlns:p14="http://schemas.microsoft.com/office/powerpoint/2010/main" val="2821265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F86E651-E82A-44B9-B603-8094FFE2DA55}"/>
                  </a:ext>
                </a:extLst>
              </p:cNvPr>
              <p:cNvSpPr>
                <a:spLocks noGrp="1"/>
              </p:cNvSpPr>
              <p:nvPr>
                <p:ph type="title"/>
              </p:nvPr>
            </p:nvSpPr>
            <p:spPr>
              <a:xfrm>
                <a:off x="457200" y="274638"/>
                <a:ext cx="8229600" cy="1143000"/>
              </a:xfrm>
            </p:spPr>
            <p:txBody>
              <a:bodyPr>
                <a:normAutofit fontScale="90000"/>
              </a:bodyPr>
              <a:lstStyle/>
              <a:p>
                <a:pPr algn="ctr"/>
                <a:r>
                  <a:rPr lang="en-US" dirty="0"/>
                  <a:t>Catastrophic over-training at </a:t>
                </a:r>
                <a14:m>
                  <m:oMath xmlns:m="http://schemas.openxmlformats.org/officeDocument/2006/math">
                    <m:r>
                      <a:rPr lang="en-US" b="0" i="1" smtClean="0">
                        <a:latin typeface="Cambria Math" charset="0"/>
                      </a:rPr>
                      <m:t>𝛼</m:t>
                    </m:r>
                    <m:r>
                      <a:rPr lang="en-US" b="0" i="1" smtClean="0">
                        <a:latin typeface="Cambria Math" charset="0"/>
                      </a:rPr>
                      <m:t>=1</m:t>
                    </m:r>
                  </m:oMath>
                </a14:m>
                <a:endParaRPr lang="fr-FR" dirty="0"/>
              </a:p>
            </p:txBody>
          </p:sp>
        </mc:Choice>
        <mc:Fallback xmlns="">
          <p:sp>
            <p:nvSpPr>
              <p:cNvPr id="2" name="Title 1">
                <a:extLst>
                  <a:ext uri="{FF2B5EF4-FFF2-40B4-BE49-F238E27FC236}">
                    <a16:creationId xmlns:a16="http://schemas.microsoft.com/office/drawing/2014/main" id="{5F86E651-E82A-44B9-B603-8094FFE2DA55}"/>
                  </a:ext>
                </a:extLst>
              </p:cNvPr>
              <p:cNvSpPr>
                <a:spLocks noGrp="1" noRot="1" noChangeAspect="1" noMove="1" noResize="1" noEditPoints="1" noAdjustHandles="1" noChangeArrowheads="1" noChangeShapeType="1" noTextEdit="1"/>
              </p:cNvSpPr>
              <p:nvPr>
                <p:ph type="title"/>
              </p:nvPr>
            </p:nvSpPr>
            <p:spPr>
              <a:xfrm>
                <a:off x="457200" y="274638"/>
                <a:ext cx="8229600" cy="1143000"/>
              </a:xfrm>
              <a:blipFill>
                <a:blip r:embed="rId3"/>
                <a:stretch>
                  <a:fillRect l="-1389" b="-329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C715609-D715-4FCF-B669-74729D00E8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5267" y="1234201"/>
            <a:ext cx="4453466" cy="408699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F52B16-AFC1-4EB3-AC0C-217135AE2841}"/>
                  </a:ext>
                </a:extLst>
              </p:cNvPr>
              <p:cNvSpPr txBox="1"/>
              <p:nvPr/>
            </p:nvSpPr>
            <p:spPr>
              <a:xfrm>
                <a:off x="6798733" y="1599299"/>
                <a:ext cx="2043132" cy="3752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sz="1350" i="1">
                              <a:latin typeface="Cambria Math" panose="02040503050406030204" pitchFamily="18" charset="0"/>
                            </a:rPr>
                          </m:ctrlPr>
                        </m:fPr>
                        <m:num>
                          <m:r>
                            <a:rPr lang="en-US" sz="1350" i="1">
                              <a:latin typeface="Cambria Math" panose="02040503050406030204" pitchFamily="18" charset="0"/>
                            </a:rPr>
                            <m:t>𝑡</m:t>
                          </m:r>
                        </m:num>
                        <m:den>
                          <m:r>
                            <a:rPr lang="en-US" sz="1350" i="1">
                              <a:latin typeface="Cambria Math" panose="02040503050406030204" pitchFamily="18" charset="0"/>
                            </a:rPr>
                            <m:t>𝜏</m:t>
                          </m:r>
                        </m:den>
                      </m:f>
                      <m:r>
                        <a:rPr lang="en-US" sz="1350" i="1">
                          <a:latin typeface="Cambria Math" panose="02040503050406030204" pitchFamily="18" charset="0"/>
                        </a:rPr>
                        <m:t>=5,20,50,100,1000</m:t>
                      </m:r>
                    </m:oMath>
                  </m:oMathPara>
                </a14:m>
                <a:endParaRPr lang="fr-FR" sz="1350" dirty="0"/>
              </a:p>
            </p:txBody>
          </p:sp>
        </mc:Choice>
        <mc:Fallback xmlns="">
          <p:sp>
            <p:nvSpPr>
              <p:cNvPr id="5" name="TextBox 4">
                <a:extLst>
                  <a:ext uri="{FF2B5EF4-FFF2-40B4-BE49-F238E27FC236}">
                    <a16:creationId xmlns:a16="http://schemas.microsoft.com/office/drawing/2014/main" id="{44F52B16-AFC1-4EB3-AC0C-217135AE2841}"/>
                  </a:ext>
                </a:extLst>
              </p:cNvPr>
              <p:cNvSpPr txBox="1">
                <a:spLocks noRot="1" noChangeAspect="1" noMove="1" noResize="1" noEditPoints="1" noAdjustHandles="1" noChangeArrowheads="1" noChangeShapeType="1" noTextEdit="1"/>
              </p:cNvSpPr>
              <p:nvPr/>
            </p:nvSpPr>
            <p:spPr>
              <a:xfrm>
                <a:off x="6798733" y="1599299"/>
                <a:ext cx="2043132" cy="375231"/>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770FA43-BD09-41E3-A791-AC3E9C5A0CE2}"/>
                  </a:ext>
                </a:extLst>
              </p:cNvPr>
              <p:cNvSpPr/>
              <p:nvPr/>
            </p:nvSpPr>
            <p:spPr>
              <a:xfrm>
                <a:off x="4448840" y="2466504"/>
                <a:ext cx="917752" cy="4675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fr-FR" sz="1350" i="1">
                              <a:latin typeface="Cambria Math" panose="02040503050406030204" pitchFamily="18" charset="0"/>
                            </a:rPr>
                          </m:ctrlPr>
                        </m:fPr>
                        <m:num>
                          <m:r>
                            <a:rPr lang="en-US" sz="1350" i="1">
                              <a:latin typeface="Cambria Math" panose="02040503050406030204" pitchFamily="18" charset="0"/>
                            </a:rPr>
                            <m:t>𝑡</m:t>
                          </m:r>
                        </m:num>
                        <m:den>
                          <m:r>
                            <a:rPr lang="en-US" sz="1350" i="1">
                              <a:latin typeface="Cambria Math" panose="02040503050406030204" pitchFamily="18" charset="0"/>
                            </a:rPr>
                            <m:t>𝜏</m:t>
                          </m:r>
                        </m:den>
                      </m:f>
                      <m:r>
                        <a:rPr lang="en-US" sz="1350" i="1">
                          <a:latin typeface="Cambria Math" panose="02040503050406030204" pitchFamily="18" charset="0"/>
                        </a:rPr>
                        <m:t>=1000</m:t>
                      </m:r>
                    </m:oMath>
                  </m:oMathPara>
                </a14:m>
                <a:endParaRPr lang="fr-FR" sz="1350" dirty="0"/>
              </a:p>
            </p:txBody>
          </p:sp>
        </mc:Choice>
        <mc:Fallback xmlns="">
          <p:sp>
            <p:nvSpPr>
              <p:cNvPr id="8" name="Rectangle 7">
                <a:extLst>
                  <a:ext uri="{FF2B5EF4-FFF2-40B4-BE49-F238E27FC236}">
                    <a16:creationId xmlns:a16="http://schemas.microsoft.com/office/drawing/2014/main" id="{D770FA43-BD09-41E3-A791-AC3E9C5A0CE2}"/>
                  </a:ext>
                </a:extLst>
              </p:cNvPr>
              <p:cNvSpPr>
                <a:spLocks noRot="1" noChangeAspect="1" noMove="1" noResize="1" noEditPoints="1" noAdjustHandles="1" noChangeArrowheads="1" noChangeShapeType="1" noTextEdit="1"/>
              </p:cNvSpPr>
              <p:nvPr/>
            </p:nvSpPr>
            <p:spPr>
              <a:xfrm>
                <a:off x="5931786" y="2145672"/>
                <a:ext cx="1162626" cy="592726"/>
              </a:xfrm>
              <a:prstGeom prst="rect">
                <a:avLst/>
              </a:prstGeom>
              <a:blipFill>
                <a:blip r:embed="rId7"/>
                <a:stretch>
                  <a:fillRect/>
                </a:stretch>
              </a:blipFill>
            </p:spPr>
            <p:txBody>
              <a:bodyPr/>
              <a:lstStyle/>
              <a:p>
                <a:r>
                  <a:rPr lang="fr-FR">
                    <a:noFill/>
                  </a:rPr>
                  <a:t> </a:t>
                </a:r>
              </a:p>
            </p:txBody>
          </p:sp>
        </mc:Fallback>
      </mc:AlternateContent>
      <p:sp>
        <p:nvSpPr>
          <p:cNvPr id="3" name="TextBox 2"/>
          <p:cNvSpPr txBox="1"/>
          <p:nvPr/>
        </p:nvSpPr>
        <p:spPr>
          <a:xfrm>
            <a:off x="556592" y="5553255"/>
            <a:ext cx="8130208" cy="400110"/>
          </a:xfrm>
          <a:prstGeom prst="rect">
            <a:avLst/>
          </a:prstGeom>
          <a:noFill/>
        </p:spPr>
        <p:txBody>
          <a:bodyPr wrap="square" rtlCol="0">
            <a:spAutoFit/>
          </a:bodyPr>
          <a:lstStyle/>
          <a:p>
            <a:pPr algn="ctr"/>
            <a:r>
              <a:rPr lang="en-US" sz="2000" dirty="0">
                <a:solidFill>
                  <a:srgbClr val="0070C0"/>
                </a:solidFill>
                <a:latin typeface="Avenir Book" charset="0"/>
                <a:ea typeface="Avenir Book" charset="0"/>
                <a:cs typeface="Avenir Book" charset="0"/>
              </a:rPr>
              <a:t>Overfitting is worst at intermediate amount of data</a:t>
            </a:r>
          </a:p>
        </p:txBody>
      </p:sp>
      <p:sp>
        <p:nvSpPr>
          <p:cNvPr id="6" name="TextBox 5">
            <a:extLst>
              <a:ext uri="{FF2B5EF4-FFF2-40B4-BE49-F238E27FC236}">
                <a16:creationId xmlns:a16="http://schemas.microsoft.com/office/drawing/2014/main" id="{64CC99E0-89E4-DB4F-B2B0-BEB78AF3143C}"/>
              </a:ext>
            </a:extLst>
          </p:cNvPr>
          <p:cNvSpPr txBox="1"/>
          <p:nvPr/>
        </p:nvSpPr>
        <p:spPr>
          <a:xfrm>
            <a:off x="238539" y="6189627"/>
            <a:ext cx="8799444" cy="646331"/>
          </a:xfrm>
          <a:prstGeom prst="rect">
            <a:avLst/>
          </a:prstGeom>
          <a:noFill/>
        </p:spPr>
        <p:txBody>
          <a:bodyPr wrap="square" rtlCol="0">
            <a:spAutoFit/>
          </a:bodyPr>
          <a:lstStyle/>
          <a:p>
            <a:r>
              <a:rPr lang="en-US" dirty="0" err="1">
                <a:latin typeface="Avenir Book" panose="02000503020000020003" pitchFamily="2" charset="0"/>
              </a:rPr>
              <a:t>LeCun</a:t>
            </a:r>
            <a:r>
              <a:rPr lang="en-US" dirty="0">
                <a:latin typeface="Avenir Book" panose="02000503020000020003" pitchFamily="2" charset="0"/>
              </a:rPr>
              <a:t>, Kanter, </a:t>
            </a:r>
            <a:r>
              <a:rPr lang="en-US" dirty="0" err="1">
                <a:latin typeface="Avenir Book" panose="02000503020000020003" pitchFamily="2" charset="0"/>
              </a:rPr>
              <a:t>Solla</a:t>
            </a:r>
            <a:r>
              <a:rPr lang="en-US" dirty="0">
                <a:latin typeface="Avenir Book" panose="02000503020000020003" pitchFamily="2" charset="0"/>
              </a:rPr>
              <a:t>. 1991; Krogh &amp; Hertz, 1992; </a:t>
            </a:r>
            <a:r>
              <a:rPr lang="en-US" dirty="0" err="1">
                <a:latin typeface="Avenir Book" panose="02000503020000020003" pitchFamily="2" charset="0"/>
              </a:rPr>
              <a:t>Opper</a:t>
            </a:r>
            <a:r>
              <a:rPr lang="en-US" dirty="0">
                <a:latin typeface="Avenir Book" panose="02000503020000020003" pitchFamily="2" charset="0"/>
              </a:rPr>
              <a:t> &amp; </a:t>
            </a:r>
            <a:r>
              <a:rPr lang="en-US" dirty="0" err="1">
                <a:latin typeface="Avenir Book" panose="02000503020000020003" pitchFamily="2" charset="0"/>
              </a:rPr>
              <a:t>Kinzel</a:t>
            </a:r>
            <a:r>
              <a:rPr lang="en-US" dirty="0">
                <a:latin typeface="Avenir Book" panose="02000503020000020003" pitchFamily="2" charset="0"/>
              </a:rPr>
              <a:t>, 1995; Advani &amp; Saxe, 2017; </a:t>
            </a:r>
            <a:r>
              <a:rPr lang="en-US" dirty="0" err="1">
                <a:latin typeface="Avenir Book" panose="02000503020000020003" pitchFamily="2" charset="0"/>
              </a:rPr>
              <a:t>Spigler</a:t>
            </a:r>
            <a:r>
              <a:rPr lang="en-US" dirty="0">
                <a:latin typeface="Avenir Book" panose="02000503020000020003" pitchFamily="2" charset="0"/>
              </a:rPr>
              <a:t> et al., 2018;</a:t>
            </a:r>
            <a:r>
              <a:rPr lang="en-US" dirty="0">
                <a:latin typeface="Avenir Roman" panose="02000503020000020003" pitchFamily="2" charset="0"/>
              </a:rPr>
              <a:t> </a:t>
            </a:r>
            <a:r>
              <a:rPr lang="en-US" dirty="0">
                <a:latin typeface="Avenir Book" panose="02000503020000020003" pitchFamily="2" charset="0"/>
              </a:rPr>
              <a:t>Belkin et al., 2018</a:t>
            </a:r>
          </a:p>
        </p:txBody>
      </p:sp>
      <p:sp>
        <p:nvSpPr>
          <p:cNvPr id="9" name="TextBox 8">
            <a:extLst>
              <a:ext uri="{FF2B5EF4-FFF2-40B4-BE49-F238E27FC236}">
                <a16:creationId xmlns:a16="http://schemas.microsoft.com/office/drawing/2014/main" id="{FFCA3ED2-E597-7848-85CA-53C1433B5214}"/>
              </a:ext>
            </a:extLst>
          </p:cNvPr>
          <p:cNvSpPr txBox="1"/>
          <p:nvPr/>
        </p:nvSpPr>
        <p:spPr>
          <a:xfrm rot="16200000">
            <a:off x="1790936" y="3075388"/>
            <a:ext cx="1256049" cy="400110"/>
          </a:xfrm>
          <a:prstGeom prst="rect">
            <a:avLst/>
          </a:prstGeom>
          <a:solidFill>
            <a:schemeClr val="bg1"/>
          </a:solidFill>
        </p:spPr>
        <p:txBody>
          <a:bodyPr wrap="none" rtlCol="0">
            <a:spAutoFit/>
          </a:bodyPr>
          <a:lstStyle/>
          <a:p>
            <a:r>
              <a:rPr lang="en-US" sz="2000" dirty="0">
                <a:latin typeface="Avenir Book" panose="02000503020000020003" pitchFamily="2" charset="0"/>
              </a:rPr>
              <a:t>Test error</a:t>
            </a:r>
          </a:p>
        </p:txBody>
      </p:sp>
    </p:spTree>
    <p:extLst>
      <p:ext uri="{BB962C8B-B14F-4D97-AF65-F5344CB8AC3E}">
        <p14:creationId xmlns:p14="http://schemas.microsoft.com/office/powerpoint/2010/main" val="1938484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Towards a clarifying theory</a:t>
            </a:r>
          </a:p>
        </p:txBody>
      </p:sp>
      <p:sp>
        <p:nvSpPr>
          <p:cNvPr id="3" name="Content Placeholder 2"/>
          <p:cNvSpPr>
            <a:spLocks noGrp="1"/>
          </p:cNvSpPr>
          <p:nvPr>
            <p:ph idx="1"/>
          </p:nvPr>
        </p:nvSpPr>
        <p:spPr/>
        <p:txBody>
          <a:bodyPr>
            <a:normAutofit fontScale="92500" lnSpcReduction="20000"/>
          </a:bodyPr>
          <a:lstStyle/>
          <a:p>
            <a:r>
              <a:rPr lang="en-US" dirty="0"/>
              <a:t>What role does depth itself play in complicating learning dynamics?</a:t>
            </a:r>
          </a:p>
          <a:p>
            <a:endParaRPr lang="en-US" dirty="0"/>
          </a:p>
          <a:p>
            <a:endParaRPr lang="en-US" dirty="0"/>
          </a:p>
          <a:p>
            <a:r>
              <a:rPr lang="en-US" dirty="0"/>
              <a:t>What features of the training setup determine training speed?</a:t>
            </a:r>
          </a:p>
          <a:p>
            <a:endParaRPr lang="en-US" dirty="0"/>
          </a:p>
          <a:p>
            <a:endParaRPr lang="en-US" dirty="0"/>
          </a:p>
          <a:p>
            <a:r>
              <a:rPr lang="en-US" dirty="0"/>
              <a:t>How will deep networks generalize to novel inputs?</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6</a:t>
            </a:fld>
            <a:endParaRPr lang="en-US"/>
          </a:p>
        </p:txBody>
      </p:sp>
    </p:spTree>
    <p:extLst>
      <p:ext uri="{BB962C8B-B14F-4D97-AF65-F5344CB8AC3E}">
        <p14:creationId xmlns:p14="http://schemas.microsoft.com/office/powerpoint/2010/main" val="2209193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19446" y="2126975"/>
            <a:ext cx="4231087" cy="2981739"/>
            <a:chOff x="2695916" y="4429202"/>
            <a:chExt cx="3446464" cy="2428798"/>
          </a:xfrm>
        </p:grpSpPr>
        <p:pic>
          <p:nvPicPr>
            <p:cNvPr id="7" name="Content Placeholder 16"/>
            <p:cNvPicPr>
              <a:picLocks noChangeAspect="1"/>
            </p:cNvPicPr>
            <p:nvPr/>
          </p:nvPicPr>
          <p:blipFill rotWithShape="1">
            <a:blip r:embed="rId2" cstate="email">
              <a:extLst>
                <a:ext uri="{28A0092B-C50C-407E-A947-70E740481C1C}">
                  <a14:useLocalDpi xmlns:a14="http://schemas.microsoft.com/office/drawing/2010/main"/>
                </a:ext>
              </a:extLst>
            </a:blip>
            <a:srcRect l="5596" t="10461" r="66991" b="50630"/>
            <a:stretch/>
          </p:blipFill>
          <p:spPr>
            <a:xfrm>
              <a:off x="3099569" y="4429202"/>
              <a:ext cx="3042811" cy="208721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rot="16200000">
                  <a:off x="2401476" y="5143793"/>
                  <a:ext cx="958211"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𝜌</m:t>
                            </m:r>
                          </m:e>
                          <m:sup>
                            <m:r>
                              <a:rPr lang="en-US" b="0" i="1" smtClean="0">
                                <a:latin typeface="Cambria Math" charset="0"/>
                              </a:rPr>
                              <m:t>𝑀𝑃</m:t>
                            </m:r>
                          </m:sup>
                        </m:sSup>
                        <m:d>
                          <m:dPr>
                            <m:ctrlPr>
                              <a:rPr lang="en-US" b="0" i="1" smtClean="0">
                                <a:latin typeface="Cambria Math" panose="02040503050406030204" pitchFamily="18" charset="0"/>
                              </a:rPr>
                            </m:ctrlPr>
                          </m:dPr>
                          <m:e>
                            <m:r>
                              <a:rPr lang="en-US" b="0" i="1" smtClean="0">
                                <a:latin typeface="Cambria Math" charset="0"/>
                              </a:rPr>
                              <m:t>𝜆</m:t>
                            </m:r>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rot="16200000">
                  <a:off x="2401476" y="5143793"/>
                  <a:ext cx="958211"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455274" y="6488668"/>
                  <a:ext cx="361766"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𝜆</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455274" y="6488668"/>
                  <a:ext cx="361766" cy="369332"/>
                </a:xfrm>
                <a:prstGeom prst="rect">
                  <a:avLst/>
                </a:prstGeom>
                <a:blipFill rotWithShape="0">
                  <a:blip r:embed="rId4"/>
                  <a:stretch>
                    <a:fillRect/>
                  </a:stretch>
                </a:blipFill>
              </p:spPr>
              <p:txBody>
                <a:bodyPr/>
                <a:lstStyle/>
                <a:p>
                  <a:r>
                    <a:rPr lang="en-US">
                      <a:noFill/>
                    </a:rPr>
                    <a:t> </a:t>
                  </a:r>
                </a:p>
              </p:txBody>
            </p:sp>
          </mc:Fallback>
        </mc:AlternateContent>
      </p:grpSp>
      <p:sp>
        <p:nvSpPr>
          <p:cNvPr id="2" name="Title 1"/>
          <p:cNvSpPr>
            <a:spLocks noGrp="1"/>
          </p:cNvSpPr>
          <p:nvPr>
            <p:ph type="title"/>
          </p:nvPr>
        </p:nvSpPr>
        <p:spPr/>
        <p:txBody>
          <a:bodyPr>
            <a:normAutofit/>
          </a:bodyPr>
          <a:lstStyle/>
          <a:p>
            <a:r>
              <a:rPr lang="en-US" dirty="0"/>
              <a:t>Frozen subspace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t>A fraction </a:t>
                </a:r>
                <a14:m>
                  <m:oMath xmlns:m="http://schemas.openxmlformats.org/officeDocument/2006/math">
                    <m:r>
                      <a:rPr lang="en-US" b="0" i="1" smtClean="0">
                        <a:latin typeface="Cambria Math" charset="0"/>
                      </a:rPr>
                      <m:t>1−</m:t>
                    </m:r>
                    <m:r>
                      <a:rPr lang="en-US" b="0" i="1" smtClean="0">
                        <a:latin typeface="Cambria Math" charset="0"/>
                      </a:rPr>
                      <m:t>𝛼</m:t>
                    </m:r>
                  </m:oMath>
                </a14:m>
                <a:r>
                  <a:rPr lang="en-US" dirty="0"/>
                  <a:t> eigenvalues are exactly zero</a:t>
                </a:r>
              </a:p>
              <a:p>
                <a:endParaRPr lang="en-US" dirty="0">
                  <a:latin typeface="Avenir Book" charset="0"/>
                  <a:ea typeface="Avenir Book" charset="0"/>
                  <a:cs typeface="Avenir Book" charset="0"/>
                </a:endParaRPr>
              </a:p>
              <a:p>
                <a:endParaRPr lang="en-US" dirty="0">
                  <a:latin typeface="Avenir Book" charset="0"/>
                  <a:ea typeface="Avenir Book" charset="0"/>
                  <a:cs typeface="Avenir Book" charset="0"/>
                </a:endParaRPr>
              </a:p>
              <a:p>
                <a:endParaRPr lang="en-US" dirty="0">
                  <a:latin typeface="Avenir Book" charset="0"/>
                  <a:ea typeface="Avenir Book" charset="0"/>
                  <a:cs typeface="Avenir Book" charset="0"/>
                </a:endParaRPr>
              </a:p>
              <a:p>
                <a:endParaRPr lang="en-US" dirty="0">
                  <a:latin typeface="Avenir Book" charset="0"/>
                  <a:ea typeface="Avenir Book" charset="0"/>
                  <a:cs typeface="Avenir Book" charset="0"/>
                </a:endParaRPr>
              </a:p>
              <a:p>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Zero eigenvalues undergo no dynamics</a:t>
                </a:r>
              </a:p>
              <a:p>
                <a:r>
                  <a:rPr lang="en-US" dirty="0">
                    <a:latin typeface="Avenir Book" charset="0"/>
                    <a:ea typeface="Avenir Book" charset="0"/>
                    <a:cs typeface="Avenir Book" charset="0"/>
                  </a:rPr>
                  <a:t>Constant error, but no overtraining</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5"/>
                <a:stretch>
                  <a:fillRect l="-1698" t="-1401" b="-112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60</a:t>
            </a:fld>
            <a:endParaRPr lang="en-US"/>
          </a:p>
        </p:txBody>
      </p:sp>
    </p:spTree>
    <p:extLst>
      <p:ext uri="{BB962C8B-B14F-4D97-AF65-F5344CB8AC3E}">
        <p14:creationId xmlns:p14="http://schemas.microsoft.com/office/powerpoint/2010/main" val="549695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Eigengap</a:t>
            </a:r>
            <a:endParaRPr lang="en-US" dirty="0"/>
          </a:p>
        </p:txBody>
      </p:sp>
      <p:pic>
        <p:nvPicPr>
          <p:cNvPr id="6" name="Content Placeholder 5"/>
          <p:cNvPicPr>
            <a:picLocks noGrp="1" noChangeAspect="1"/>
          </p:cNvPicPr>
          <p:nvPr>
            <p:ph idx="1"/>
          </p:nvPr>
        </p:nvPicPr>
        <p:blipFill>
          <a:blip r:embed="rId2"/>
          <a:stretch>
            <a:fillRect/>
          </a:stretch>
        </p:blipFill>
        <p:spPr>
          <a:xfrm>
            <a:off x="1378699" y="2876066"/>
            <a:ext cx="6585384" cy="3325952"/>
          </a:xfrm>
          <a:prstGeom prst="rect">
            <a:avLst/>
          </a:prstGeom>
        </p:spPr>
      </p:pic>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61</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3766163" y="2582929"/>
                <a:ext cx="1789849" cy="37241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𝜆</m:t>
                          </m:r>
                        </m:e>
                        <m:sub>
                          <m:r>
                            <a:rPr lang="en-US" b="0" i="1" smtClean="0">
                              <a:latin typeface="Cambria Math" charset="0"/>
                            </a:rPr>
                            <m:t>−</m:t>
                          </m:r>
                        </m:sub>
                      </m:sSub>
                      <m:r>
                        <a:rPr lang="en-US" b="0" i="1" smtClean="0">
                          <a:latin typeface="Cambria Math"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charset="0"/>
                                </a:rPr>
                                <m:t>1−</m:t>
                              </m:r>
                              <m:rad>
                                <m:radPr>
                                  <m:degHide m:val="on"/>
                                  <m:ctrlPr>
                                    <a:rPr lang="en-US" b="0" i="1" smtClean="0">
                                      <a:latin typeface="Cambria Math" panose="02040503050406030204" pitchFamily="18" charset="0"/>
                                    </a:rPr>
                                  </m:ctrlPr>
                                </m:radPr>
                                <m:deg/>
                                <m:e>
                                  <m:r>
                                    <a:rPr lang="en-US" b="0" i="1" smtClean="0">
                                      <a:latin typeface="Cambria Math" charset="0"/>
                                    </a:rPr>
                                    <m:t>𝛼</m:t>
                                  </m:r>
                                </m:e>
                              </m:rad>
                            </m:e>
                          </m:d>
                        </m:e>
                        <m:sup>
                          <m:r>
                            <a:rPr lang="en-US" b="0" i="1" smtClean="0">
                              <a:latin typeface="Cambria Math" charset="0"/>
                            </a:rPr>
                            <m:t>2</m:t>
                          </m:r>
                        </m:sup>
                      </m:sSup>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766163" y="2582929"/>
                <a:ext cx="1789849" cy="372410"/>
              </a:xfrm>
              <a:prstGeom prst="rect">
                <a:avLst/>
              </a:prstGeom>
              <a:blipFill rotWithShape="0">
                <a:blip r:embed="rId3"/>
                <a:stretch>
                  <a:fillRect t="-55738" b="-36066"/>
                </a:stretch>
              </a:blipFill>
            </p:spPr>
            <p:txBody>
              <a:bodyPr/>
              <a:lstStyle/>
              <a:p>
                <a:r>
                  <a:rPr lang="en-US">
                    <a:noFill/>
                  </a:rPr>
                  <a:t> </a:t>
                </a:r>
              </a:p>
            </p:txBody>
          </p:sp>
        </mc:Fallback>
      </mc:AlternateContent>
      <p:sp>
        <p:nvSpPr>
          <p:cNvPr id="8" name="TextBox 7"/>
          <p:cNvSpPr txBox="1"/>
          <p:nvPr/>
        </p:nvSpPr>
        <p:spPr>
          <a:xfrm>
            <a:off x="688640" y="1417638"/>
            <a:ext cx="7275443" cy="830997"/>
          </a:xfrm>
          <a:prstGeom prst="rect">
            <a:avLst/>
          </a:prstGeom>
          <a:noFill/>
        </p:spPr>
        <p:txBody>
          <a:bodyPr wrap="square" rtlCol="0">
            <a:spAutoFit/>
          </a:bodyPr>
          <a:lstStyle/>
          <a:p>
            <a:pPr marL="285750" indent="-285750">
              <a:buFont typeface="Arial" charset="0"/>
              <a:buChar char="•"/>
            </a:pPr>
            <a:r>
              <a:rPr lang="en-US" sz="2400" dirty="0">
                <a:latin typeface="Avenir Book" charset="0"/>
                <a:ea typeface="Avenir Book" charset="0"/>
                <a:cs typeface="Avenir Book" charset="0"/>
              </a:rPr>
              <a:t>Minimum nonzero eigenvalue increases in high-dimensional regime</a:t>
            </a:r>
          </a:p>
        </p:txBody>
      </p:sp>
    </p:spTree>
    <p:extLst>
      <p:ext uri="{BB962C8B-B14F-4D97-AF65-F5344CB8AC3E}">
        <p14:creationId xmlns:p14="http://schemas.microsoft.com/office/powerpoint/2010/main" val="11242915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201F-B64D-40AD-9B4B-27C12AE20485}"/>
              </a:ext>
            </a:extLst>
          </p:cNvPr>
          <p:cNvSpPr>
            <a:spLocks noGrp="1"/>
          </p:cNvSpPr>
          <p:nvPr>
            <p:ph type="title"/>
          </p:nvPr>
        </p:nvSpPr>
        <p:spPr>
          <a:xfrm>
            <a:off x="549137" y="280782"/>
            <a:ext cx="8401050" cy="994172"/>
          </a:xfrm>
        </p:spPr>
        <p:txBody>
          <a:bodyPr>
            <a:normAutofit/>
          </a:bodyPr>
          <a:lstStyle/>
          <a:p>
            <a:r>
              <a:rPr lang="en-US"/>
              <a:t>Impact of initial weight size</a:t>
            </a:r>
            <a:endParaRPr lang="fr-FR" dirty="0"/>
          </a:p>
        </p:txBody>
      </p:sp>
      <p:pic>
        <p:nvPicPr>
          <p:cNvPr id="5" name="Picture 4">
            <a:extLst>
              <a:ext uri="{FF2B5EF4-FFF2-40B4-BE49-F238E27FC236}">
                <a16:creationId xmlns:a16="http://schemas.microsoft.com/office/drawing/2014/main" id="{79904ED4-AC68-478F-AF8C-3CB6C2B631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5256" y="1627442"/>
            <a:ext cx="4064446" cy="294554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DE4BD7B-9389-4E58-A4D8-87F8F7DDC55B}"/>
                  </a:ext>
                </a:extLst>
              </p:cNvPr>
              <p:cNvSpPr txBox="1"/>
              <p:nvPr/>
            </p:nvSpPr>
            <p:spPr>
              <a:xfrm>
                <a:off x="4955039" y="4587941"/>
                <a:ext cx="3576711" cy="300082"/>
              </a:xfrm>
              <a:prstGeom prst="rect">
                <a:avLst/>
              </a:prstGeom>
              <a:noFill/>
            </p:spPr>
            <p:txBody>
              <a:bodyPr wrap="square" rtlCol="0">
                <a:spAutoFit/>
              </a:bodyPr>
              <a:lstStyle/>
              <a:p>
                <a14:m>
                  <m:oMath xmlns:m="http://schemas.openxmlformats.org/officeDocument/2006/math">
                    <m:r>
                      <a:rPr lang="en-US" sz="1350" i="1">
                        <a:latin typeface="Cambria Math" panose="02040503050406030204" pitchFamily="18" charset="0"/>
                      </a:rPr>
                      <m:t>𝛼</m:t>
                    </m:r>
                    <m:r>
                      <a:rPr lang="en-US" sz="1350" i="1">
                        <a:latin typeface="Cambria Math" panose="02040503050406030204" pitchFamily="18" charset="0"/>
                      </a:rPr>
                      <m:t>=</m:t>
                    </m:r>
                  </m:oMath>
                </a14:m>
                <a:r>
                  <a:rPr lang="en-US" sz="1350" dirty="0"/>
                  <a:t> # samples / # parameters</a:t>
                </a:r>
                <a:endParaRPr lang="fr-FR" sz="1350" dirty="0"/>
              </a:p>
            </p:txBody>
          </p:sp>
        </mc:Choice>
        <mc:Fallback xmlns="">
          <p:sp>
            <p:nvSpPr>
              <p:cNvPr id="15" name="TextBox 14">
                <a:extLst>
                  <a:ext uri="{FF2B5EF4-FFF2-40B4-BE49-F238E27FC236}">
                    <a16:creationId xmlns:a16="http://schemas.microsoft.com/office/drawing/2014/main" id="{FDE4BD7B-9389-4E58-A4D8-87F8F7DDC55B}"/>
                  </a:ext>
                </a:extLst>
              </p:cNvPr>
              <p:cNvSpPr txBox="1">
                <a:spLocks noRot="1" noChangeAspect="1" noMove="1" noResize="1" noEditPoints="1" noAdjustHandles="1" noChangeArrowheads="1" noChangeShapeType="1" noTextEdit="1"/>
              </p:cNvSpPr>
              <p:nvPr/>
            </p:nvSpPr>
            <p:spPr>
              <a:xfrm>
                <a:off x="6606718" y="4974255"/>
                <a:ext cx="4768948" cy="369332"/>
              </a:xfrm>
              <a:prstGeom prst="rect">
                <a:avLst/>
              </a:prstGeom>
              <a:blipFill>
                <a:blip r:embed="rId4"/>
                <a:stretch>
                  <a:fillRect t="-9836" b="-24590"/>
                </a:stretch>
              </a:blipFill>
            </p:spPr>
            <p:txBody>
              <a:bodyPr/>
              <a:lstStyle/>
              <a:p>
                <a:r>
                  <a:rPr lang="fr-FR">
                    <a:noFill/>
                  </a:rPr>
                  <a:t> </a:t>
                </a:r>
              </a:p>
            </p:txBody>
          </p:sp>
        </mc:Fallback>
      </mc:AlternateContent>
      <p:sp>
        <p:nvSpPr>
          <p:cNvPr id="9" name="TextBox 8">
            <a:extLst>
              <a:ext uri="{FF2B5EF4-FFF2-40B4-BE49-F238E27FC236}">
                <a16:creationId xmlns:a16="http://schemas.microsoft.com/office/drawing/2014/main" id="{8B08BC73-735F-4C07-9228-67479E32A6B1}"/>
              </a:ext>
            </a:extLst>
          </p:cNvPr>
          <p:cNvSpPr txBox="1"/>
          <p:nvPr/>
        </p:nvSpPr>
        <p:spPr>
          <a:xfrm>
            <a:off x="213410" y="6093102"/>
            <a:ext cx="8930589" cy="738664"/>
          </a:xfrm>
          <a:prstGeom prst="rect">
            <a:avLst/>
          </a:prstGeom>
          <a:noFill/>
        </p:spPr>
        <p:txBody>
          <a:bodyPr wrap="square" rtlCol="0">
            <a:spAutoFit/>
          </a:bodyPr>
          <a:lstStyle/>
          <a:p>
            <a:r>
              <a:rPr lang="en-US" sz="2100" dirty="0">
                <a:latin typeface="Avenir Book" charset="0"/>
                <a:ea typeface="Avenir Book" charset="0"/>
                <a:cs typeface="Avenir Book" charset="0"/>
              </a:rPr>
              <a:t>In high-dimensional regime</a:t>
            </a:r>
            <a:r>
              <a:rPr lang="en-US" sz="2100">
                <a:latin typeface="Avenir Book" charset="0"/>
                <a:ea typeface="Avenir Book" charset="0"/>
                <a:cs typeface="Avenir Book" charset="0"/>
              </a:rPr>
              <a:t>, small initial weights are critical for good generalization</a:t>
            </a:r>
            <a:endParaRPr lang="fr-FR" sz="2100" dirty="0">
              <a:latin typeface="Avenir Book" charset="0"/>
              <a:ea typeface="Avenir Book" charset="0"/>
              <a:cs typeface="Avenir Book" charset="0"/>
            </a:endParaRPr>
          </a:p>
        </p:txBody>
      </p:sp>
      <p:pic>
        <p:nvPicPr>
          <p:cNvPr id="3" name="Picture 2"/>
          <p:cNvPicPr>
            <a:picLocks noChangeAspect="1"/>
          </p:cNvPicPr>
          <p:nvPr/>
        </p:nvPicPr>
        <p:blipFill>
          <a:blip r:embed="rId5"/>
          <a:stretch>
            <a:fillRect/>
          </a:stretch>
        </p:blipFill>
        <p:spPr>
          <a:xfrm>
            <a:off x="934378" y="5140866"/>
            <a:ext cx="7376519" cy="970001"/>
          </a:xfrm>
          <a:prstGeom prst="rect">
            <a:avLst/>
          </a:prstGeom>
        </p:spPr>
      </p:pic>
      <p:pic>
        <p:nvPicPr>
          <p:cNvPr id="4" name="Picture 3"/>
          <p:cNvPicPr>
            <a:picLocks noChangeAspect="1"/>
          </p:cNvPicPr>
          <p:nvPr/>
        </p:nvPicPr>
        <p:blipFill>
          <a:blip r:embed="rId6"/>
          <a:stretch>
            <a:fillRect/>
          </a:stretch>
        </p:blipFill>
        <p:spPr>
          <a:xfrm>
            <a:off x="624469" y="3357215"/>
            <a:ext cx="2274848" cy="383709"/>
          </a:xfrm>
          <a:prstGeom prst="rect">
            <a:avLst/>
          </a:prstGeom>
        </p:spPr>
      </p:pic>
      <p:pic>
        <p:nvPicPr>
          <p:cNvPr id="7" name="Picture 6"/>
          <p:cNvPicPr>
            <a:picLocks noChangeAspect="1"/>
          </p:cNvPicPr>
          <p:nvPr/>
        </p:nvPicPr>
        <p:blipFill>
          <a:blip r:embed="rId7"/>
          <a:stretch>
            <a:fillRect/>
          </a:stretch>
        </p:blipFill>
        <p:spPr>
          <a:xfrm>
            <a:off x="638717" y="2903654"/>
            <a:ext cx="1859156" cy="437448"/>
          </a:xfrm>
          <a:prstGeom prst="rect">
            <a:avLst/>
          </a:prstGeom>
        </p:spPr>
      </p:pic>
      <p:sp>
        <p:nvSpPr>
          <p:cNvPr id="8" name="TextBox 7"/>
          <p:cNvSpPr txBox="1"/>
          <p:nvPr/>
        </p:nvSpPr>
        <p:spPr>
          <a:xfrm>
            <a:off x="535259" y="1694985"/>
            <a:ext cx="3304494" cy="646331"/>
          </a:xfrm>
          <a:prstGeom prst="rect">
            <a:avLst/>
          </a:prstGeom>
          <a:noFill/>
        </p:spPr>
        <p:txBody>
          <a:bodyPr wrap="none" rtlCol="0">
            <a:spAutoFit/>
          </a:bodyPr>
          <a:lstStyle/>
          <a:p>
            <a:r>
              <a:rPr lang="en-US" dirty="0"/>
              <a:t>Generalization depends on SNR</a:t>
            </a:r>
          </a:p>
          <a:p>
            <a:r>
              <a:rPr lang="en-US" dirty="0"/>
              <a:t>and initialization noise ratio (INR)</a:t>
            </a:r>
          </a:p>
        </p:txBody>
      </p:sp>
    </p:spTree>
    <p:extLst>
      <p:ext uri="{BB962C8B-B14F-4D97-AF65-F5344CB8AC3E}">
        <p14:creationId xmlns:p14="http://schemas.microsoft.com/office/powerpoint/2010/main" val="1797729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E22E-7C68-8D4F-ACB9-6B259333FF68}"/>
              </a:ext>
            </a:extLst>
          </p:cNvPr>
          <p:cNvSpPr>
            <a:spLocks noGrp="1"/>
          </p:cNvSpPr>
          <p:nvPr>
            <p:ph type="title"/>
          </p:nvPr>
        </p:nvSpPr>
        <p:spPr/>
        <p:txBody>
          <a:bodyPr/>
          <a:lstStyle/>
          <a:p>
            <a:r>
              <a:rPr lang="en-US" dirty="0"/>
              <a:t>Impact of initial weight size</a:t>
            </a:r>
          </a:p>
        </p:txBody>
      </p:sp>
      <p:sp>
        <p:nvSpPr>
          <p:cNvPr id="4" name="Footer Placeholder 3">
            <a:extLst>
              <a:ext uri="{FF2B5EF4-FFF2-40B4-BE49-F238E27FC236}">
                <a16:creationId xmlns:a16="http://schemas.microsoft.com/office/drawing/2014/main" id="{17A1EA61-DF7F-C54E-B554-37C685D8525C}"/>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ED38F7C7-38E0-0349-8707-FB07E6A12F71}"/>
              </a:ext>
            </a:extLst>
          </p:cNvPr>
          <p:cNvSpPr>
            <a:spLocks noGrp="1"/>
          </p:cNvSpPr>
          <p:nvPr>
            <p:ph type="sldNum" sz="quarter" idx="12"/>
          </p:nvPr>
        </p:nvSpPr>
        <p:spPr/>
        <p:txBody>
          <a:bodyPr/>
          <a:lstStyle/>
          <a:p>
            <a:fld id="{9A7B1851-7825-C648-B4C4-6D7699D800A2}" type="slidenum">
              <a:rPr lang="en-US" smtClean="0"/>
              <a:t>63</a:t>
            </a:fld>
            <a:endParaRPr lang="en-US"/>
          </a:p>
        </p:txBody>
      </p:sp>
      <p:grpSp>
        <p:nvGrpSpPr>
          <p:cNvPr id="12" name="Group 11">
            <a:extLst>
              <a:ext uri="{FF2B5EF4-FFF2-40B4-BE49-F238E27FC236}">
                <a16:creationId xmlns:a16="http://schemas.microsoft.com/office/drawing/2014/main" id="{EB537D34-D31C-9145-AD6B-1E8F0EB7F6A8}"/>
              </a:ext>
            </a:extLst>
          </p:cNvPr>
          <p:cNvGrpSpPr/>
          <p:nvPr/>
        </p:nvGrpSpPr>
        <p:grpSpPr>
          <a:xfrm>
            <a:off x="261521" y="2640294"/>
            <a:ext cx="8647462" cy="2153680"/>
            <a:chOff x="-431114" y="2885661"/>
            <a:chExt cx="9790671" cy="2438400"/>
          </a:xfrm>
        </p:grpSpPr>
        <p:pic>
          <p:nvPicPr>
            <p:cNvPr id="8" name="Picture 7">
              <a:extLst>
                <a:ext uri="{FF2B5EF4-FFF2-40B4-BE49-F238E27FC236}">
                  <a16:creationId xmlns:a16="http://schemas.microsoft.com/office/drawing/2014/main" id="{44F61BEB-1ABE-2E45-9B7C-F1361036F27D}"/>
                </a:ext>
              </a:extLst>
            </p:cNvPr>
            <p:cNvPicPr>
              <a:picLocks noChangeAspect="1"/>
            </p:cNvPicPr>
            <p:nvPr/>
          </p:nvPicPr>
          <p:blipFill>
            <a:blip r:embed="rId2"/>
            <a:stretch>
              <a:fillRect/>
            </a:stretch>
          </p:blipFill>
          <p:spPr>
            <a:xfrm>
              <a:off x="5955957" y="2885661"/>
              <a:ext cx="3403600" cy="2438400"/>
            </a:xfrm>
            <a:prstGeom prst="rect">
              <a:avLst/>
            </a:prstGeom>
          </p:spPr>
        </p:pic>
        <p:pic>
          <p:nvPicPr>
            <p:cNvPr id="9" name="Picture 8">
              <a:extLst>
                <a:ext uri="{FF2B5EF4-FFF2-40B4-BE49-F238E27FC236}">
                  <a16:creationId xmlns:a16="http://schemas.microsoft.com/office/drawing/2014/main" id="{9558B8E7-1B07-C743-B9CC-2DF949F3B4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010"/>
            <a:stretch/>
          </p:blipFill>
          <p:spPr>
            <a:xfrm>
              <a:off x="2756930" y="2885661"/>
              <a:ext cx="3199027" cy="2438400"/>
            </a:xfrm>
            <a:prstGeom prst="rect">
              <a:avLst/>
            </a:prstGeom>
          </p:spPr>
        </p:pic>
        <p:pic>
          <p:nvPicPr>
            <p:cNvPr id="11" name="Picture 10">
              <a:extLst>
                <a:ext uri="{FF2B5EF4-FFF2-40B4-BE49-F238E27FC236}">
                  <a16:creationId xmlns:a16="http://schemas.microsoft.com/office/drawing/2014/main" id="{874187B9-E48B-5A41-874E-666775D258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333"/>
            <a:stretch/>
          </p:blipFill>
          <p:spPr>
            <a:xfrm>
              <a:off x="-431114" y="2885661"/>
              <a:ext cx="3188044" cy="2438400"/>
            </a:xfrm>
            <a:prstGeom prst="rect">
              <a:avLst/>
            </a:prstGeom>
          </p:spPr>
        </p:pic>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07869C-CA3D-2145-8F25-FA10A76F1F3A}"/>
                  </a:ext>
                </a:extLst>
              </p:cNvPr>
              <p:cNvSpPr txBox="1"/>
              <p:nvPr/>
            </p:nvSpPr>
            <p:spPr>
              <a:xfrm>
                <a:off x="1046921" y="5021164"/>
                <a:ext cx="16184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panose="02040503050406030204" pitchFamily="18" charset="0"/>
                                </a:rPr>
                                <m:t>(</m:t>
                              </m:r>
                              <m:r>
                                <a:rPr lang="en-US" i="1">
                                  <a:latin typeface="Cambria Math" panose="02040503050406030204" pitchFamily="18" charset="0"/>
                                </a:rPr>
                                <m:t>𝜎</m:t>
                              </m:r>
                            </m:e>
                            <m:sub>
                              <m:r>
                                <a:rPr lang="en-US" i="1">
                                  <a:latin typeface="Cambria Math" panose="02040503050406030204" pitchFamily="18" charset="0"/>
                                </a:rPr>
                                <m:t>𝑤</m:t>
                              </m:r>
                            </m:sub>
                            <m:sup>
                              <m:r>
                                <a:rPr lang="en-US" i="1">
                                  <a:latin typeface="Cambria Math" panose="02040503050406030204" pitchFamily="18" charset="0"/>
                                </a:rPr>
                                <m:t>0</m:t>
                              </m:r>
                            </m:sup>
                          </m:sSubSup>
                          <m:r>
                            <a:rPr lang="en-US" i="1">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h</m:t>
                          </m:r>
                        </m:sub>
                      </m:sSub>
                    </m:oMath>
                  </m:oMathPara>
                </a14:m>
                <a:endParaRPr lang="en-US" dirty="0"/>
              </a:p>
            </p:txBody>
          </p:sp>
        </mc:Choice>
        <mc:Fallback xmlns="">
          <p:sp>
            <p:nvSpPr>
              <p:cNvPr id="13" name="TextBox 12">
                <a:extLst>
                  <a:ext uri="{FF2B5EF4-FFF2-40B4-BE49-F238E27FC236}">
                    <a16:creationId xmlns:a16="http://schemas.microsoft.com/office/drawing/2014/main" id="{BD07869C-CA3D-2145-8F25-FA10A76F1F3A}"/>
                  </a:ext>
                </a:extLst>
              </p:cNvPr>
              <p:cNvSpPr txBox="1">
                <a:spLocks noRot="1" noChangeAspect="1" noMove="1" noResize="1" noEditPoints="1" noAdjustHandles="1" noChangeArrowheads="1" noChangeShapeType="1" noTextEdit="1"/>
              </p:cNvSpPr>
              <p:nvPr/>
            </p:nvSpPr>
            <p:spPr>
              <a:xfrm>
                <a:off x="1046921" y="5021164"/>
                <a:ext cx="1618455"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56C128-0F9B-8442-8C89-FF9FA6572FA6}"/>
                  </a:ext>
                </a:extLst>
              </p:cNvPr>
              <p:cNvSpPr txBox="1"/>
              <p:nvPr/>
            </p:nvSpPr>
            <p:spPr>
              <a:xfrm>
                <a:off x="3762772" y="5058646"/>
                <a:ext cx="18749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panose="02040503050406030204" pitchFamily="18" charset="0"/>
                                </a:rPr>
                                <m:t>(</m:t>
                              </m:r>
                              <m:r>
                                <a:rPr lang="en-US" i="1">
                                  <a:latin typeface="Cambria Math" panose="02040503050406030204" pitchFamily="18" charset="0"/>
                                </a:rPr>
                                <m:t>𝜎</m:t>
                              </m:r>
                            </m:e>
                            <m:sub>
                              <m:r>
                                <a:rPr lang="en-US" i="1">
                                  <a:latin typeface="Cambria Math" panose="02040503050406030204" pitchFamily="18" charset="0"/>
                                </a:rPr>
                                <m:t>𝑤</m:t>
                              </m:r>
                            </m:sub>
                            <m:sup>
                              <m:r>
                                <a:rPr lang="en-US" i="1">
                                  <a:latin typeface="Cambria Math" panose="02040503050406030204" pitchFamily="18" charset="0"/>
                                </a:rPr>
                                <m:t>0</m:t>
                              </m:r>
                            </m:sup>
                          </m:sSubSup>
                          <m:r>
                            <a:rPr lang="en-US" i="1">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=150/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h</m:t>
                          </m:r>
                        </m:sub>
                      </m:sSub>
                    </m:oMath>
                  </m:oMathPara>
                </a14:m>
                <a:endParaRPr lang="en-US" dirty="0"/>
              </a:p>
            </p:txBody>
          </p:sp>
        </mc:Choice>
        <mc:Fallback xmlns="">
          <p:sp>
            <p:nvSpPr>
              <p:cNvPr id="14" name="TextBox 13">
                <a:extLst>
                  <a:ext uri="{FF2B5EF4-FFF2-40B4-BE49-F238E27FC236}">
                    <a16:creationId xmlns:a16="http://schemas.microsoft.com/office/drawing/2014/main" id="{0A56C128-0F9B-8442-8C89-FF9FA6572FA6}"/>
                  </a:ext>
                </a:extLst>
              </p:cNvPr>
              <p:cNvSpPr txBox="1">
                <a:spLocks noRot="1" noChangeAspect="1" noMove="1" noResize="1" noEditPoints="1" noAdjustHandles="1" noChangeArrowheads="1" noChangeShapeType="1" noTextEdit="1"/>
              </p:cNvSpPr>
              <p:nvPr/>
            </p:nvSpPr>
            <p:spPr>
              <a:xfrm>
                <a:off x="3762772" y="5058646"/>
                <a:ext cx="1874937"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09407D2-91DC-AE49-9E0B-74158559BAA2}"/>
                  </a:ext>
                </a:extLst>
              </p:cNvPr>
              <p:cNvSpPr txBox="1"/>
              <p:nvPr/>
            </p:nvSpPr>
            <p:spPr>
              <a:xfrm>
                <a:off x="6553200" y="5082876"/>
                <a:ext cx="18749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panose="02040503050406030204" pitchFamily="18" charset="0"/>
                                </a:rPr>
                                <m:t>(</m:t>
                              </m:r>
                              <m:r>
                                <a:rPr lang="en-US" i="1">
                                  <a:latin typeface="Cambria Math" panose="02040503050406030204" pitchFamily="18" charset="0"/>
                                </a:rPr>
                                <m:t>𝜎</m:t>
                              </m:r>
                            </m:e>
                            <m:sub>
                              <m:r>
                                <a:rPr lang="en-US" i="1">
                                  <a:latin typeface="Cambria Math" panose="02040503050406030204" pitchFamily="18" charset="0"/>
                                </a:rPr>
                                <m:t>𝑤</m:t>
                              </m:r>
                            </m:sub>
                            <m:sup>
                              <m:r>
                                <a:rPr lang="en-US" i="1">
                                  <a:latin typeface="Cambria Math" panose="02040503050406030204" pitchFamily="18" charset="0"/>
                                </a:rPr>
                                <m:t>0</m:t>
                              </m:r>
                            </m:sup>
                          </m:sSubSup>
                          <m:r>
                            <a:rPr lang="en-US" i="1">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=500/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h</m:t>
                          </m:r>
                        </m:sub>
                      </m:sSub>
                    </m:oMath>
                  </m:oMathPara>
                </a14:m>
                <a:endParaRPr lang="en-US" dirty="0"/>
              </a:p>
            </p:txBody>
          </p:sp>
        </mc:Choice>
        <mc:Fallback xmlns="">
          <p:sp>
            <p:nvSpPr>
              <p:cNvPr id="15" name="TextBox 14">
                <a:extLst>
                  <a:ext uri="{FF2B5EF4-FFF2-40B4-BE49-F238E27FC236}">
                    <a16:creationId xmlns:a16="http://schemas.microsoft.com/office/drawing/2014/main" id="{D09407D2-91DC-AE49-9E0B-74158559BAA2}"/>
                  </a:ext>
                </a:extLst>
              </p:cNvPr>
              <p:cNvSpPr txBox="1">
                <a:spLocks noRot="1" noChangeAspect="1" noMove="1" noResize="1" noEditPoints="1" noAdjustHandles="1" noChangeArrowheads="1" noChangeShapeType="1" noTextEdit="1"/>
              </p:cNvSpPr>
              <p:nvPr/>
            </p:nvSpPr>
            <p:spPr>
              <a:xfrm>
                <a:off x="6553200" y="5082876"/>
                <a:ext cx="1874937" cy="369332"/>
              </a:xfrm>
              <a:prstGeom prst="rect">
                <a:avLst/>
              </a:prstGeom>
              <a:blipFill>
                <a:blip r:embed="rId7"/>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14899473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stopping</a:t>
            </a:r>
          </a:p>
        </p:txBody>
      </p:sp>
      <p:pic>
        <p:nvPicPr>
          <p:cNvPr id="6" name="Content Placeholder 5"/>
          <p:cNvPicPr>
            <a:picLocks noGrp="1" noChangeAspect="1"/>
          </p:cNvPicPr>
          <p:nvPr>
            <p:ph idx="1"/>
          </p:nvPr>
        </p:nvPicPr>
        <p:blipFill>
          <a:blip r:embed="rId2"/>
          <a:stretch>
            <a:fillRect/>
          </a:stretch>
        </p:blipFill>
        <p:spPr>
          <a:xfrm>
            <a:off x="1936750" y="2034655"/>
            <a:ext cx="5270500" cy="3975100"/>
          </a:xfrm>
          <a:prstGeom prst="rect">
            <a:avLst/>
          </a:prstGeom>
        </p:spPr>
      </p:pic>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64</a:t>
            </a:fld>
            <a:endParaRPr lang="en-US"/>
          </a:p>
        </p:txBody>
      </p:sp>
      <p:sp>
        <p:nvSpPr>
          <p:cNvPr id="7" name="Rectangle 6"/>
          <p:cNvSpPr/>
          <p:nvPr/>
        </p:nvSpPr>
        <p:spPr>
          <a:xfrm>
            <a:off x="6655443" y="4595149"/>
            <a:ext cx="277792" cy="706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120587" y="6356351"/>
            <a:ext cx="3105658" cy="369332"/>
          </a:xfrm>
          <a:prstGeom prst="rect">
            <a:avLst/>
          </a:prstGeom>
          <a:noFill/>
        </p:spPr>
        <p:txBody>
          <a:bodyPr wrap="none" rtlCol="0">
            <a:spAutoFit/>
          </a:bodyPr>
          <a:lstStyle/>
          <a:p>
            <a:r>
              <a:rPr lang="en-US" dirty="0"/>
              <a:t>Cf. </a:t>
            </a:r>
            <a:r>
              <a:rPr lang="en-US" dirty="0" err="1"/>
              <a:t>LeCun</a:t>
            </a:r>
            <a:r>
              <a:rPr lang="en-US" dirty="0"/>
              <a:t>, </a:t>
            </a:r>
            <a:r>
              <a:rPr lang="en-US" dirty="0" err="1"/>
              <a:t>Kanter</a:t>
            </a:r>
            <a:r>
              <a:rPr lang="en-US" dirty="0"/>
              <a:t>, &amp; </a:t>
            </a:r>
            <a:r>
              <a:rPr lang="en-US" dirty="0" err="1"/>
              <a:t>Solla</a:t>
            </a:r>
            <a:r>
              <a:rPr lang="en-US" dirty="0"/>
              <a:t>, 1991</a:t>
            </a:r>
          </a:p>
        </p:txBody>
      </p:sp>
      <mc:AlternateContent xmlns:mc="http://schemas.openxmlformats.org/markup-compatibility/2006" xmlns:a14="http://schemas.microsoft.com/office/drawing/2010/main">
        <mc:Choice Requires="a14">
          <p:sp>
            <p:nvSpPr>
              <p:cNvPr id="3" name="TextBox 2"/>
              <p:cNvSpPr txBox="1"/>
              <p:nvPr/>
            </p:nvSpPr>
            <p:spPr>
              <a:xfrm>
                <a:off x="3195950" y="5825089"/>
                <a:ext cx="3198889"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𝛼</m:t>
                      </m:r>
                      <m:r>
                        <a:rPr lang="en-US" b="0" i="1" smtClean="0">
                          <a:latin typeface="Cambria Math" charset="0"/>
                        </a:rPr>
                        <m:t> (# </m:t>
                      </m:r>
                      <m:r>
                        <m:rPr>
                          <m:nor/>
                        </m:rPr>
                        <a:rPr lang="en-US" b="0" i="0" smtClean="0">
                          <a:latin typeface="Cambria Math" charset="0"/>
                        </a:rPr>
                        <m:t>examples</m:t>
                      </m:r>
                      <m:r>
                        <m:rPr>
                          <m:nor/>
                        </m:rPr>
                        <a:rPr lang="en-US" b="0" i="0" smtClean="0">
                          <a:latin typeface="Cambria Math" charset="0"/>
                        </a:rPr>
                        <m:t>/</m:t>
                      </m:r>
                      <m:r>
                        <a:rPr lang="en-US" b="0" i="1" smtClean="0">
                          <a:latin typeface="Cambria Math" charset="0"/>
                        </a:rPr>
                        <m:t># </m:t>
                      </m:r>
                      <m:r>
                        <m:rPr>
                          <m:nor/>
                        </m:rPr>
                        <a:rPr lang="en-US" b="0" i="0" smtClean="0">
                          <a:latin typeface="Cambria Math" charset="0"/>
                        </a:rPr>
                        <m:t>parameters</m:t>
                      </m:r>
                      <m:r>
                        <m:rPr>
                          <m:nor/>
                        </m:rPr>
                        <a:rPr lang="en-US" b="0" i="0" smtClean="0">
                          <a:latin typeface="Cambria Math" charset="0"/>
                        </a:rPr>
                        <m:t>)</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195950" y="5825089"/>
                <a:ext cx="3198889" cy="369332"/>
              </a:xfrm>
              <a:prstGeom prst="rect">
                <a:avLst/>
              </a:prstGeom>
              <a:blipFill rotWithShape="0">
                <a:blip r:embed="rId3"/>
                <a:stretch>
                  <a:fillRect t="-98333" b="-123333"/>
                </a:stretch>
              </a:blipFill>
            </p:spPr>
            <p:txBody>
              <a:bodyPr/>
              <a:lstStyle/>
              <a:p>
                <a:r>
                  <a:rPr lang="en-US">
                    <a:noFill/>
                  </a:rPr>
                  <a:t> </a:t>
                </a:r>
              </a:p>
            </p:txBody>
          </p:sp>
        </mc:Fallback>
      </mc:AlternateContent>
      <p:sp>
        <p:nvSpPr>
          <p:cNvPr id="9" name="TextBox 8"/>
          <p:cNvSpPr txBox="1"/>
          <p:nvPr/>
        </p:nvSpPr>
        <p:spPr>
          <a:xfrm>
            <a:off x="616226" y="1371600"/>
            <a:ext cx="8527774" cy="369332"/>
          </a:xfrm>
          <a:prstGeom prst="rect">
            <a:avLst/>
          </a:prstGeom>
          <a:noFill/>
        </p:spPr>
        <p:txBody>
          <a:bodyPr wrap="square" rtlCol="0">
            <a:spAutoFit/>
          </a:bodyPr>
          <a:lstStyle/>
          <a:p>
            <a:pPr marL="285750" indent="-285750">
              <a:buFont typeface="Arial" charset="0"/>
              <a:buChar char="•"/>
            </a:pPr>
            <a:r>
              <a:rPr lang="en-US" dirty="0">
                <a:latin typeface="Avenir Book" charset="0"/>
                <a:ea typeface="Avenir Book" charset="0"/>
                <a:cs typeface="Avenir Book" charset="0"/>
              </a:rPr>
              <a:t>Much better off stopping training early, a widely used strategy in practice</a:t>
            </a:r>
          </a:p>
        </p:txBody>
      </p:sp>
    </p:spTree>
    <p:extLst>
      <p:ext uri="{BB962C8B-B14F-4D97-AF65-F5344CB8AC3E}">
        <p14:creationId xmlns:p14="http://schemas.microsoft.com/office/powerpoint/2010/main" val="7800519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3A31-E75E-4A4E-B161-87B55E4BCD56}"/>
              </a:ext>
            </a:extLst>
          </p:cNvPr>
          <p:cNvSpPr>
            <a:spLocks noGrp="1"/>
          </p:cNvSpPr>
          <p:nvPr>
            <p:ph type="title"/>
          </p:nvPr>
        </p:nvSpPr>
        <p:spPr/>
        <p:txBody>
          <a:bodyPr>
            <a:normAutofit fontScale="90000"/>
          </a:bodyPr>
          <a:lstStyle/>
          <a:p>
            <a:pPr algn="ctr"/>
            <a:r>
              <a:rPr lang="en-US" dirty="0"/>
              <a:t>Nonlinear student/teacher (</a:t>
            </a:r>
            <a:r>
              <a:rPr lang="en-US" dirty="0" err="1"/>
              <a:t>ReLU</a:t>
            </a:r>
            <a:r>
              <a:rPr lang="en-US" dirty="0"/>
              <a:t>)</a:t>
            </a:r>
            <a:endParaRPr lang="fr-FR" dirty="0"/>
          </a:p>
        </p:txBody>
      </p:sp>
      <p:pic>
        <p:nvPicPr>
          <p:cNvPr id="5" name="Picture 4">
            <a:extLst>
              <a:ext uri="{FF2B5EF4-FFF2-40B4-BE49-F238E27FC236}">
                <a16:creationId xmlns:a16="http://schemas.microsoft.com/office/drawing/2014/main" id="{E15EDF7D-9CD0-41C0-8601-B34F7F4CD6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0560" y="2143323"/>
            <a:ext cx="2902796" cy="2657719"/>
          </a:xfrm>
          <a:prstGeom prst="rect">
            <a:avLst/>
          </a:prstGeom>
        </p:spPr>
      </p:pic>
      <p:pic>
        <p:nvPicPr>
          <p:cNvPr id="7" name="Picture 6">
            <a:extLst>
              <a:ext uri="{FF2B5EF4-FFF2-40B4-BE49-F238E27FC236}">
                <a16:creationId xmlns:a16="http://schemas.microsoft.com/office/drawing/2014/main" id="{E3D3E0C5-56BB-4543-B2E7-6C54BF9928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6415" y="2042399"/>
            <a:ext cx="2340293" cy="2999075"/>
          </a:xfrm>
          <a:prstGeom prst="rect">
            <a:avLst/>
          </a:prstGeom>
        </p:spPr>
      </p:pic>
      <p:sp>
        <p:nvSpPr>
          <p:cNvPr id="6" name="TextBox 5">
            <a:extLst>
              <a:ext uri="{FF2B5EF4-FFF2-40B4-BE49-F238E27FC236}">
                <a16:creationId xmlns:a16="http://schemas.microsoft.com/office/drawing/2014/main" id="{A683DB7F-505E-4FE1-A28D-06779D6B12E1}"/>
              </a:ext>
            </a:extLst>
          </p:cNvPr>
          <p:cNvSpPr txBox="1"/>
          <p:nvPr/>
        </p:nvSpPr>
        <p:spPr>
          <a:xfrm>
            <a:off x="2178233" y="5213946"/>
            <a:ext cx="3021334" cy="300082"/>
          </a:xfrm>
          <a:prstGeom prst="rect">
            <a:avLst/>
          </a:prstGeom>
          <a:noFill/>
        </p:spPr>
        <p:txBody>
          <a:bodyPr wrap="square" rtlCol="0">
            <a:spAutoFit/>
          </a:bodyPr>
          <a:lstStyle/>
          <a:p>
            <a:r>
              <a:rPr lang="en-US" sz="1350" dirty="0"/>
              <a:t>examples,</a:t>
            </a:r>
            <a:endParaRPr lang="fr-FR" sz="135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28B9292-66D2-4C35-9257-B7D9007D43F7}"/>
                  </a:ext>
                </a:extLst>
              </p:cNvPr>
              <p:cNvSpPr txBox="1"/>
              <p:nvPr/>
            </p:nvSpPr>
            <p:spPr>
              <a:xfrm>
                <a:off x="881865" y="5251668"/>
                <a:ext cx="1315809"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350" i="1">
                              <a:latin typeface="Cambria Math" panose="02040503050406030204" pitchFamily="18" charset="0"/>
                            </a:rPr>
                          </m:ctrlPr>
                        </m:sSubPr>
                        <m:e>
                          <m:r>
                            <a:rPr lang="en-US" sz="1350" i="1">
                              <a:latin typeface="Cambria Math" panose="02040503050406030204" pitchFamily="18" charset="0"/>
                            </a:rPr>
                            <m:t>𝑁</m:t>
                          </m:r>
                        </m:e>
                        <m:sub>
                          <m:r>
                            <a:rPr lang="en-US" sz="1350" i="1">
                              <a:latin typeface="Cambria Math" panose="02040503050406030204" pitchFamily="18" charset="0"/>
                            </a:rPr>
                            <m:t>𝑖</m:t>
                          </m:r>
                        </m:sub>
                      </m:sSub>
                      <m:r>
                        <a:rPr lang="en-US" sz="1350" i="1">
                          <a:latin typeface="Cambria Math" panose="02040503050406030204" pitchFamily="18" charset="0"/>
                        </a:rPr>
                        <m:t>=15, </m:t>
                      </m:r>
                      <m:r>
                        <a:rPr lang="en-US" sz="1350" i="1">
                          <a:latin typeface="Cambria Math" panose="02040503050406030204" pitchFamily="18" charset="0"/>
                        </a:rPr>
                        <m:t>𝑃</m:t>
                      </m:r>
                      <m:r>
                        <a:rPr lang="en-US" sz="1350" i="1">
                          <a:latin typeface="Cambria Math" panose="02040503050406030204" pitchFamily="18" charset="0"/>
                        </a:rPr>
                        <m:t>=300</m:t>
                      </m:r>
                    </m:oMath>
                  </m:oMathPara>
                </a14:m>
                <a:endParaRPr lang="fr-FR" sz="1350" dirty="0"/>
              </a:p>
            </p:txBody>
          </p:sp>
        </mc:Choice>
        <mc:Fallback xmlns="">
          <p:sp>
            <p:nvSpPr>
              <p:cNvPr id="4" name="TextBox 3">
                <a:extLst>
                  <a:ext uri="{FF2B5EF4-FFF2-40B4-BE49-F238E27FC236}">
                    <a16:creationId xmlns:a16="http://schemas.microsoft.com/office/drawing/2014/main" xmlns:a14="http://schemas.microsoft.com/office/drawing/2010/main" xmlns="" id="{D28B9292-66D2-4C35-9257-B7D9007D43F7}"/>
                  </a:ext>
                </a:extLst>
              </p:cNvPr>
              <p:cNvSpPr txBox="1">
                <a:spLocks noRot="1" noChangeAspect="1" noMove="1" noResize="1" noEditPoints="1" noAdjustHandles="1" noChangeArrowheads="1" noChangeShapeType="1" noTextEdit="1"/>
              </p:cNvSpPr>
              <p:nvPr/>
            </p:nvSpPr>
            <p:spPr>
              <a:xfrm>
                <a:off x="881865" y="5251668"/>
                <a:ext cx="1315809" cy="207749"/>
              </a:xfrm>
              <a:prstGeom prst="rect">
                <a:avLst/>
              </a:prstGeom>
              <a:blipFill rotWithShape="0">
                <a:blip r:embed="rId5"/>
                <a:stretch>
                  <a:fillRect l="-2778" r="-3241"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9FE43F8-8977-4CFD-BF1E-7CDED5C5F409}"/>
                  </a:ext>
                </a:extLst>
              </p:cNvPr>
              <p:cNvSpPr txBox="1"/>
              <p:nvPr/>
            </p:nvSpPr>
            <p:spPr>
              <a:xfrm>
                <a:off x="2981815" y="5253942"/>
                <a:ext cx="635815"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350" i="1">
                              <a:latin typeface="Cambria Math" panose="02040503050406030204" pitchFamily="18" charset="0"/>
                            </a:rPr>
                          </m:ctrlPr>
                        </m:sSubPr>
                        <m:e>
                          <m:r>
                            <a:rPr lang="en-US" sz="1350" i="1">
                              <a:latin typeface="Cambria Math" panose="02040503050406030204" pitchFamily="18" charset="0"/>
                            </a:rPr>
                            <m:t>𝑁</m:t>
                          </m:r>
                        </m:e>
                        <m:sub>
                          <m:r>
                            <a:rPr lang="en-US" sz="1350" i="1">
                              <a:latin typeface="Cambria Math" panose="02040503050406030204" pitchFamily="18" charset="0"/>
                            </a:rPr>
                            <m:t>𝑡</m:t>
                          </m:r>
                        </m:sub>
                      </m:sSub>
                      <m:r>
                        <a:rPr lang="en-US" sz="1350" i="1">
                          <a:latin typeface="Cambria Math" panose="02040503050406030204" pitchFamily="18" charset="0"/>
                        </a:rPr>
                        <m:t>=30</m:t>
                      </m:r>
                    </m:oMath>
                  </m:oMathPara>
                </a14:m>
                <a:endParaRPr lang="fr-FR" sz="1350" dirty="0"/>
              </a:p>
            </p:txBody>
          </p:sp>
        </mc:Choice>
        <mc:Fallback xmlns="">
          <p:sp>
            <p:nvSpPr>
              <p:cNvPr id="8" name="TextBox 7">
                <a:extLst>
                  <a:ext uri="{FF2B5EF4-FFF2-40B4-BE49-F238E27FC236}">
                    <a16:creationId xmlns:a16="http://schemas.microsoft.com/office/drawing/2014/main" xmlns:a14="http://schemas.microsoft.com/office/drawing/2010/main" xmlns="" id="{89FE43F8-8977-4CFD-BF1E-7CDED5C5F409}"/>
                  </a:ext>
                </a:extLst>
              </p:cNvPr>
              <p:cNvSpPr txBox="1">
                <a:spLocks noRot="1" noChangeAspect="1" noMove="1" noResize="1" noEditPoints="1" noAdjustHandles="1" noChangeArrowheads="1" noChangeShapeType="1" noTextEdit="1"/>
              </p:cNvSpPr>
              <p:nvPr/>
            </p:nvSpPr>
            <p:spPr>
              <a:xfrm>
                <a:off x="2981815" y="5253942"/>
                <a:ext cx="635815" cy="207749"/>
              </a:xfrm>
              <a:prstGeom prst="rect">
                <a:avLst/>
              </a:prstGeom>
              <a:blipFill rotWithShape="0">
                <a:blip r:embed="rId6"/>
                <a:stretch>
                  <a:fillRect l="-5769" r="-6731" b="-1176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3E4F773-D8A4-6D45-A9A5-5623A9840E29}"/>
              </a:ext>
            </a:extLst>
          </p:cNvPr>
          <p:cNvSpPr txBox="1"/>
          <p:nvPr/>
        </p:nvSpPr>
        <p:spPr>
          <a:xfrm>
            <a:off x="5414649" y="5251668"/>
            <a:ext cx="2723823" cy="300082"/>
          </a:xfrm>
          <a:prstGeom prst="rect">
            <a:avLst/>
          </a:prstGeom>
          <a:noFill/>
        </p:spPr>
        <p:txBody>
          <a:bodyPr wrap="none" rtlCol="0">
            <a:spAutoFit/>
          </a:bodyPr>
          <a:lstStyle/>
          <a:p>
            <a:r>
              <a:rPr lang="en-US" sz="1350" dirty="0">
                <a:latin typeface="Avenir Roman" panose="02000503020000020003" pitchFamily="2" charset="0"/>
              </a:rPr>
              <a:t>Random, fixed first layer weights</a:t>
            </a:r>
          </a:p>
        </p:txBody>
      </p:sp>
    </p:spTree>
    <p:extLst>
      <p:ext uri="{BB962C8B-B14F-4D97-AF65-F5344CB8AC3E}">
        <p14:creationId xmlns:p14="http://schemas.microsoft.com/office/powerpoint/2010/main" val="3468298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Nonlinear teacher, fixed first layer</a:t>
            </a:r>
          </a:p>
        </p:txBody>
      </p:sp>
      <p:pic>
        <p:nvPicPr>
          <p:cNvPr id="6" name="Content Placeholder 5"/>
          <p:cNvPicPr>
            <a:picLocks noGrp="1" noChangeAspect="1"/>
          </p:cNvPicPr>
          <p:nvPr>
            <p:ph idx="1"/>
          </p:nvPr>
        </p:nvPicPr>
        <p:blipFill>
          <a:blip r:embed="rId3"/>
          <a:stretch>
            <a:fillRect/>
          </a:stretch>
        </p:blipFill>
        <p:spPr>
          <a:xfrm>
            <a:off x="1888435" y="1673957"/>
            <a:ext cx="5367130" cy="4378448"/>
          </a:xfrm>
          <a:prstGeom prst="rect">
            <a:avLst/>
          </a:prstGeom>
        </p:spPr>
      </p:pic>
      <p:sp>
        <p:nvSpPr>
          <p:cNvPr id="7" name="TextBox 6"/>
          <p:cNvSpPr txBox="1"/>
          <p:nvPr/>
        </p:nvSpPr>
        <p:spPr>
          <a:xfrm rot="16200000">
            <a:off x="1153843" y="3372895"/>
            <a:ext cx="852413" cy="461665"/>
          </a:xfrm>
          <a:prstGeom prst="rect">
            <a:avLst/>
          </a:prstGeom>
          <a:noFill/>
        </p:spPr>
        <p:txBody>
          <a:bodyPr wrap="none" rtlCol="0">
            <a:spAutoFit/>
          </a:bodyPr>
          <a:lstStyle/>
          <a:p>
            <a:r>
              <a:rPr lang="en-US" sz="2400">
                <a:latin typeface="Avenir Book" charset="0"/>
                <a:ea typeface="Avenir Book" charset="0"/>
                <a:cs typeface="Avenir Book" charset="0"/>
              </a:rPr>
              <a:t>Error</a:t>
            </a:r>
          </a:p>
        </p:txBody>
      </p:sp>
      <p:sp>
        <p:nvSpPr>
          <p:cNvPr id="8" name="TextBox 7">
            <a:extLst>
              <a:ext uri="{FF2B5EF4-FFF2-40B4-BE49-F238E27FC236}">
                <a16:creationId xmlns:a16="http://schemas.microsoft.com/office/drawing/2014/main" id="{1AB8FAAD-CE4F-4C51-B2B2-FB2B3CCDFEA3}"/>
              </a:ext>
            </a:extLst>
          </p:cNvPr>
          <p:cNvSpPr txBox="1"/>
          <p:nvPr/>
        </p:nvSpPr>
        <p:spPr>
          <a:xfrm>
            <a:off x="424069" y="6211669"/>
            <a:ext cx="8719931"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venir Book" charset="0"/>
                <a:ea typeface="Avenir Book" charset="0"/>
                <a:cs typeface="Avenir Book" charset="0"/>
              </a:rPr>
              <a:t>Average over 50 runs at each size, shaded region: standard error of mean</a:t>
            </a:r>
          </a:p>
          <a:p>
            <a:pPr marL="285750" indent="-285750">
              <a:buFont typeface="Arial" panose="020B0604020202020204" pitchFamily="34" charset="0"/>
              <a:buChar char="•"/>
            </a:pPr>
            <a:r>
              <a:rPr lang="en-US" dirty="0">
                <a:latin typeface="Avenir Book" charset="0"/>
                <a:ea typeface="Avenir Book" charset="0"/>
                <a:cs typeface="Avenir Book" charset="0"/>
              </a:rPr>
              <a:t>Models trained for 150,000 epochs to show long-time behavior</a:t>
            </a:r>
            <a:endParaRPr lang="fr-FR" dirty="0">
              <a:latin typeface="Avenir Book" charset="0"/>
              <a:ea typeface="Avenir Book" charset="0"/>
              <a:cs typeface="Avenir Book" charset="0"/>
            </a:endParaRPr>
          </a:p>
        </p:txBody>
      </p:sp>
    </p:spTree>
    <p:extLst>
      <p:ext uri="{BB962C8B-B14F-4D97-AF65-F5344CB8AC3E}">
        <p14:creationId xmlns:p14="http://schemas.microsoft.com/office/powerpoint/2010/main" val="30064921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Nonlinear teacher, fixed first layer</a:t>
            </a:r>
          </a:p>
        </p:txBody>
      </p:sp>
      <p:pic>
        <p:nvPicPr>
          <p:cNvPr id="6" name="Content Placeholder 5"/>
          <p:cNvPicPr>
            <a:picLocks noGrp="1" noChangeAspect="1"/>
          </p:cNvPicPr>
          <p:nvPr>
            <p:ph idx="1"/>
          </p:nvPr>
        </p:nvPicPr>
        <p:blipFill>
          <a:blip r:embed="rId3"/>
          <a:stretch>
            <a:fillRect/>
          </a:stretch>
        </p:blipFill>
        <p:spPr>
          <a:xfrm>
            <a:off x="1888435" y="1673957"/>
            <a:ext cx="5367130" cy="4378448"/>
          </a:xfrm>
          <a:prstGeom prst="rect">
            <a:avLst/>
          </a:prstGeom>
        </p:spPr>
      </p:pic>
      <p:sp>
        <p:nvSpPr>
          <p:cNvPr id="7" name="TextBox 6"/>
          <p:cNvSpPr txBox="1"/>
          <p:nvPr/>
        </p:nvSpPr>
        <p:spPr>
          <a:xfrm rot="16200000">
            <a:off x="1153843" y="3372895"/>
            <a:ext cx="852413" cy="461665"/>
          </a:xfrm>
          <a:prstGeom prst="rect">
            <a:avLst/>
          </a:prstGeom>
          <a:noFill/>
        </p:spPr>
        <p:txBody>
          <a:bodyPr wrap="none" rtlCol="0">
            <a:spAutoFit/>
          </a:bodyPr>
          <a:lstStyle/>
          <a:p>
            <a:r>
              <a:rPr lang="en-US" sz="2400">
                <a:latin typeface="Avenir Book" charset="0"/>
                <a:ea typeface="Avenir Book" charset="0"/>
                <a:cs typeface="Avenir Book" charset="0"/>
              </a:rPr>
              <a:t>Error</a:t>
            </a:r>
          </a:p>
        </p:txBody>
      </p:sp>
      <p:sp>
        <p:nvSpPr>
          <p:cNvPr id="8" name="TextBox 7">
            <a:extLst>
              <a:ext uri="{FF2B5EF4-FFF2-40B4-BE49-F238E27FC236}">
                <a16:creationId xmlns:a16="http://schemas.microsoft.com/office/drawing/2014/main" id="{1AB8FAAD-CE4F-4C51-B2B2-FB2B3CCDFEA3}"/>
              </a:ext>
            </a:extLst>
          </p:cNvPr>
          <p:cNvSpPr txBox="1"/>
          <p:nvPr/>
        </p:nvSpPr>
        <p:spPr>
          <a:xfrm>
            <a:off x="424069" y="6211669"/>
            <a:ext cx="8719931"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venir Book" charset="0"/>
                <a:ea typeface="Avenir Book" charset="0"/>
                <a:cs typeface="Avenir Book" charset="0"/>
              </a:rPr>
              <a:t>Performance improves with increasing width of student network.</a:t>
            </a:r>
          </a:p>
          <a:p>
            <a:pPr marL="285750" indent="-285750">
              <a:buFont typeface="Arial" panose="020B0604020202020204" pitchFamily="34" charset="0"/>
              <a:buChar char="•"/>
            </a:pPr>
            <a:r>
              <a:rPr lang="en-US" dirty="0">
                <a:latin typeface="Avenir Book" charset="0"/>
                <a:ea typeface="Avenir Book" charset="0"/>
                <a:cs typeface="Avenir Book" charset="0"/>
              </a:rPr>
              <a:t>Largest model: 545x larger than teacher, 54x larger than # examples. </a:t>
            </a:r>
          </a:p>
          <a:p>
            <a:pPr marL="285750" indent="-285750">
              <a:buFont typeface="Arial" panose="020B0604020202020204" pitchFamily="34" charset="0"/>
              <a:buChar char="•"/>
            </a:pPr>
            <a:endParaRPr lang="fr-FR" dirty="0">
              <a:latin typeface="Avenir Book" charset="0"/>
              <a:ea typeface="Avenir Book" charset="0"/>
              <a:cs typeface="Avenir Book" charset="0"/>
            </a:endParaRPr>
          </a:p>
        </p:txBody>
      </p:sp>
    </p:spTree>
    <p:extLst>
      <p:ext uri="{BB962C8B-B14F-4D97-AF65-F5344CB8AC3E}">
        <p14:creationId xmlns:p14="http://schemas.microsoft.com/office/powerpoint/2010/main" val="4200632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76471" y="1515544"/>
            <a:ext cx="8022973" cy="2709513"/>
          </a:xfrm>
          <a:prstGeom prst="rect">
            <a:avLst/>
          </a:prstGeom>
        </p:spPr>
      </p:pic>
      <p:sp>
        <p:nvSpPr>
          <p:cNvPr id="2" name="Title 1"/>
          <p:cNvSpPr>
            <a:spLocks noGrp="1"/>
          </p:cNvSpPr>
          <p:nvPr>
            <p:ph type="title"/>
          </p:nvPr>
        </p:nvSpPr>
        <p:spPr/>
        <p:txBody>
          <a:bodyPr>
            <a:normAutofit fontScale="90000"/>
          </a:bodyPr>
          <a:lstStyle/>
          <a:p>
            <a:r>
              <a:rPr lang="en-US" dirty="0"/>
              <a:t>Hidden layer covariance spectrum</a:t>
            </a:r>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68</a:t>
            </a:fld>
            <a:endParaRPr lang="en-US"/>
          </a:p>
        </p:txBody>
      </p:sp>
      <p:pic>
        <p:nvPicPr>
          <p:cNvPr id="7" name="Content Placeholder 6"/>
          <p:cNvPicPr>
            <a:picLocks noGrp="1" noChangeAspect="1"/>
          </p:cNvPicPr>
          <p:nvPr>
            <p:ph idx="1"/>
          </p:nvPr>
        </p:nvPicPr>
        <p:blipFill>
          <a:blip r:embed="rId3"/>
          <a:stretch>
            <a:fillRect/>
          </a:stretch>
        </p:blipFill>
        <p:spPr>
          <a:xfrm>
            <a:off x="772357" y="4227787"/>
            <a:ext cx="7914443" cy="2458529"/>
          </a:xfrm>
          <a:prstGeom prst="rect">
            <a:avLst/>
          </a:prstGeom>
        </p:spPr>
      </p:pic>
    </p:spTree>
    <p:extLst>
      <p:ext uri="{BB962C8B-B14F-4D97-AF65-F5344CB8AC3E}">
        <p14:creationId xmlns:p14="http://schemas.microsoft.com/office/powerpoint/2010/main" val="23677452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E300-9BD4-0B40-8182-F33E397C4DC3}"/>
              </a:ext>
            </a:extLst>
          </p:cNvPr>
          <p:cNvSpPr>
            <a:spLocks noGrp="1"/>
          </p:cNvSpPr>
          <p:nvPr>
            <p:ph type="title"/>
          </p:nvPr>
        </p:nvSpPr>
        <p:spPr/>
        <p:txBody>
          <a:bodyPr/>
          <a:lstStyle/>
          <a:p>
            <a:r>
              <a:rPr lang="en-US" dirty="0"/>
              <a:t>Verification in SOTA networks</a:t>
            </a:r>
          </a:p>
        </p:txBody>
      </p:sp>
      <p:sp>
        <p:nvSpPr>
          <p:cNvPr id="3" name="Content Placeholder 2">
            <a:extLst>
              <a:ext uri="{FF2B5EF4-FFF2-40B4-BE49-F238E27FC236}">
                <a16:creationId xmlns:a16="http://schemas.microsoft.com/office/drawing/2014/main" id="{5733BB3D-1034-E84D-BECB-10FEB510DD6D}"/>
              </a:ext>
            </a:extLst>
          </p:cNvPr>
          <p:cNvSpPr>
            <a:spLocks noGrp="1"/>
          </p:cNvSpPr>
          <p:nvPr>
            <p:ph idx="1"/>
          </p:nvPr>
        </p:nvSpPr>
        <p:spPr>
          <a:xfrm>
            <a:off x="457200" y="1306798"/>
            <a:ext cx="8229600" cy="5414678"/>
          </a:xfrm>
        </p:spPr>
        <p:txBody>
          <a:bodyPr>
            <a:normAutofit/>
          </a:bodyPr>
          <a:lstStyle/>
          <a:p>
            <a:r>
              <a:rPr lang="en-US" sz="2400" dirty="0"/>
              <a:t>Several verifications in nonlinear settings (</a:t>
            </a:r>
            <a:r>
              <a:rPr lang="en-US" sz="2400" dirty="0" err="1"/>
              <a:t>Spiegler</a:t>
            </a:r>
            <a:r>
              <a:rPr lang="en-US" sz="2400" dirty="0"/>
              <a:t> et al., 2018; Belkin et al., 2019)</a:t>
            </a:r>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1800" dirty="0"/>
              <a:t>Deep Double Descent: where bigger models and more data hurt. ICLR </a:t>
            </a:r>
            <a:r>
              <a:rPr lang="en-US" sz="1800" dirty="0" err="1"/>
              <a:t>OpenReview</a:t>
            </a:r>
            <a:r>
              <a:rPr lang="en-US" sz="1800" dirty="0"/>
              <a:t> 2019</a:t>
            </a:r>
            <a:endParaRPr lang="en-US" sz="2400" dirty="0"/>
          </a:p>
        </p:txBody>
      </p:sp>
      <p:sp>
        <p:nvSpPr>
          <p:cNvPr id="5" name="Slide Number Placeholder 4">
            <a:extLst>
              <a:ext uri="{FF2B5EF4-FFF2-40B4-BE49-F238E27FC236}">
                <a16:creationId xmlns:a16="http://schemas.microsoft.com/office/drawing/2014/main" id="{9C81705B-8234-5542-BC2B-3DB6AE6A0AA2}"/>
              </a:ext>
            </a:extLst>
          </p:cNvPr>
          <p:cNvSpPr>
            <a:spLocks noGrp="1"/>
          </p:cNvSpPr>
          <p:nvPr>
            <p:ph type="sldNum" sz="quarter" idx="12"/>
          </p:nvPr>
        </p:nvSpPr>
        <p:spPr/>
        <p:txBody>
          <a:bodyPr/>
          <a:lstStyle/>
          <a:p>
            <a:fld id="{9A7B1851-7825-C648-B4C4-6D7699D800A2}" type="slidenum">
              <a:rPr lang="en-US" smtClean="0"/>
              <a:t>69</a:t>
            </a:fld>
            <a:endParaRPr lang="en-US"/>
          </a:p>
        </p:txBody>
      </p:sp>
      <p:pic>
        <p:nvPicPr>
          <p:cNvPr id="6" name="Picture 5">
            <a:extLst>
              <a:ext uri="{FF2B5EF4-FFF2-40B4-BE49-F238E27FC236}">
                <a16:creationId xmlns:a16="http://schemas.microsoft.com/office/drawing/2014/main" id="{680A623F-A72E-B646-8FEB-49FCC06E5AA7}"/>
              </a:ext>
            </a:extLst>
          </p:cNvPr>
          <p:cNvPicPr>
            <a:picLocks noChangeAspect="1"/>
          </p:cNvPicPr>
          <p:nvPr/>
        </p:nvPicPr>
        <p:blipFill>
          <a:blip r:embed="rId2"/>
          <a:stretch>
            <a:fillRect/>
          </a:stretch>
        </p:blipFill>
        <p:spPr>
          <a:xfrm>
            <a:off x="1514005" y="2265797"/>
            <a:ext cx="6115989" cy="1709087"/>
          </a:xfrm>
          <a:prstGeom prst="rect">
            <a:avLst/>
          </a:prstGeom>
        </p:spPr>
      </p:pic>
      <p:pic>
        <p:nvPicPr>
          <p:cNvPr id="7" name="Picture 6">
            <a:extLst>
              <a:ext uri="{FF2B5EF4-FFF2-40B4-BE49-F238E27FC236}">
                <a16:creationId xmlns:a16="http://schemas.microsoft.com/office/drawing/2014/main" id="{327CE0FC-04A0-B348-BADA-D3DB589FE201}"/>
              </a:ext>
            </a:extLst>
          </p:cNvPr>
          <p:cNvPicPr>
            <a:picLocks noChangeAspect="1"/>
          </p:cNvPicPr>
          <p:nvPr/>
        </p:nvPicPr>
        <p:blipFill>
          <a:blip r:embed="rId3"/>
          <a:stretch>
            <a:fillRect/>
          </a:stretch>
        </p:blipFill>
        <p:spPr>
          <a:xfrm>
            <a:off x="2958522" y="3974884"/>
            <a:ext cx="3026642" cy="1980568"/>
          </a:xfrm>
          <a:prstGeom prst="rect">
            <a:avLst/>
          </a:prstGeom>
        </p:spPr>
      </p:pic>
      <p:sp>
        <p:nvSpPr>
          <p:cNvPr id="8" name="TextBox 7">
            <a:extLst>
              <a:ext uri="{FF2B5EF4-FFF2-40B4-BE49-F238E27FC236}">
                <a16:creationId xmlns:a16="http://schemas.microsoft.com/office/drawing/2014/main" id="{FAE534B9-10C2-CE48-8A4E-93AEA6EE5E4E}"/>
              </a:ext>
            </a:extLst>
          </p:cNvPr>
          <p:cNvSpPr txBox="1"/>
          <p:nvPr/>
        </p:nvSpPr>
        <p:spPr>
          <a:xfrm rot="16200000">
            <a:off x="407732" y="2992582"/>
            <a:ext cx="1003673" cy="369332"/>
          </a:xfrm>
          <a:prstGeom prst="rect">
            <a:avLst/>
          </a:prstGeom>
          <a:noFill/>
        </p:spPr>
        <p:txBody>
          <a:bodyPr wrap="none" rtlCol="0">
            <a:spAutoFit/>
          </a:bodyPr>
          <a:lstStyle/>
          <a:p>
            <a:r>
              <a:rPr lang="en-US" dirty="0"/>
              <a:t>CIFAR 10</a:t>
            </a:r>
          </a:p>
        </p:txBody>
      </p:sp>
      <p:sp>
        <p:nvSpPr>
          <p:cNvPr id="9" name="TextBox 8">
            <a:extLst>
              <a:ext uri="{FF2B5EF4-FFF2-40B4-BE49-F238E27FC236}">
                <a16:creationId xmlns:a16="http://schemas.microsoft.com/office/drawing/2014/main" id="{D32DC766-4D24-D34E-9147-C6423E9A4555}"/>
              </a:ext>
            </a:extLst>
          </p:cNvPr>
          <p:cNvSpPr txBox="1"/>
          <p:nvPr/>
        </p:nvSpPr>
        <p:spPr>
          <a:xfrm rot="16200000">
            <a:off x="246759" y="4431130"/>
            <a:ext cx="1325619" cy="646331"/>
          </a:xfrm>
          <a:prstGeom prst="rect">
            <a:avLst/>
          </a:prstGeom>
          <a:noFill/>
        </p:spPr>
        <p:txBody>
          <a:bodyPr wrap="none" rtlCol="0">
            <a:spAutoFit/>
          </a:bodyPr>
          <a:lstStyle/>
          <a:p>
            <a:pPr algn="ctr"/>
            <a:r>
              <a:rPr lang="en-US" dirty="0"/>
              <a:t>Language </a:t>
            </a:r>
          </a:p>
          <a:p>
            <a:pPr algn="ctr"/>
            <a:r>
              <a:rPr lang="en-US" dirty="0"/>
              <a:t>Transformer</a:t>
            </a:r>
          </a:p>
        </p:txBody>
      </p:sp>
    </p:spTree>
    <p:extLst>
      <p:ext uri="{BB962C8B-B14F-4D97-AF65-F5344CB8AC3E}">
        <p14:creationId xmlns:p14="http://schemas.microsoft.com/office/powerpoint/2010/main" val="202970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Theory of deep linear learning</a:t>
            </a:r>
          </a:p>
          <a:p>
            <a:endParaRPr lang="en-US" dirty="0"/>
          </a:p>
          <a:p>
            <a:pPr lvl="1"/>
            <a:r>
              <a:rPr lang="en-US" dirty="0"/>
              <a:t>Training dynamics</a:t>
            </a:r>
          </a:p>
          <a:p>
            <a:pPr lvl="1"/>
            <a:endParaRPr lang="en-US" dirty="0"/>
          </a:p>
          <a:p>
            <a:pPr lvl="1"/>
            <a:r>
              <a:rPr lang="en-US" dirty="0"/>
              <a:t>Scaling laws</a:t>
            </a:r>
          </a:p>
          <a:p>
            <a:pPr lvl="1"/>
            <a:endParaRPr lang="en-US" dirty="0"/>
          </a:p>
          <a:p>
            <a:pPr lvl="1"/>
            <a:r>
              <a:rPr lang="en-US" dirty="0"/>
              <a:t>Generalization dynamics</a:t>
            </a:r>
          </a:p>
          <a:p>
            <a:endParaRPr lang="en-US" dirty="0"/>
          </a:p>
          <a:p>
            <a:endParaRPr lang="en-US" dirty="0"/>
          </a:p>
          <a:p>
            <a:pPr lvl="1"/>
            <a:endParaRPr lang="en-US" sz="3200" dirty="0"/>
          </a:p>
          <a:p>
            <a:pPr marL="1370907" lvl="3" indent="0">
              <a:buNone/>
            </a:pPr>
            <a:endParaRPr lang="en-US" sz="3200" dirty="0"/>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7</a:t>
            </a:fld>
            <a:endParaRPr lang="en-US"/>
          </a:p>
        </p:txBody>
      </p:sp>
    </p:spTree>
    <p:extLst>
      <p:ext uri="{BB962C8B-B14F-4D97-AF65-F5344CB8AC3E}">
        <p14:creationId xmlns:p14="http://schemas.microsoft.com/office/powerpoint/2010/main" val="2096611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ED26-D73B-5A4E-9962-A0000E35106C}"/>
              </a:ext>
            </a:extLst>
          </p:cNvPr>
          <p:cNvSpPr>
            <a:spLocks noGrp="1"/>
          </p:cNvSpPr>
          <p:nvPr>
            <p:ph type="title"/>
          </p:nvPr>
        </p:nvSpPr>
        <p:spPr/>
        <p:txBody>
          <a:bodyPr/>
          <a:lstStyle/>
          <a:p>
            <a:r>
              <a:rPr lang="en-US" dirty="0"/>
              <a:t>Related phenomena</a:t>
            </a:r>
          </a:p>
        </p:txBody>
      </p:sp>
      <p:sp>
        <p:nvSpPr>
          <p:cNvPr id="3" name="Content Placeholder 2">
            <a:extLst>
              <a:ext uri="{FF2B5EF4-FFF2-40B4-BE49-F238E27FC236}">
                <a16:creationId xmlns:a16="http://schemas.microsoft.com/office/drawing/2014/main" id="{D19A8489-0EBD-2D4E-A960-460F8BC85DE9}"/>
              </a:ext>
            </a:extLst>
          </p:cNvPr>
          <p:cNvSpPr>
            <a:spLocks noGrp="1"/>
          </p:cNvSpPr>
          <p:nvPr>
            <p:ph idx="1"/>
          </p:nvPr>
        </p:nvSpPr>
        <p:spPr/>
        <p:txBody>
          <a:bodyPr>
            <a:normAutofit fontScale="92500" lnSpcReduction="10000"/>
          </a:bodyPr>
          <a:lstStyle/>
          <a:p>
            <a:r>
              <a:rPr lang="en-US" dirty="0">
                <a:solidFill>
                  <a:srgbClr val="4970AF"/>
                </a:solidFill>
              </a:rPr>
              <a:t>Langevin dynamics? </a:t>
            </a:r>
            <a:r>
              <a:rPr lang="en-US" sz="2800" dirty="0"/>
              <a:t>Random walk in data </a:t>
            </a:r>
            <a:r>
              <a:rPr lang="en-US" sz="2800" dirty="0" err="1"/>
              <a:t>nullspace</a:t>
            </a:r>
            <a:r>
              <a:rPr lang="en-US" sz="2800" dirty="0"/>
              <a:t> yields diverging test error (Krogh &amp; Hertz, 1992)</a:t>
            </a:r>
          </a:p>
          <a:p>
            <a:pPr lvl="1"/>
            <a:endParaRPr lang="en-US" dirty="0"/>
          </a:p>
          <a:p>
            <a:r>
              <a:rPr lang="en-US" dirty="0">
                <a:solidFill>
                  <a:srgbClr val="4970AF"/>
                </a:solidFill>
              </a:rPr>
              <a:t>Distance from initialization? </a:t>
            </a:r>
            <a:r>
              <a:rPr lang="en-US" sz="2800" dirty="0"/>
              <a:t>Can start close to solution in data subspace, but far in data </a:t>
            </a:r>
            <a:r>
              <a:rPr lang="en-US" sz="2800" dirty="0" err="1"/>
              <a:t>nullspace</a:t>
            </a:r>
            <a:r>
              <a:rPr lang="en-US" sz="2800" dirty="0"/>
              <a:t>, yielding large test error despite small movement</a:t>
            </a:r>
          </a:p>
          <a:p>
            <a:pPr lvl="1"/>
            <a:endParaRPr lang="en-US" dirty="0"/>
          </a:p>
          <a:p>
            <a:r>
              <a:rPr lang="en-US" dirty="0" err="1">
                <a:solidFill>
                  <a:srgbClr val="4970AF"/>
                </a:solidFill>
              </a:rPr>
              <a:t>Ensembling</a:t>
            </a:r>
            <a:r>
              <a:rPr lang="en-US" dirty="0">
                <a:solidFill>
                  <a:srgbClr val="4970AF"/>
                </a:solidFill>
              </a:rPr>
              <a:t>? </a:t>
            </a:r>
            <a:r>
              <a:rPr lang="en-US" sz="2800" dirty="0" err="1"/>
              <a:t>Nullspace</a:t>
            </a:r>
            <a:r>
              <a:rPr lang="en-US" sz="2800" dirty="0"/>
              <a:t> weights are mean zero, so averaging repeats can help</a:t>
            </a:r>
            <a:endParaRPr lang="en-US" sz="2800" dirty="0">
              <a:solidFill>
                <a:srgbClr val="4970AF"/>
              </a:solidFill>
            </a:endParaRPr>
          </a:p>
        </p:txBody>
      </p:sp>
      <p:sp>
        <p:nvSpPr>
          <p:cNvPr id="4" name="Footer Placeholder 3">
            <a:extLst>
              <a:ext uri="{FF2B5EF4-FFF2-40B4-BE49-F238E27FC236}">
                <a16:creationId xmlns:a16="http://schemas.microsoft.com/office/drawing/2014/main" id="{424EB595-7932-0447-A78D-748CD6DCC167}"/>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AFBCF058-A83D-4245-84BE-27255B86448C}"/>
              </a:ext>
            </a:extLst>
          </p:cNvPr>
          <p:cNvSpPr>
            <a:spLocks noGrp="1"/>
          </p:cNvSpPr>
          <p:nvPr>
            <p:ph type="sldNum" sz="quarter" idx="12"/>
          </p:nvPr>
        </p:nvSpPr>
        <p:spPr/>
        <p:txBody>
          <a:bodyPr/>
          <a:lstStyle/>
          <a:p>
            <a:fld id="{9A7B1851-7825-C648-B4C4-6D7699D800A2}" type="slidenum">
              <a:rPr lang="en-US" smtClean="0"/>
              <a:t>70</a:t>
            </a:fld>
            <a:endParaRPr lang="en-US"/>
          </a:p>
        </p:txBody>
      </p:sp>
    </p:spTree>
    <p:extLst>
      <p:ext uri="{BB962C8B-B14F-4D97-AF65-F5344CB8AC3E}">
        <p14:creationId xmlns:p14="http://schemas.microsoft.com/office/powerpoint/2010/main" val="16566048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CE29-06A4-6848-AC4D-6149741988BF}"/>
              </a:ext>
            </a:extLst>
          </p:cNvPr>
          <p:cNvSpPr>
            <a:spLocks noGrp="1"/>
          </p:cNvSpPr>
          <p:nvPr>
            <p:ph type="title"/>
          </p:nvPr>
        </p:nvSpPr>
        <p:spPr/>
        <p:txBody>
          <a:bodyPr/>
          <a:lstStyle/>
          <a:p>
            <a:r>
              <a:rPr lang="en-US" dirty="0"/>
              <a:t>Sharp minima?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54BE4B-8604-E14D-AC00-4EA51C69B7E8}"/>
                  </a:ext>
                </a:extLst>
              </p:cNvPr>
              <p:cNvSpPr>
                <a:spLocks noGrp="1"/>
              </p:cNvSpPr>
              <p:nvPr>
                <p:ph idx="1"/>
              </p:nvPr>
            </p:nvSpPr>
            <p:spPr/>
            <p:txBody>
              <a:bodyPr>
                <a:normAutofit/>
              </a:bodyPr>
              <a:lstStyle/>
              <a:p>
                <a:r>
                  <a:rPr lang="en-US" sz="2000" dirty="0"/>
                  <a:t>For linear regression, Hessian is </a:t>
                </a:r>
                <a14:m>
                  <m:oMath xmlns:m="http://schemas.openxmlformats.org/officeDocument/2006/math">
                    <m:r>
                      <a:rPr lang="en-US" sz="2000" b="0" i="1" smtClean="0">
                        <a:latin typeface="Cambria Math" panose="02040503050406030204" pitchFamily="18" charset="0"/>
                      </a:rPr>
                      <m:t>𝑋</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𝑋</m:t>
                        </m:r>
                      </m:e>
                      <m:sup>
                        <m:r>
                          <a:rPr lang="en-US" sz="2000" b="0" i="1" smtClean="0">
                            <a:latin typeface="Cambria Math" panose="02040503050406030204" pitchFamily="18" charset="0"/>
                          </a:rPr>
                          <m:t>𝑇</m:t>
                        </m:r>
                      </m:sup>
                    </m:sSup>
                  </m:oMath>
                </a14:m>
                <a:endParaRPr lang="en-US" sz="2000" dirty="0"/>
              </a:p>
              <a:p>
                <a:r>
                  <a:rPr lang="en-US" sz="2000" dirty="0"/>
                  <a:t>All minima are equally ‘sharp,’ but can generalize differently</a:t>
                </a:r>
              </a:p>
              <a:p>
                <a:pPr marL="0" indent="0">
                  <a:buNone/>
                </a:pPr>
                <a:endParaRPr lang="en-US" sz="2000" dirty="0"/>
              </a:p>
              <a:p>
                <a:r>
                  <a:rPr lang="en-US" sz="2000" dirty="0"/>
                  <a:t>Intuition: The data </a:t>
                </a:r>
                <a:r>
                  <a:rPr lang="en-US" sz="2000" dirty="0" err="1"/>
                  <a:t>nullspace</a:t>
                </a:r>
                <a:r>
                  <a:rPr lang="en-US" sz="2000" dirty="0"/>
                  <a:t> is a totally flat direction for training error; variability in data </a:t>
                </a:r>
                <a:r>
                  <a:rPr lang="en-US" sz="2000" dirty="0" err="1"/>
                  <a:t>nullspace</a:t>
                </a:r>
                <a:r>
                  <a:rPr lang="en-US" sz="2000" dirty="0"/>
                  <a:t> causes different test performance</a:t>
                </a:r>
              </a:p>
              <a:p>
                <a:endParaRPr lang="en-US" sz="2000" dirty="0"/>
              </a:p>
              <a:p>
                <a:r>
                  <a:rPr lang="en-US" sz="2000" dirty="0"/>
                  <a:t>Sharpness measures may capture additional contributions to generalization in nonlinear networks</a:t>
                </a:r>
              </a:p>
            </p:txBody>
          </p:sp>
        </mc:Choice>
        <mc:Fallback xmlns="">
          <p:sp>
            <p:nvSpPr>
              <p:cNvPr id="3" name="Content Placeholder 2">
                <a:extLst>
                  <a:ext uri="{FF2B5EF4-FFF2-40B4-BE49-F238E27FC236}">
                    <a16:creationId xmlns:a16="http://schemas.microsoft.com/office/drawing/2014/main" id="{EC54BE4B-8604-E14D-AC00-4EA51C69B7E8}"/>
                  </a:ext>
                </a:extLst>
              </p:cNvPr>
              <p:cNvSpPr>
                <a:spLocks noGrp="1" noRot="1" noChangeAspect="1" noMove="1" noResize="1" noEditPoints="1" noAdjustHandles="1" noChangeArrowheads="1" noChangeShapeType="1" noTextEdit="1"/>
              </p:cNvSpPr>
              <p:nvPr>
                <p:ph idx="1"/>
              </p:nvPr>
            </p:nvSpPr>
            <p:spPr>
              <a:blipFill>
                <a:blip r:embed="rId2"/>
                <a:stretch>
                  <a:fillRect l="-617" t="-56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254B8C53-5A39-D44C-8F75-6E94A90D361F}"/>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E9FAC3FB-7C50-B849-AB99-013517B92C4C}"/>
              </a:ext>
            </a:extLst>
          </p:cNvPr>
          <p:cNvSpPr>
            <a:spLocks noGrp="1"/>
          </p:cNvSpPr>
          <p:nvPr>
            <p:ph type="sldNum" sz="quarter" idx="12"/>
          </p:nvPr>
        </p:nvSpPr>
        <p:spPr/>
        <p:txBody>
          <a:bodyPr/>
          <a:lstStyle/>
          <a:p>
            <a:fld id="{9A7B1851-7825-C648-B4C4-6D7699D800A2}" type="slidenum">
              <a:rPr lang="en-US" smtClean="0"/>
              <a:t>71</a:t>
            </a:fld>
            <a:endParaRPr lang="en-US"/>
          </a:p>
        </p:txBody>
      </p:sp>
      <p:sp>
        <p:nvSpPr>
          <p:cNvPr id="6" name="Rectangle 5">
            <a:extLst>
              <a:ext uri="{FF2B5EF4-FFF2-40B4-BE49-F238E27FC236}">
                <a16:creationId xmlns:a16="http://schemas.microsoft.com/office/drawing/2014/main" id="{01844A33-99E8-A84F-A7AB-1FB6E87DCB72}"/>
              </a:ext>
            </a:extLst>
          </p:cNvPr>
          <p:cNvSpPr/>
          <p:nvPr/>
        </p:nvSpPr>
        <p:spPr>
          <a:xfrm>
            <a:off x="516835" y="5385397"/>
            <a:ext cx="8394529" cy="923330"/>
          </a:xfrm>
          <a:prstGeom prst="rect">
            <a:avLst/>
          </a:prstGeom>
        </p:spPr>
        <p:txBody>
          <a:bodyPr wrap="square">
            <a:spAutoFit/>
          </a:bodyPr>
          <a:lstStyle/>
          <a:p>
            <a:pPr marL="304800" indent="-304800"/>
            <a:r>
              <a:rPr lang="en-US" dirty="0">
                <a:latin typeface="Avenir Book" panose="02000503020000020003" pitchFamily="2" charset="0"/>
              </a:rPr>
              <a:t>Zhang, Y., Saxe, A. M., Advani, M. S., &amp; Lee, A. A. (2018). Energy-entropy competition and the effectiveness of stochastic gradient descent in machine learning. </a:t>
            </a:r>
            <a:r>
              <a:rPr lang="en-US" i="1" dirty="0">
                <a:latin typeface="Avenir Book" panose="02000503020000020003" pitchFamily="2" charset="0"/>
              </a:rPr>
              <a:t>Molecular Physics</a:t>
            </a:r>
            <a:r>
              <a:rPr lang="en-US" dirty="0">
                <a:latin typeface="Avenir Book" panose="02000503020000020003" pitchFamily="2" charset="0"/>
              </a:rPr>
              <a:t>. </a:t>
            </a:r>
            <a:endParaRPr lang="en-US" dirty="0">
              <a:effectLst/>
              <a:latin typeface="Avenir Book" panose="02000503020000020003" pitchFamily="2" charset="0"/>
            </a:endParaRPr>
          </a:p>
        </p:txBody>
      </p:sp>
    </p:spTree>
    <p:extLst>
      <p:ext uri="{BB962C8B-B14F-4D97-AF65-F5344CB8AC3E}">
        <p14:creationId xmlns:p14="http://schemas.microsoft.com/office/powerpoint/2010/main" val="4718770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1AFD-ED23-124D-BCFD-EA86FF7F7102}"/>
              </a:ext>
            </a:extLst>
          </p:cNvPr>
          <p:cNvSpPr>
            <a:spLocks noGrp="1"/>
          </p:cNvSpPr>
          <p:nvPr>
            <p:ph type="title"/>
          </p:nvPr>
        </p:nvSpPr>
        <p:spPr/>
        <p:txBody>
          <a:bodyPr>
            <a:noAutofit/>
          </a:bodyPr>
          <a:lstStyle/>
          <a:p>
            <a:r>
              <a:rPr lang="en-US" sz="3200" dirty="0"/>
              <a:t>Summary: generalization in linear models</a:t>
            </a:r>
          </a:p>
        </p:txBody>
      </p:sp>
      <p:sp>
        <p:nvSpPr>
          <p:cNvPr id="3" name="Content Placeholder 2">
            <a:extLst>
              <a:ext uri="{FF2B5EF4-FFF2-40B4-BE49-F238E27FC236}">
                <a16:creationId xmlns:a16="http://schemas.microsoft.com/office/drawing/2014/main" id="{77387642-288A-CD45-9A57-E28A1975EABC}"/>
              </a:ext>
            </a:extLst>
          </p:cNvPr>
          <p:cNvSpPr>
            <a:spLocks noGrp="1"/>
          </p:cNvSpPr>
          <p:nvPr>
            <p:ph idx="1"/>
          </p:nvPr>
        </p:nvSpPr>
        <p:spPr/>
        <p:txBody>
          <a:bodyPr>
            <a:normAutofit fontScale="92500" lnSpcReduction="20000"/>
          </a:bodyPr>
          <a:lstStyle/>
          <a:p>
            <a:r>
              <a:rPr lang="en-US" sz="1800" dirty="0"/>
              <a:t>Generalization can be decent in overparametrized networks even with infinite training time because of interaction of algorithm, data, and model properties:</a:t>
            </a:r>
          </a:p>
          <a:p>
            <a:endParaRPr lang="en-US" sz="1800" dirty="0"/>
          </a:p>
          <a:p>
            <a:pPr lvl="1"/>
            <a:r>
              <a:rPr lang="en-US" sz="1600" dirty="0"/>
              <a:t>Frozen subspace: minimal movement in data </a:t>
            </a:r>
            <a:r>
              <a:rPr lang="en-US" sz="1600" dirty="0" err="1"/>
              <a:t>nullspace</a:t>
            </a:r>
            <a:endParaRPr lang="en-US" sz="1600" dirty="0"/>
          </a:p>
          <a:p>
            <a:pPr lvl="1"/>
            <a:endParaRPr lang="en-US" sz="1600" dirty="0"/>
          </a:p>
          <a:p>
            <a:pPr lvl="1"/>
            <a:r>
              <a:rPr lang="en-US" sz="1600" dirty="0"/>
              <a:t>Eigengap: better conditioned input correlations </a:t>
            </a:r>
          </a:p>
          <a:p>
            <a:pPr lvl="1"/>
            <a:endParaRPr lang="en-US" sz="1600" dirty="0"/>
          </a:p>
          <a:p>
            <a:pPr lvl="1"/>
            <a:r>
              <a:rPr lang="en-US" sz="1600" dirty="0"/>
              <a:t>Small initialization: no contributions from data </a:t>
            </a:r>
            <a:r>
              <a:rPr lang="en-US" sz="1600" dirty="0" err="1"/>
              <a:t>nullspace</a:t>
            </a:r>
            <a:endParaRPr lang="en-US" sz="1600" dirty="0"/>
          </a:p>
          <a:p>
            <a:pPr lvl="1"/>
            <a:endParaRPr lang="en-US" sz="1600" dirty="0"/>
          </a:p>
          <a:p>
            <a:r>
              <a:rPr lang="en-US" sz="1800" dirty="0"/>
              <a:t>Bigger is </a:t>
            </a:r>
            <a:r>
              <a:rPr lang="en-US" sz="1800" i="1" dirty="0"/>
              <a:t>not always</a:t>
            </a:r>
            <a:r>
              <a:rPr lang="en-US" sz="1800" dirty="0"/>
              <a:t> better (depends on noise properties)</a:t>
            </a:r>
          </a:p>
          <a:p>
            <a:endParaRPr lang="en-US" sz="1800" dirty="0"/>
          </a:p>
          <a:p>
            <a:r>
              <a:rPr lang="en-US" sz="1800" dirty="0"/>
              <a:t>Depth &amp; nonlinearity: L</a:t>
            </a:r>
            <a:r>
              <a:rPr lang="en-US" sz="1800" baseline="-25000" dirty="0"/>
              <a:t>2</a:t>
            </a:r>
            <a:r>
              <a:rPr lang="en-US" sz="1800" dirty="0"/>
              <a:t> norm no longer the right complexity metric</a:t>
            </a:r>
          </a:p>
          <a:p>
            <a:pPr lvl="1"/>
            <a:endParaRPr lang="en-US" sz="1600" dirty="0"/>
          </a:p>
          <a:p>
            <a:pPr marL="0" indent="0">
              <a:buNone/>
            </a:pPr>
            <a:r>
              <a:rPr lang="en-US" sz="1800" dirty="0"/>
              <a:t>For more: </a:t>
            </a:r>
          </a:p>
          <a:p>
            <a:pPr marL="0" indent="0">
              <a:buNone/>
            </a:pPr>
            <a:r>
              <a:rPr lang="en-US" sz="1600" dirty="0"/>
              <a:t>Advani*, M., &amp; Saxe*, A. M. (2017). High-dimensional dynamics of generalization error in neural networks. </a:t>
            </a:r>
            <a:r>
              <a:rPr lang="en-US" sz="1600" i="1" dirty="0" err="1"/>
              <a:t>arXiv</a:t>
            </a:r>
            <a:endParaRPr lang="en-US" sz="1600" i="1" dirty="0"/>
          </a:p>
          <a:p>
            <a:pPr marL="0" indent="0">
              <a:buNone/>
            </a:pPr>
            <a:endParaRPr lang="en-US" sz="1600" i="1" dirty="0"/>
          </a:p>
          <a:p>
            <a:pPr marL="0" indent="0">
              <a:buNone/>
            </a:pPr>
            <a:r>
              <a:rPr lang="en-US" sz="1600" dirty="0"/>
              <a:t>Hastie, T., </a:t>
            </a:r>
            <a:r>
              <a:rPr lang="en-US" sz="1600" dirty="0" err="1"/>
              <a:t>Montanari</a:t>
            </a:r>
            <a:r>
              <a:rPr lang="en-US" sz="1600" dirty="0"/>
              <a:t>, A., Rosset, S., </a:t>
            </a:r>
            <a:r>
              <a:rPr lang="en-US" sz="1600" dirty="0" err="1"/>
              <a:t>Tibshirani</a:t>
            </a:r>
            <a:r>
              <a:rPr lang="en-US" sz="1600" dirty="0"/>
              <a:t>, R.J. (2019) Surprises in High-Dimensional </a:t>
            </a:r>
            <a:r>
              <a:rPr lang="en-US" sz="1600" dirty="0" err="1"/>
              <a:t>Ridgeless</a:t>
            </a:r>
            <a:r>
              <a:rPr lang="en-US" sz="1600" dirty="0"/>
              <a:t> Least Squares Interpolation. </a:t>
            </a:r>
            <a:r>
              <a:rPr lang="en-US" sz="1600" i="1" dirty="0" err="1"/>
              <a:t>arXiv</a:t>
            </a:r>
            <a:endParaRPr lang="en-US" sz="1600" i="1" dirty="0"/>
          </a:p>
        </p:txBody>
      </p:sp>
      <p:sp>
        <p:nvSpPr>
          <p:cNvPr id="4" name="Footer Placeholder 3">
            <a:extLst>
              <a:ext uri="{FF2B5EF4-FFF2-40B4-BE49-F238E27FC236}">
                <a16:creationId xmlns:a16="http://schemas.microsoft.com/office/drawing/2014/main" id="{06891BC4-6692-A144-99E2-E4FC93D17E7C}"/>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10B7F75E-91D7-AD48-B0F4-4C1E635C9ABC}"/>
              </a:ext>
            </a:extLst>
          </p:cNvPr>
          <p:cNvSpPr>
            <a:spLocks noGrp="1"/>
          </p:cNvSpPr>
          <p:nvPr>
            <p:ph type="sldNum" sz="quarter" idx="12"/>
          </p:nvPr>
        </p:nvSpPr>
        <p:spPr/>
        <p:txBody>
          <a:bodyPr/>
          <a:lstStyle/>
          <a:p>
            <a:fld id="{9A7B1851-7825-C648-B4C4-6D7699D800A2}" type="slidenum">
              <a:rPr lang="en-US" smtClean="0"/>
              <a:t>72</a:t>
            </a:fld>
            <a:endParaRPr lang="en-US"/>
          </a:p>
        </p:txBody>
      </p:sp>
    </p:spTree>
    <p:extLst>
      <p:ext uri="{BB962C8B-B14F-4D97-AF65-F5344CB8AC3E}">
        <p14:creationId xmlns:p14="http://schemas.microsoft.com/office/powerpoint/2010/main" val="42293527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4D198-411D-DA42-8E53-515E4A6CB4AB}"/>
              </a:ext>
            </a:extLst>
          </p:cNvPr>
          <p:cNvSpPr>
            <a:spLocks noGrp="1"/>
          </p:cNvSpPr>
          <p:nvPr>
            <p:ph type="title"/>
          </p:nvPr>
        </p:nvSpPr>
        <p:spPr/>
        <p:txBody>
          <a:bodyPr/>
          <a:lstStyle/>
          <a:p>
            <a:r>
              <a:rPr lang="en-US" dirty="0"/>
              <a:t>Speed-accuracy tradeoff</a:t>
            </a:r>
          </a:p>
        </p:txBody>
      </p:sp>
      <p:sp>
        <p:nvSpPr>
          <p:cNvPr id="3" name="Content Placeholder 2">
            <a:extLst>
              <a:ext uri="{FF2B5EF4-FFF2-40B4-BE49-F238E27FC236}">
                <a16:creationId xmlns:a16="http://schemas.microsoft.com/office/drawing/2014/main" id="{371C0E6D-BF93-E04B-9DE6-F1C2D7ACD8A3}"/>
              </a:ext>
            </a:extLst>
          </p:cNvPr>
          <p:cNvSpPr>
            <a:spLocks noGrp="1"/>
          </p:cNvSpPr>
          <p:nvPr>
            <p:ph idx="1"/>
          </p:nvPr>
        </p:nvSpPr>
        <p:spPr>
          <a:xfrm>
            <a:off x="457200" y="1465262"/>
            <a:ext cx="8229600" cy="4525963"/>
          </a:xfrm>
        </p:spPr>
        <p:txBody>
          <a:bodyPr>
            <a:normAutofit/>
          </a:bodyPr>
          <a:lstStyle/>
          <a:p>
            <a:r>
              <a:rPr lang="en-US" sz="2400" dirty="0"/>
              <a:t>Fast training requires large weights</a:t>
            </a:r>
          </a:p>
          <a:p>
            <a:r>
              <a:rPr lang="en-US" sz="2400" dirty="0"/>
              <a:t>Good generalization requires small weights</a:t>
            </a:r>
          </a:p>
        </p:txBody>
      </p:sp>
      <p:sp>
        <p:nvSpPr>
          <p:cNvPr id="4" name="Footer Placeholder 3">
            <a:extLst>
              <a:ext uri="{FF2B5EF4-FFF2-40B4-BE49-F238E27FC236}">
                <a16:creationId xmlns:a16="http://schemas.microsoft.com/office/drawing/2014/main" id="{09C741DC-FD3D-EE46-B841-22D192CE1E40}"/>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4ACD12AF-CCB6-8948-99FB-BE82B630F65D}"/>
              </a:ext>
            </a:extLst>
          </p:cNvPr>
          <p:cNvSpPr>
            <a:spLocks noGrp="1"/>
          </p:cNvSpPr>
          <p:nvPr>
            <p:ph type="sldNum" sz="quarter" idx="12"/>
          </p:nvPr>
        </p:nvSpPr>
        <p:spPr/>
        <p:txBody>
          <a:bodyPr/>
          <a:lstStyle/>
          <a:p>
            <a:fld id="{9A7B1851-7825-C648-B4C4-6D7699D800A2}" type="slidenum">
              <a:rPr lang="en-US" smtClean="0"/>
              <a:t>73</a:t>
            </a:fld>
            <a:endParaRPr lang="en-US"/>
          </a:p>
        </p:txBody>
      </p:sp>
      <p:pic>
        <p:nvPicPr>
          <p:cNvPr id="6" name="Picture 5">
            <a:extLst>
              <a:ext uri="{FF2B5EF4-FFF2-40B4-BE49-F238E27FC236}">
                <a16:creationId xmlns:a16="http://schemas.microsoft.com/office/drawing/2014/main" id="{524F475B-20E9-5549-8502-2B9C7FD9A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62287"/>
            <a:ext cx="9144000" cy="3894064"/>
          </a:xfrm>
          <a:prstGeom prst="rect">
            <a:avLst/>
          </a:prstGeom>
        </p:spPr>
      </p:pic>
      <p:sp>
        <p:nvSpPr>
          <p:cNvPr id="7" name="TextBox 6">
            <a:extLst>
              <a:ext uri="{FF2B5EF4-FFF2-40B4-BE49-F238E27FC236}">
                <a16:creationId xmlns:a16="http://schemas.microsoft.com/office/drawing/2014/main" id="{1BB2B495-391D-B840-9F69-83006F6850C9}"/>
              </a:ext>
            </a:extLst>
          </p:cNvPr>
          <p:cNvSpPr txBox="1"/>
          <p:nvPr/>
        </p:nvSpPr>
        <p:spPr>
          <a:xfrm>
            <a:off x="1564863" y="6308727"/>
            <a:ext cx="6679073" cy="369332"/>
          </a:xfrm>
          <a:prstGeom prst="rect">
            <a:avLst/>
          </a:prstGeom>
          <a:noFill/>
        </p:spPr>
        <p:txBody>
          <a:bodyPr wrap="none" rtlCol="0">
            <a:spAutoFit/>
          </a:bodyPr>
          <a:lstStyle/>
          <a:p>
            <a:r>
              <a:rPr lang="en-US" dirty="0" err="1"/>
              <a:t>ReLU</a:t>
            </a:r>
            <a:r>
              <a:rPr lang="en-US" dirty="0"/>
              <a:t> net learning from linear teacher, </a:t>
            </a:r>
            <a:r>
              <a:rPr lang="en-US" i="1" dirty="0"/>
              <a:t>SNR</a:t>
            </a:r>
            <a:r>
              <a:rPr lang="en-US" dirty="0"/>
              <a:t>=10, </a:t>
            </a:r>
            <a:r>
              <a:rPr lang="en-US" i="1" dirty="0"/>
              <a:t>N</a:t>
            </a:r>
            <a:r>
              <a:rPr lang="en-US" dirty="0"/>
              <a:t>=50, </a:t>
            </a:r>
            <a:r>
              <a:rPr lang="en-US" i="1" dirty="0"/>
              <a:t>P</a:t>
            </a:r>
            <a:r>
              <a:rPr lang="en-US" dirty="0"/>
              <a:t>=500, </a:t>
            </a:r>
            <a:r>
              <a:rPr lang="en-US" i="1" dirty="0"/>
              <a:t>N</a:t>
            </a:r>
            <a:r>
              <a:rPr lang="en-US" i="1" baseline="-25000" dirty="0"/>
              <a:t>h</a:t>
            </a:r>
            <a:r>
              <a:rPr lang="en-US" dirty="0"/>
              <a:t>=100</a:t>
            </a:r>
          </a:p>
        </p:txBody>
      </p:sp>
    </p:spTree>
    <p:extLst>
      <p:ext uri="{BB962C8B-B14F-4D97-AF65-F5344CB8AC3E}">
        <p14:creationId xmlns:p14="http://schemas.microsoft.com/office/powerpoint/2010/main" val="16364084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4D198-411D-DA42-8E53-515E4A6CB4AB}"/>
              </a:ext>
            </a:extLst>
          </p:cNvPr>
          <p:cNvSpPr>
            <a:spLocks noGrp="1"/>
          </p:cNvSpPr>
          <p:nvPr>
            <p:ph type="title"/>
          </p:nvPr>
        </p:nvSpPr>
        <p:spPr/>
        <p:txBody>
          <a:bodyPr/>
          <a:lstStyle/>
          <a:p>
            <a:r>
              <a:rPr lang="en-US" dirty="0"/>
              <a:t>Speed-accuracy tradeoff</a:t>
            </a:r>
          </a:p>
        </p:txBody>
      </p:sp>
      <p:sp>
        <p:nvSpPr>
          <p:cNvPr id="3" name="Content Placeholder 2">
            <a:extLst>
              <a:ext uri="{FF2B5EF4-FFF2-40B4-BE49-F238E27FC236}">
                <a16:creationId xmlns:a16="http://schemas.microsoft.com/office/drawing/2014/main" id="{371C0E6D-BF93-E04B-9DE6-F1C2D7ACD8A3}"/>
              </a:ext>
            </a:extLst>
          </p:cNvPr>
          <p:cNvSpPr>
            <a:spLocks noGrp="1"/>
          </p:cNvSpPr>
          <p:nvPr>
            <p:ph idx="1"/>
          </p:nvPr>
        </p:nvSpPr>
        <p:spPr>
          <a:xfrm>
            <a:off x="457200" y="1465262"/>
            <a:ext cx="8229600" cy="4525963"/>
          </a:xfrm>
        </p:spPr>
        <p:txBody>
          <a:bodyPr>
            <a:normAutofit/>
          </a:bodyPr>
          <a:lstStyle/>
          <a:p>
            <a:r>
              <a:rPr lang="en-US" sz="2400" dirty="0"/>
              <a:t>Current initialization suggestions are optimized for training speed, not generalization performance</a:t>
            </a:r>
          </a:p>
          <a:p>
            <a:endParaRPr lang="en-US" sz="2400" dirty="0"/>
          </a:p>
        </p:txBody>
      </p:sp>
      <p:sp>
        <p:nvSpPr>
          <p:cNvPr id="4" name="Footer Placeholder 3">
            <a:extLst>
              <a:ext uri="{FF2B5EF4-FFF2-40B4-BE49-F238E27FC236}">
                <a16:creationId xmlns:a16="http://schemas.microsoft.com/office/drawing/2014/main" id="{09C741DC-FD3D-EE46-B841-22D192CE1E40}"/>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4ACD12AF-CCB6-8948-99FB-BE82B630F65D}"/>
              </a:ext>
            </a:extLst>
          </p:cNvPr>
          <p:cNvSpPr>
            <a:spLocks noGrp="1"/>
          </p:cNvSpPr>
          <p:nvPr>
            <p:ph type="sldNum" sz="quarter" idx="12"/>
          </p:nvPr>
        </p:nvSpPr>
        <p:spPr/>
        <p:txBody>
          <a:bodyPr/>
          <a:lstStyle/>
          <a:p>
            <a:fld id="{9A7B1851-7825-C648-B4C4-6D7699D800A2}" type="slidenum">
              <a:rPr lang="en-US" smtClean="0"/>
              <a:t>74</a:t>
            </a:fld>
            <a:endParaRPr lang="en-US"/>
          </a:p>
        </p:txBody>
      </p:sp>
      <p:sp>
        <p:nvSpPr>
          <p:cNvPr id="7" name="TextBox 6">
            <a:extLst>
              <a:ext uri="{FF2B5EF4-FFF2-40B4-BE49-F238E27FC236}">
                <a16:creationId xmlns:a16="http://schemas.microsoft.com/office/drawing/2014/main" id="{1BB2B495-391D-B840-9F69-83006F6850C9}"/>
              </a:ext>
            </a:extLst>
          </p:cNvPr>
          <p:cNvSpPr txBox="1"/>
          <p:nvPr/>
        </p:nvSpPr>
        <p:spPr>
          <a:xfrm>
            <a:off x="1975121" y="5987019"/>
            <a:ext cx="5644879" cy="369332"/>
          </a:xfrm>
          <a:prstGeom prst="rect">
            <a:avLst/>
          </a:prstGeom>
          <a:noFill/>
        </p:spPr>
        <p:txBody>
          <a:bodyPr wrap="none" rtlCol="0">
            <a:spAutoFit/>
          </a:bodyPr>
          <a:lstStyle/>
          <a:p>
            <a:r>
              <a:rPr lang="en-US" dirty="0"/>
              <a:t>CIFAR10 5 layer Conv net, SGD, batch size 128, constant LR</a:t>
            </a:r>
          </a:p>
        </p:txBody>
      </p:sp>
      <p:pic>
        <p:nvPicPr>
          <p:cNvPr id="8" name="Picture 7">
            <a:extLst>
              <a:ext uri="{FF2B5EF4-FFF2-40B4-BE49-F238E27FC236}">
                <a16:creationId xmlns:a16="http://schemas.microsoft.com/office/drawing/2014/main" id="{AC25F1A4-8CB6-964D-91A7-91821E62AE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3073837"/>
            <a:ext cx="8243936" cy="2425576"/>
          </a:xfrm>
          <a:prstGeom prst="rect">
            <a:avLst/>
          </a:prstGeom>
        </p:spPr>
      </p:pic>
    </p:spTree>
    <p:extLst>
      <p:ext uri="{BB962C8B-B14F-4D97-AF65-F5344CB8AC3E}">
        <p14:creationId xmlns:p14="http://schemas.microsoft.com/office/powerpoint/2010/main" val="2642958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94DC-67F0-9443-BD4B-18798D980F24}"/>
              </a:ext>
            </a:extLst>
          </p:cNvPr>
          <p:cNvSpPr>
            <a:spLocks noGrp="1"/>
          </p:cNvSpPr>
          <p:nvPr>
            <p:ph type="title"/>
          </p:nvPr>
        </p:nvSpPr>
        <p:spPr/>
        <p:txBody>
          <a:bodyPr>
            <a:noAutofit/>
          </a:bodyPr>
          <a:lstStyle/>
          <a:p>
            <a:r>
              <a:rPr lang="en-US" sz="3600" dirty="0"/>
              <a:t>Initialization dependence in more complex architectures</a:t>
            </a:r>
          </a:p>
        </p:txBody>
      </p:sp>
      <p:pic>
        <p:nvPicPr>
          <p:cNvPr id="6" name="Content Placeholder 5">
            <a:extLst>
              <a:ext uri="{FF2B5EF4-FFF2-40B4-BE49-F238E27FC236}">
                <a16:creationId xmlns:a16="http://schemas.microsoft.com/office/drawing/2014/main" id="{8D911310-4E9F-A247-B9F3-0EF275044A7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582025"/>
            <a:ext cx="8229600" cy="3494875"/>
          </a:xfrm>
          <a:prstGeom prst="rect">
            <a:avLst/>
          </a:prstGeom>
        </p:spPr>
      </p:pic>
      <p:sp>
        <p:nvSpPr>
          <p:cNvPr id="4" name="Footer Placeholder 3">
            <a:extLst>
              <a:ext uri="{FF2B5EF4-FFF2-40B4-BE49-F238E27FC236}">
                <a16:creationId xmlns:a16="http://schemas.microsoft.com/office/drawing/2014/main" id="{42AFF687-6CB9-3541-9ACF-3279DF5BE0CB}"/>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A7402E9E-0288-3444-8CBC-055DEC643776}"/>
              </a:ext>
            </a:extLst>
          </p:cNvPr>
          <p:cNvSpPr>
            <a:spLocks noGrp="1"/>
          </p:cNvSpPr>
          <p:nvPr>
            <p:ph type="sldNum" sz="quarter" idx="12"/>
          </p:nvPr>
        </p:nvSpPr>
        <p:spPr/>
        <p:txBody>
          <a:bodyPr/>
          <a:lstStyle/>
          <a:p>
            <a:fld id="{9A7B1851-7825-C648-B4C4-6D7699D800A2}" type="slidenum">
              <a:rPr lang="en-US" smtClean="0"/>
              <a:t>75</a:t>
            </a:fld>
            <a:endParaRPr lang="en-US"/>
          </a:p>
        </p:txBody>
      </p:sp>
      <p:sp>
        <p:nvSpPr>
          <p:cNvPr id="7" name="TextBox 6">
            <a:extLst>
              <a:ext uri="{FF2B5EF4-FFF2-40B4-BE49-F238E27FC236}">
                <a16:creationId xmlns:a16="http://schemas.microsoft.com/office/drawing/2014/main" id="{95E93E38-5EFD-124C-A26E-1CDBC08B9996}"/>
              </a:ext>
            </a:extLst>
          </p:cNvPr>
          <p:cNvSpPr txBox="1"/>
          <p:nvPr/>
        </p:nvSpPr>
        <p:spPr>
          <a:xfrm>
            <a:off x="819049" y="5241287"/>
            <a:ext cx="7286482" cy="646331"/>
          </a:xfrm>
          <a:prstGeom prst="rect">
            <a:avLst/>
          </a:prstGeom>
          <a:noFill/>
        </p:spPr>
        <p:txBody>
          <a:bodyPr wrap="none" rtlCol="0">
            <a:spAutoFit/>
          </a:bodyPr>
          <a:lstStyle/>
          <a:p>
            <a:pPr marL="285750" indent="-285750">
              <a:buFont typeface="Arial" panose="020B0604020202020204" pitchFamily="34" charset="0"/>
              <a:buChar char="•"/>
            </a:pPr>
            <a:r>
              <a:rPr lang="en-US" dirty="0"/>
              <a:t>Batch norm residual networks appear to alleviate training speed tradeoff</a:t>
            </a:r>
          </a:p>
          <a:p>
            <a:pPr marL="285750" indent="-285750">
              <a:buFont typeface="Arial" panose="020B0604020202020204" pitchFamily="34" charset="0"/>
              <a:buChar char="•"/>
            </a:pPr>
            <a:r>
              <a:rPr lang="en-US" dirty="0"/>
              <a:t>Small initializations confer generalization benefit </a:t>
            </a:r>
          </a:p>
        </p:txBody>
      </p:sp>
    </p:spTree>
    <p:extLst>
      <p:ext uri="{BB962C8B-B14F-4D97-AF65-F5344CB8AC3E}">
        <p14:creationId xmlns:p14="http://schemas.microsoft.com/office/powerpoint/2010/main" val="1311323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BC109-C5FD-734E-A624-8029890ABBEA}"/>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7098F13D-0472-694C-A319-3218E6D02ED7}"/>
              </a:ext>
            </a:extLst>
          </p:cNvPr>
          <p:cNvSpPr>
            <a:spLocks noGrp="1"/>
          </p:cNvSpPr>
          <p:nvPr>
            <p:ph idx="1"/>
          </p:nvPr>
        </p:nvSpPr>
        <p:spPr/>
        <p:txBody>
          <a:bodyPr>
            <a:normAutofit lnSpcReduction="10000"/>
          </a:bodyPr>
          <a:lstStyle/>
          <a:p>
            <a:r>
              <a:rPr lang="en-US" sz="2400" dirty="0"/>
              <a:t>Depth causes rich dynamical phenomena over training</a:t>
            </a:r>
          </a:p>
          <a:p>
            <a:endParaRPr lang="en-US" sz="2400" dirty="0"/>
          </a:p>
          <a:p>
            <a:r>
              <a:rPr lang="en-US" sz="2400" dirty="0"/>
              <a:t>Good generalization appears to depend on complex interplay of data, algorithm, and architecture</a:t>
            </a:r>
          </a:p>
          <a:p>
            <a:endParaRPr lang="en-US" sz="2400" dirty="0"/>
          </a:p>
          <a:p>
            <a:r>
              <a:rPr lang="en-US" sz="2400" dirty="0"/>
              <a:t>Overparameterized models can generalize well even at infinite training times due to approximately frozen subspace of weights and better input conditioning</a:t>
            </a:r>
          </a:p>
          <a:p>
            <a:endParaRPr lang="en-US" sz="2400" dirty="0"/>
          </a:p>
          <a:p>
            <a:r>
              <a:rPr lang="en-US" sz="2400" dirty="0"/>
              <a:t>Unlike shallow networks, deep dynamics depend substantially on knowledge already in the network</a:t>
            </a:r>
          </a:p>
          <a:p>
            <a:endParaRPr lang="en-US" sz="2400" dirty="0"/>
          </a:p>
          <a:p>
            <a:endParaRPr lang="en-US" sz="2400" dirty="0"/>
          </a:p>
          <a:p>
            <a:endParaRPr lang="en-US" sz="2400" dirty="0"/>
          </a:p>
        </p:txBody>
      </p:sp>
      <p:sp>
        <p:nvSpPr>
          <p:cNvPr id="3" name="Slide Number Placeholder 2">
            <a:extLst>
              <a:ext uri="{FF2B5EF4-FFF2-40B4-BE49-F238E27FC236}">
                <a16:creationId xmlns:a16="http://schemas.microsoft.com/office/drawing/2014/main" id="{A9C9253D-8202-3F48-B2D5-E2EA934F5B04}"/>
              </a:ext>
            </a:extLst>
          </p:cNvPr>
          <p:cNvSpPr>
            <a:spLocks noGrp="1"/>
          </p:cNvSpPr>
          <p:nvPr>
            <p:ph type="sldNum" sz="quarter" idx="12"/>
          </p:nvPr>
        </p:nvSpPr>
        <p:spPr/>
        <p:txBody>
          <a:bodyPr/>
          <a:lstStyle/>
          <a:p>
            <a:fld id="{86CB4B4D-7CA3-9044-876B-883B54F8677D}" type="slidenum">
              <a:rPr lang="en-US" smtClean="0"/>
              <a:t>76</a:t>
            </a:fld>
            <a:endParaRPr lang="en-US"/>
          </a:p>
        </p:txBody>
      </p:sp>
    </p:spTree>
    <p:extLst>
      <p:ext uri="{BB962C8B-B14F-4D97-AF65-F5344CB8AC3E}">
        <p14:creationId xmlns:p14="http://schemas.microsoft.com/office/powerpoint/2010/main" val="3342875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726BF-502D-144D-88CC-EFDA3D34A57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1DB7534-5759-394C-9F1B-596D2CE5992C}"/>
              </a:ext>
            </a:extLst>
          </p:cNvPr>
          <p:cNvSpPr>
            <a:spLocks noGrp="1"/>
          </p:cNvSpPr>
          <p:nvPr>
            <p:ph idx="1"/>
          </p:nvPr>
        </p:nvSpPr>
        <p:spPr/>
        <p:txBody>
          <a:bodyPr>
            <a:normAutofit/>
          </a:bodyPr>
          <a:lstStyle/>
          <a:p>
            <a:pPr marL="0" indent="0">
              <a:buNone/>
            </a:pPr>
            <a:endParaRPr lang="en-US" sz="1600" dirty="0"/>
          </a:p>
          <a:p>
            <a:pPr marL="0" indent="0">
              <a:buNone/>
            </a:pPr>
            <a:endParaRPr lang="en-US" sz="1600" dirty="0"/>
          </a:p>
          <a:p>
            <a:r>
              <a:rPr lang="en-US" sz="1600" dirty="0"/>
              <a:t>Advani*, M., &amp; Saxe*, A. M. (2017). High-dimensional dynamics of generalization error in neural networks. </a:t>
            </a:r>
            <a:r>
              <a:rPr lang="en-US" sz="1600" i="1" dirty="0" err="1"/>
              <a:t>arXiv</a:t>
            </a:r>
            <a:r>
              <a:rPr lang="en-US" sz="1600" dirty="0"/>
              <a:t>.</a:t>
            </a:r>
          </a:p>
          <a:p>
            <a:endParaRPr lang="en-US" sz="1600" dirty="0"/>
          </a:p>
          <a:p>
            <a:pPr defTabSz="394320">
              <a:defRPr sz="2880"/>
            </a:pPr>
            <a:r>
              <a:rPr lang="en-US" sz="1600" dirty="0"/>
              <a:t>S. </a:t>
            </a:r>
            <a:r>
              <a:rPr lang="en-US" sz="1600" dirty="0" err="1"/>
              <a:t>Goldt</a:t>
            </a:r>
            <a:r>
              <a:rPr lang="en-US" sz="1600" dirty="0"/>
              <a:t>, M.S. Advani, A.M. Saxe, F. </a:t>
            </a:r>
            <a:r>
              <a:rPr lang="en-US" sz="1600" dirty="0" err="1"/>
              <a:t>Krzakala</a:t>
            </a:r>
            <a:r>
              <a:rPr lang="en-US" sz="1600" dirty="0"/>
              <a:t> and L. </a:t>
            </a:r>
            <a:r>
              <a:rPr lang="en-US" sz="1600" dirty="0" err="1"/>
              <a:t>Zdeborová</a:t>
            </a:r>
            <a:r>
              <a:rPr lang="en-US" sz="1600" dirty="0"/>
              <a:t>. Dynamics of stochastic gradient descent for two-layer neural networks in the teacher-student setup. </a:t>
            </a:r>
            <a:r>
              <a:rPr lang="en-US" sz="1600" dirty="0" err="1"/>
              <a:t>NeurIPS</a:t>
            </a:r>
            <a:r>
              <a:rPr lang="en-US" sz="1600" dirty="0"/>
              <a:t> 2019. (arXiv:1906.08632)</a:t>
            </a:r>
            <a:endParaRPr lang="en-US" sz="1600" baseline="31999" dirty="0"/>
          </a:p>
          <a:p>
            <a:pPr marL="0" indent="0">
              <a:buNone/>
            </a:pPr>
            <a:endParaRPr lang="en-US" sz="1600" dirty="0"/>
          </a:p>
          <a:p>
            <a:r>
              <a:rPr lang="en-US" sz="1600" dirty="0"/>
              <a:t>Saxe, A. M., McClelland, J. L., &amp; Ganguli, S. (2019). A mathematical theory of semantic development in deep neural networks. </a:t>
            </a:r>
            <a:r>
              <a:rPr lang="en-US" sz="1600" i="1" dirty="0"/>
              <a:t>PNAS</a:t>
            </a:r>
            <a:r>
              <a:rPr lang="en-US" sz="1600" dirty="0"/>
              <a:t>. </a:t>
            </a:r>
          </a:p>
          <a:p>
            <a:endParaRPr lang="en-US" sz="1600" dirty="0"/>
          </a:p>
        </p:txBody>
      </p:sp>
      <p:sp>
        <p:nvSpPr>
          <p:cNvPr id="4" name="Footer Placeholder 3">
            <a:extLst>
              <a:ext uri="{FF2B5EF4-FFF2-40B4-BE49-F238E27FC236}">
                <a16:creationId xmlns:a16="http://schemas.microsoft.com/office/drawing/2014/main" id="{BC643BC4-073B-404C-BA87-58650A1EEEB6}"/>
              </a:ext>
            </a:extLst>
          </p:cNvPr>
          <p:cNvSpPr>
            <a:spLocks noGrp="1"/>
          </p:cNvSpPr>
          <p:nvPr>
            <p:ph type="ftr" sz="quarter" idx="11"/>
          </p:nvPr>
        </p:nvSpPr>
        <p:spPr/>
        <p:txBody>
          <a:bodyPr/>
          <a:lstStyle/>
          <a:p>
            <a:r>
              <a:rPr lang="en-US"/>
              <a:t>Andrew Saxe</a:t>
            </a:r>
          </a:p>
        </p:txBody>
      </p:sp>
      <p:sp>
        <p:nvSpPr>
          <p:cNvPr id="5" name="Slide Number Placeholder 4">
            <a:extLst>
              <a:ext uri="{FF2B5EF4-FFF2-40B4-BE49-F238E27FC236}">
                <a16:creationId xmlns:a16="http://schemas.microsoft.com/office/drawing/2014/main" id="{D2FC5F8D-46B8-AF49-B495-14CB570A8526}"/>
              </a:ext>
            </a:extLst>
          </p:cNvPr>
          <p:cNvSpPr>
            <a:spLocks noGrp="1"/>
          </p:cNvSpPr>
          <p:nvPr>
            <p:ph type="sldNum" sz="quarter" idx="12"/>
          </p:nvPr>
        </p:nvSpPr>
        <p:spPr/>
        <p:txBody>
          <a:bodyPr/>
          <a:lstStyle/>
          <a:p>
            <a:fld id="{9A7B1851-7825-C648-B4C4-6D7699D800A2}" type="slidenum">
              <a:rPr lang="en-US" smtClean="0"/>
              <a:t>77</a:t>
            </a:fld>
            <a:endParaRPr lang="en-US"/>
          </a:p>
        </p:txBody>
      </p:sp>
    </p:spTree>
    <p:extLst>
      <p:ext uri="{BB962C8B-B14F-4D97-AF65-F5344CB8AC3E}">
        <p14:creationId xmlns:p14="http://schemas.microsoft.com/office/powerpoint/2010/main" val="36579201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229600" cy="1143000"/>
          </a:xfrm>
        </p:spPr>
        <p:txBody>
          <a:bodyPr/>
          <a:lstStyle/>
          <a:p>
            <a:r>
              <a:rPr lang="en-US" dirty="0"/>
              <a:t>Acknowledgements</a:t>
            </a:r>
          </a:p>
        </p:txBody>
      </p:sp>
      <p:sp>
        <p:nvSpPr>
          <p:cNvPr id="3" name="Content Placeholder 2"/>
          <p:cNvSpPr>
            <a:spLocks noGrp="1"/>
          </p:cNvSpPr>
          <p:nvPr>
            <p:ph idx="1"/>
          </p:nvPr>
        </p:nvSpPr>
        <p:spPr>
          <a:xfrm>
            <a:off x="457200" y="1166018"/>
            <a:ext cx="8229600" cy="4525963"/>
          </a:xfrm>
        </p:spPr>
        <p:txBody>
          <a:bodyPr>
            <a:noAutofit/>
          </a:bodyPr>
          <a:lstStyle/>
          <a:p>
            <a:pPr marL="0" indent="0">
              <a:buNone/>
            </a:pPr>
            <a:r>
              <a:rPr lang="en-US" sz="2000" dirty="0"/>
              <a:t>Warm thanks to</a:t>
            </a:r>
          </a:p>
          <a:p>
            <a:r>
              <a:rPr lang="en-US" sz="2000" dirty="0"/>
              <a:t>Chris Summerfield</a:t>
            </a:r>
          </a:p>
          <a:p>
            <a:r>
              <a:rPr lang="en-US" sz="2000" dirty="0"/>
              <a:t>Tim Behrens</a:t>
            </a:r>
          </a:p>
          <a:p>
            <a:r>
              <a:rPr lang="en-US" sz="2000" b="1" dirty="0"/>
              <a:t>Haim </a:t>
            </a:r>
            <a:r>
              <a:rPr lang="en-US" sz="2000" b="1" dirty="0" err="1"/>
              <a:t>Sompolinsky</a:t>
            </a:r>
            <a:endParaRPr lang="en-US" sz="2000" b="1" dirty="0"/>
          </a:p>
          <a:p>
            <a:r>
              <a:rPr lang="en-US" sz="2000" dirty="0"/>
              <a:t>David Cox</a:t>
            </a:r>
          </a:p>
          <a:p>
            <a:r>
              <a:rPr lang="en-US" sz="2000" b="1" dirty="0"/>
              <a:t>James McClelland</a:t>
            </a:r>
          </a:p>
          <a:p>
            <a:r>
              <a:rPr lang="en-US" sz="2000" b="1" dirty="0"/>
              <a:t>Surya Ganguli</a:t>
            </a:r>
          </a:p>
          <a:p>
            <a:endParaRPr lang="en-US" sz="2000" dirty="0"/>
          </a:p>
          <a:p>
            <a:r>
              <a:rPr lang="en-US" sz="2000" dirty="0"/>
              <a:t>Members of Summerfield, </a:t>
            </a:r>
            <a:r>
              <a:rPr lang="en-US" sz="2000" dirty="0" err="1"/>
              <a:t>Sompolinsky</a:t>
            </a:r>
            <a:r>
              <a:rPr lang="en-US" sz="2000" dirty="0"/>
              <a:t>, Cox, McClelland, Ganguli, Ng, &amp; Schreiner labs</a:t>
            </a:r>
          </a:p>
          <a:p>
            <a:r>
              <a:rPr lang="en-US" sz="2000" dirty="0"/>
              <a:t>Support: ERC </a:t>
            </a:r>
            <a:r>
              <a:rPr lang="en-US" sz="2000" dirty="0" err="1"/>
              <a:t>Neuroabstraction</a:t>
            </a:r>
            <a:r>
              <a:rPr lang="en-US" sz="2000" dirty="0"/>
              <a:t>, IARPA Microns, Swartz Foundation</a:t>
            </a:r>
          </a:p>
          <a:p>
            <a:pPr marL="0" indent="0">
              <a:buNone/>
            </a:pPr>
            <a:endParaRPr lang="en-US" sz="2000" dirty="0"/>
          </a:p>
          <a:p>
            <a:pPr marL="0" indent="0">
              <a:buNone/>
            </a:pPr>
            <a:endParaRPr lang="en-US" sz="2000" dirty="0"/>
          </a:p>
        </p:txBody>
      </p:sp>
      <p:sp>
        <p:nvSpPr>
          <p:cNvPr id="4" name="Footer Placeholder 3"/>
          <p:cNvSpPr>
            <a:spLocks noGrp="1"/>
          </p:cNvSpPr>
          <p:nvPr>
            <p:ph type="ftr" sz="quarter" idx="11"/>
          </p:nvPr>
        </p:nvSpPr>
        <p:spPr/>
        <p:txBody>
          <a:bodyPr/>
          <a:lstStyle/>
          <a:p>
            <a:r>
              <a:rPr lang="en-US" dirty="0"/>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78</a:t>
            </a:fld>
            <a:endParaRPr lang="en-US"/>
          </a:p>
        </p:txBody>
      </p:sp>
      <p:sp>
        <p:nvSpPr>
          <p:cNvPr id="6" name="TextBox 5"/>
          <p:cNvSpPr txBox="1"/>
          <p:nvPr/>
        </p:nvSpPr>
        <p:spPr>
          <a:xfrm>
            <a:off x="5135144" y="1568847"/>
            <a:ext cx="3119856" cy="3170052"/>
          </a:xfrm>
          <a:prstGeom prst="rect">
            <a:avLst/>
          </a:prstGeom>
          <a:noFill/>
        </p:spPr>
        <p:txBody>
          <a:bodyPr wrap="square" lIns="91394" tIns="45697" rIns="91394" bIns="45697" rtlCol="0">
            <a:spAutoFit/>
          </a:bodyPr>
          <a:lstStyle/>
          <a:p>
            <a:pPr marL="285606" indent="-285606">
              <a:buFont typeface="Arial"/>
              <a:buChar char="•"/>
            </a:pPr>
            <a:r>
              <a:rPr lang="en-US" sz="2000" dirty="0">
                <a:latin typeface="Avenir Roman" panose="02000503020000020003" pitchFamily="2" charset="0"/>
              </a:rPr>
              <a:t>Andrew Ng</a:t>
            </a:r>
          </a:p>
          <a:p>
            <a:pPr marL="285606" indent="-285606">
              <a:buFont typeface="Arial"/>
              <a:buChar char="•"/>
            </a:pPr>
            <a:r>
              <a:rPr lang="en-US" sz="2000" dirty="0">
                <a:latin typeface="Avenir Roman" panose="02000503020000020003" pitchFamily="2" charset="0"/>
              </a:rPr>
              <a:t>Christoph Schreiner</a:t>
            </a:r>
          </a:p>
          <a:p>
            <a:pPr marL="285606" indent="-285606">
              <a:buFont typeface="Arial"/>
              <a:buChar char="•"/>
            </a:pPr>
            <a:r>
              <a:rPr lang="en-US" sz="2000" b="1" dirty="0">
                <a:latin typeface="Avenir Roman" panose="02000503020000020003" pitchFamily="2" charset="0"/>
              </a:rPr>
              <a:t>Madhu Advani</a:t>
            </a:r>
          </a:p>
          <a:p>
            <a:pPr marL="285606" indent="-285606">
              <a:buFont typeface="Arial"/>
              <a:buChar char="•"/>
            </a:pPr>
            <a:r>
              <a:rPr lang="en-US" sz="2000" dirty="0">
                <a:latin typeface="Avenir Roman" panose="02000503020000020003" pitchFamily="2" charset="0"/>
              </a:rPr>
              <a:t>Sebastian </a:t>
            </a:r>
            <a:r>
              <a:rPr lang="en-US" sz="2000" dirty="0" err="1">
                <a:latin typeface="Avenir Roman" panose="02000503020000020003" pitchFamily="2" charset="0"/>
              </a:rPr>
              <a:t>Goldt</a:t>
            </a:r>
            <a:endParaRPr lang="en-US" sz="2000" dirty="0">
              <a:latin typeface="Avenir Roman" panose="02000503020000020003" pitchFamily="2" charset="0"/>
            </a:endParaRPr>
          </a:p>
          <a:p>
            <a:pPr marL="285606" indent="-285606">
              <a:buFont typeface="Arial"/>
              <a:buChar char="•"/>
            </a:pPr>
            <a:r>
              <a:rPr lang="en-US" sz="2000" dirty="0">
                <a:latin typeface="Avenir Roman" panose="02000503020000020003" pitchFamily="2" charset="0"/>
              </a:rPr>
              <a:t>Florent </a:t>
            </a:r>
            <a:r>
              <a:rPr lang="en-US" sz="2000" dirty="0" err="1">
                <a:latin typeface="Avenir Roman" panose="02000503020000020003" pitchFamily="2" charset="0"/>
              </a:rPr>
              <a:t>Krzakala</a:t>
            </a:r>
            <a:endParaRPr lang="en-US" sz="2000" dirty="0">
              <a:latin typeface="Avenir Roman" panose="02000503020000020003" pitchFamily="2" charset="0"/>
            </a:endParaRPr>
          </a:p>
          <a:p>
            <a:pPr marL="285606" indent="-285606">
              <a:buFont typeface="Arial"/>
              <a:buChar char="•"/>
            </a:pPr>
            <a:r>
              <a:rPr lang="en-US" sz="2000" dirty="0" err="1">
                <a:latin typeface="Avenir Roman" panose="02000503020000020003" pitchFamily="2" charset="0"/>
              </a:rPr>
              <a:t>Lenka</a:t>
            </a:r>
            <a:r>
              <a:rPr lang="en-US" sz="2000" dirty="0">
                <a:latin typeface="Avenir Roman" panose="02000503020000020003" pitchFamily="2" charset="0"/>
              </a:rPr>
              <a:t> </a:t>
            </a:r>
            <a:r>
              <a:rPr lang="en-US" sz="2000" dirty="0" err="1">
                <a:latin typeface="Avenir Roman" panose="02000503020000020003" pitchFamily="2" charset="0"/>
              </a:rPr>
              <a:t>Zdeborov</a:t>
            </a:r>
            <a:r>
              <a:rPr lang="en-US" sz="2000" dirty="0" err="1"/>
              <a:t>á</a:t>
            </a:r>
            <a:endParaRPr lang="en-US" sz="2000" dirty="0">
              <a:latin typeface="Avenir Roman" panose="02000503020000020003" pitchFamily="2" charset="0"/>
            </a:endParaRPr>
          </a:p>
          <a:p>
            <a:pPr marL="285606" indent="-285606">
              <a:buFont typeface="Arial"/>
              <a:buChar char="•"/>
            </a:pPr>
            <a:r>
              <a:rPr lang="en-US" sz="2000" b="1" dirty="0">
                <a:latin typeface="Avenir Roman" panose="02000503020000020003" pitchFamily="2" charset="0"/>
              </a:rPr>
              <a:t>Yamini Bansal</a:t>
            </a:r>
          </a:p>
          <a:p>
            <a:pPr marL="285606" indent="-285606">
              <a:buFont typeface="Arial"/>
              <a:buChar char="•"/>
            </a:pPr>
            <a:endParaRPr lang="en-US" sz="2000" dirty="0">
              <a:latin typeface="Avenir Roman" panose="02000503020000020003" pitchFamily="2" charset="0"/>
            </a:endParaRPr>
          </a:p>
          <a:p>
            <a:pPr marL="342727" indent="-342727">
              <a:buFont typeface="Arial"/>
              <a:buChar char="•"/>
            </a:pPr>
            <a:endParaRPr lang="en-US" sz="2000" dirty="0">
              <a:latin typeface="Avenir Roman" panose="02000503020000020003" pitchFamily="2" charset="0"/>
            </a:endParaRPr>
          </a:p>
          <a:p>
            <a:endParaRPr lang="en-US" sz="2000" dirty="0">
              <a:latin typeface="Avenir Roman" panose="02000503020000020003" pitchFamily="2" charset="0"/>
            </a:endParaRPr>
          </a:p>
        </p:txBody>
      </p:sp>
      <p:sp>
        <p:nvSpPr>
          <p:cNvPr id="7" name="TextBox 6">
            <a:extLst>
              <a:ext uri="{FF2B5EF4-FFF2-40B4-BE49-F238E27FC236}">
                <a16:creationId xmlns:a16="http://schemas.microsoft.com/office/drawing/2014/main" id="{1F71B5F9-9656-384D-82A3-52F343B2C7B9}"/>
              </a:ext>
            </a:extLst>
          </p:cNvPr>
          <p:cNvSpPr txBox="1"/>
          <p:nvPr/>
        </p:nvSpPr>
        <p:spPr>
          <a:xfrm>
            <a:off x="1361302" y="5620669"/>
            <a:ext cx="6258698" cy="646331"/>
          </a:xfrm>
          <a:prstGeom prst="rect">
            <a:avLst/>
          </a:prstGeom>
          <a:noFill/>
        </p:spPr>
        <p:txBody>
          <a:bodyPr wrap="square" rtlCol="0">
            <a:spAutoFit/>
          </a:bodyPr>
          <a:lstStyle/>
          <a:p>
            <a:pPr algn="ctr"/>
            <a:r>
              <a:rPr lang="en-US" dirty="0">
                <a:latin typeface="Avenir Book" panose="02000503020000020003" pitchFamily="2" charset="0"/>
              </a:rPr>
              <a:t>I’m hiring! </a:t>
            </a:r>
          </a:p>
          <a:p>
            <a:pPr algn="ctr"/>
            <a:r>
              <a:rPr lang="en-US" dirty="0" err="1">
                <a:latin typeface="Avenir Book" panose="02000503020000020003" pitchFamily="2" charset="0"/>
              </a:rPr>
              <a:t>andrew.saxe@psy.ox.ac.uk</a:t>
            </a:r>
            <a:endParaRPr lang="en-US" dirty="0">
              <a:latin typeface="Avenir Book" panose="02000503020000020003" pitchFamily="2" charset="0"/>
            </a:endParaRPr>
          </a:p>
        </p:txBody>
      </p:sp>
    </p:spTree>
    <p:extLst>
      <p:ext uri="{BB962C8B-B14F-4D97-AF65-F5344CB8AC3E}">
        <p14:creationId xmlns:p14="http://schemas.microsoft.com/office/powerpoint/2010/main" val="124182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linear neural networks</a:t>
            </a:r>
          </a:p>
        </p:txBody>
      </p:sp>
      <p:sp>
        <p:nvSpPr>
          <p:cNvPr id="3" name="Content Placeholder 2"/>
          <p:cNvSpPr>
            <a:spLocks noGrp="1"/>
          </p:cNvSpPr>
          <p:nvPr>
            <p:ph idx="1"/>
          </p:nvPr>
        </p:nvSpPr>
        <p:spPr/>
        <p:txBody>
          <a:bodyPr/>
          <a:lstStyle/>
          <a:p>
            <a:r>
              <a:rPr lang="en-US" dirty="0"/>
              <a:t>Develop theory using a simple model class</a:t>
            </a:r>
          </a:p>
          <a:p>
            <a:endParaRPr lang="en-US" dirty="0"/>
          </a:p>
          <a:p>
            <a:r>
              <a:rPr lang="en-US" dirty="0"/>
              <a:t>Particularly for brain sciences, crucial to have a minimal, tractable model</a:t>
            </a:r>
          </a:p>
          <a:p>
            <a:pPr lvl="1"/>
            <a:r>
              <a:rPr lang="en-US" dirty="0"/>
              <a:t>Conceptual clarity</a:t>
            </a:r>
          </a:p>
          <a:p>
            <a:pPr lvl="1"/>
            <a:r>
              <a:rPr lang="en-US" dirty="0"/>
              <a:t>Unambiguous predictions</a:t>
            </a:r>
          </a:p>
          <a:p>
            <a:pPr lvl="1"/>
            <a:r>
              <a:rPr lang="en-US" dirty="0"/>
              <a:t>Isolate contribution of depth</a:t>
            </a:r>
          </a:p>
          <a:p>
            <a:pPr lvl="1"/>
            <a:endParaRPr lang="en-US" dirty="0"/>
          </a:p>
        </p:txBody>
      </p:sp>
      <p:sp>
        <p:nvSpPr>
          <p:cNvPr id="4" name="Footer Placeholder 3"/>
          <p:cNvSpPr>
            <a:spLocks noGrp="1"/>
          </p:cNvSpPr>
          <p:nvPr>
            <p:ph type="ftr" sz="quarter" idx="11"/>
          </p:nvPr>
        </p:nvSpPr>
        <p:spPr/>
        <p:txBody>
          <a:bodyPr/>
          <a:lstStyle/>
          <a:p>
            <a:r>
              <a:rPr lang="en-US"/>
              <a:t>Andrew Saxe</a:t>
            </a:r>
          </a:p>
        </p:txBody>
      </p:sp>
      <p:sp>
        <p:nvSpPr>
          <p:cNvPr id="5" name="Slide Number Placeholder 4"/>
          <p:cNvSpPr>
            <a:spLocks noGrp="1"/>
          </p:cNvSpPr>
          <p:nvPr>
            <p:ph type="sldNum" sz="quarter" idx="12"/>
          </p:nvPr>
        </p:nvSpPr>
        <p:spPr/>
        <p:txBody>
          <a:bodyPr/>
          <a:lstStyle/>
          <a:p>
            <a:fld id="{9A7B1851-7825-C648-B4C4-6D7699D800A2}" type="slidenum">
              <a:rPr lang="en-US" smtClean="0"/>
              <a:t>8</a:t>
            </a:fld>
            <a:endParaRPr lang="en-US"/>
          </a:p>
        </p:txBody>
      </p:sp>
      <p:pic>
        <p:nvPicPr>
          <p:cNvPr id="6" name="Picture 5"/>
          <p:cNvPicPr>
            <a:picLocks noChangeAspect="1"/>
          </p:cNvPicPr>
          <p:nvPr/>
        </p:nvPicPr>
        <p:blipFill>
          <a:blip r:embed="rId2"/>
          <a:stretch>
            <a:fillRect/>
          </a:stretch>
        </p:blipFill>
        <p:spPr>
          <a:xfrm>
            <a:off x="6170470" y="4294098"/>
            <a:ext cx="2516330" cy="1947160"/>
          </a:xfrm>
          <a:prstGeom prst="rect">
            <a:avLst/>
          </a:prstGeom>
        </p:spPr>
      </p:pic>
    </p:spTree>
    <p:extLst>
      <p:ext uri="{BB962C8B-B14F-4D97-AF65-F5344CB8AC3E}">
        <p14:creationId xmlns:p14="http://schemas.microsoft.com/office/powerpoint/2010/main" val="2316857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Deep network</a:t>
            </a:r>
          </a:p>
        </p:txBody>
      </p:sp>
      <p:sp>
        <p:nvSpPr>
          <p:cNvPr id="3" name="Content Placeholder 2"/>
          <p:cNvSpPr>
            <a:spLocks noGrp="1"/>
          </p:cNvSpPr>
          <p:nvPr>
            <p:ph idx="1"/>
          </p:nvPr>
        </p:nvSpPr>
        <p:spPr>
          <a:xfrm>
            <a:off x="457200" y="1339721"/>
            <a:ext cx="8229600" cy="4988859"/>
          </a:xfrm>
        </p:spPr>
        <p:txBody>
          <a:bodyPr>
            <a:normAutofit/>
          </a:bodyPr>
          <a:lstStyle/>
          <a:p>
            <a:r>
              <a:rPr lang="en-US" sz="2400" dirty="0"/>
              <a:t>Little hope for a complete theory with arbitrary nonlinearities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endParaRPr lang="en-US" sz="2000" dirty="0"/>
          </a:p>
          <a:p>
            <a:endParaRPr lang="en-US" sz="2400" dirty="0"/>
          </a:p>
          <a:p>
            <a:pPr lvl="1"/>
            <a:endParaRPr lang="en-US" sz="2000" dirty="0"/>
          </a:p>
          <a:p>
            <a:pPr lvl="1"/>
            <a:endParaRPr lang="en-US" sz="2000" dirty="0"/>
          </a:p>
          <a:p>
            <a:pPr lvl="1"/>
            <a:endParaRPr lang="en-US" sz="2000" dirty="0"/>
          </a:p>
          <a:p>
            <a:endParaRPr lang="en-US" sz="2400" dirty="0"/>
          </a:p>
          <a:p>
            <a:endParaRPr lang="en-US" sz="2400" dirty="0"/>
          </a:p>
          <a:p>
            <a:pPr lvl="1"/>
            <a:endParaRPr lang="en-US" sz="2400" dirty="0"/>
          </a:p>
          <a:p>
            <a:pPr lvl="1"/>
            <a:endParaRPr lang="en-US" sz="2400" dirty="0"/>
          </a:p>
          <a:p>
            <a:endParaRPr lang="en-US" sz="2800" dirty="0"/>
          </a:p>
          <a:p>
            <a:endParaRPr lang="en-US" sz="2800" dirty="0"/>
          </a:p>
        </p:txBody>
      </p:sp>
      <p:grpSp>
        <p:nvGrpSpPr>
          <p:cNvPr id="47" name="Group 46"/>
          <p:cNvGrpSpPr/>
          <p:nvPr/>
        </p:nvGrpSpPr>
        <p:grpSpPr>
          <a:xfrm>
            <a:off x="7881923" y="2913446"/>
            <a:ext cx="262927" cy="2420332"/>
            <a:chOff x="7881923" y="2913446"/>
            <a:chExt cx="262927" cy="2420332"/>
          </a:xfrm>
        </p:grpSpPr>
        <p:sp>
          <p:nvSpPr>
            <p:cNvPr id="25" name="Oval 24"/>
            <p:cNvSpPr/>
            <p:nvPr/>
          </p:nvSpPr>
          <p:spPr>
            <a:xfrm>
              <a:off x="7881923" y="2913446"/>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6" name="Oval 25"/>
            <p:cNvSpPr/>
            <p:nvPr/>
          </p:nvSpPr>
          <p:spPr>
            <a:xfrm>
              <a:off x="7881923" y="3344926"/>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7" name="Oval 26"/>
            <p:cNvSpPr/>
            <p:nvPr/>
          </p:nvSpPr>
          <p:spPr>
            <a:xfrm>
              <a:off x="7881923" y="377640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8" name="Oval 27"/>
            <p:cNvSpPr/>
            <p:nvPr/>
          </p:nvSpPr>
          <p:spPr>
            <a:xfrm>
              <a:off x="7881923" y="420788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9" name="Oval 28"/>
            <p:cNvSpPr/>
            <p:nvPr/>
          </p:nvSpPr>
          <p:spPr>
            <a:xfrm>
              <a:off x="7881923" y="463936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0" name="Oval 29"/>
            <p:cNvSpPr/>
            <p:nvPr/>
          </p:nvSpPr>
          <p:spPr>
            <a:xfrm>
              <a:off x="7881923" y="5070851"/>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40" name="Group 39"/>
          <p:cNvGrpSpPr/>
          <p:nvPr/>
        </p:nvGrpSpPr>
        <p:grpSpPr>
          <a:xfrm>
            <a:off x="2764244" y="3589995"/>
            <a:ext cx="262927" cy="1125887"/>
            <a:chOff x="2764244" y="3589995"/>
            <a:chExt cx="262927" cy="1125887"/>
          </a:xfrm>
        </p:grpSpPr>
        <p:sp>
          <p:nvSpPr>
            <p:cNvPr id="21" name="Oval 20"/>
            <p:cNvSpPr/>
            <p:nvPr/>
          </p:nvSpPr>
          <p:spPr>
            <a:xfrm>
              <a:off x="2764244" y="3589995"/>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 name="Oval 21"/>
            <p:cNvSpPr/>
            <p:nvPr/>
          </p:nvSpPr>
          <p:spPr>
            <a:xfrm>
              <a:off x="2764244" y="4021475"/>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Oval 22"/>
            <p:cNvSpPr/>
            <p:nvPr/>
          </p:nvSpPr>
          <p:spPr>
            <a:xfrm>
              <a:off x="2764244" y="4452956"/>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39" name="Group 38"/>
          <p:cNvGrpSpPr/>
          <p:nvPr/>
        </p:nvGrpSpPr>
        <p:grpSpPr>
          <a:xfrm>
            <a:off x="1191150" y="2913446"/>
            <a:ext cx="262927" cy="2420332"/>
            <a:chOff x="1191150" y="2913446"/>
            <a:chExt cx="262927" cy="2420332"/>
          </a:xfrm>
        </p:grpSpPr>
        <p:sp>
          <p:nvSpPr>
            <p:cNvPr id="15" name="Oval 14"/>
            <p:cNvSpPr/>
            <p:nvPr/>
          </p:nvSpPr>
          <p:spPr>
            <a:xfrm>
              <a:off x="1191150" y="2913446"/>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Oval 15"/>
            <p:cNvSpPr/>
            <p:nvPr/>
          </p:nvSpPr>
          <p:spPr>
            <a:xfrm>
              <a:off x="1191150" y="3344926"/>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Oval 16"/>
            <p:cNvSpPr/>
            <p:nvPr/>
          </p:nvSpPr>
          <p:spPr>
            <a:xfrm>
              <a:off x="1191150" y="377640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Oval 17"/>
            <p:cNvSpPr/>
            <p:nvPr/>
          </p:nvSpPr>
          <p:spPr>
            <a:xfrm>
              <a:off x="1191150" y="420788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Oval 18"/>
            <p:cNvSpPr/>
            <p:nvPr/>
          </p:nvSpPr>
          <p:spPr>
            <a:xfrm>
              <a:off x="1191150" y="4639367"/>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 name="Oval 19"/>
            <p:cNvSpPr/>
            <p:nvPr/>
          </p:nvSpPr>
          <p:spPr>
            <a:xfrm>
              <a:off x="1191150" y="5070851"/>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cxnSp>
        <p:nvCxnSpPr>
          <p:cNvPr id="8" name="Straight Arrow Connector 7"/>
          <p:cNvCxnSpPr/>
          <p:nvPr/>
        </p:nvCxnSpPr>
        <p:spPr>
          <a:xfrm flipH="1">
            <a:off x="6774036" y="4148132"/>
            <a:ext cx="105602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H="1" flipV="1">
            <a:off x="1452719" y="4123612"/>
            <a:ext cx="1242376" cy="2452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12" name="Object 11"/>
          <p:cNvGraphicFramePr>
            <a:graphicFrameLocks noChangeAspect="1"/>
          </p:cNvGraphicFramePr>
          <p:nvPr/>
        </p:nvGraphicFramePr>
        <p:xfrm>
          <a:off x="7384324" y="5400192"/>
          <a:ext cx="1240203" cy="496903"/>
        </p:xfrm>
        <a:graphic>
          <a:graphicData uri="http://schemas.openxmlformats.org/presentationml/2006/ole">
            <mc:AlternateContent xmlns:mc="http://schemas.openxmlformats.org/markup-compatibility/2006">
              <mc:Choice xmlns:v="urn:schemas-microsoft-com:vml" Requires="v">
                <p:oleObj spid="_x0000_s908421" name="Equation" r:id="rId3" imgW="508000" imgH="203200" progId="Equation.3">
                  <p:embed/>
                </p:oleObj>
              </mc:Choice>
              <mc:Fallback>
                <p:oleObj name="Equation" r:id="rId3" imgW="508000" imgH="203200" progId="Equation.3">
                  <p:embed/>
                  <p:pic>
                    <p:nvPicPr>
                      <p:cNvPr id="12" name="Object 11"/>
                      <p:cNvPicPr/>
                      <p:nvPr/>
                    </p:nvPicPr>
                    <p:blipFill>
                      <a:blip r:embed="rId4"/>
                      <a:stretch>
                        <a:fillRect/>
                      </a:stretch>
                    </p:blipFill>
                    <p:spPr>
                      <a:xfrm>
                        <a:off x="7384324" y="5400192"/>
                        <a:ext cx="1240203" cy="496903"/>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603251" y="5381625"/>
          <a:ext cx="1427163" cy="560388"/>
        </p:xfrm>
        <a:graphic>
          <a:graphicData uri="http://schemas.openxmlformats.org/presentationml/2006/ole">
            <mc:AlternateContent xmlns:mc="http://schemas.openxmlformats.org/markup-compatibility/2006">
              <mc:Choice xmlns:v="urn:schemas-microsoft-com:vml" Requires="v">
                <p:oleObj spid="_x0000_s908422" name="Equation" r:id="rId5" imgW="584200" imgH="228600" progId="Equation.3">
                  <p:embed/>
                </p:oleObj>
              </mc:Choice>
              <mc:Fallback>
                <p:oleObj name="Equation" r:id="rId5" imgW="584200" imgH="228600" progId="Equation.3">
                  <p:embed/>
                  <p:pic>
                    <p:nvPicPr>
                      <p:cNvPr id="14" name="Object 13"/>
                      <p:cNvPicPr/>
                      <p:nvPr/>
                    </p:nvPicPr>
                    <p:blipFill>
                      <a:blip r:embed="rId6"/>
                      <a:stretch>
                        <a:fillRect/>
                      </a:stretch>
                    </p:blipFill>
                    <p:spPr>
                      <a:xfrm>
                        <a:off x="603251" y="5381625"/>
                        <a:ext cx="1427163" cy="560388"/>
                      </a:xfrm>
                      <a:prstGeom prst="rect">
                        <a:avLst/>
                      </a:prstGeom>
                    </p:spPr>
                  </p:pic>
                </p:oleObj>
              </mc:Fallback>
            </mc:AlternateContent>
          </a:graphicData>
        </a:graphic>
      </p:graphicFrame>
      <p:grpSp>
        <p:nvGrpSpPr>
          <p:cNvPr id="37" name="Group 36"/>
          <p:cNvGrpSpPr/>
          <p:nvPr/>
        </p:nvGrpSpPr>
        <p:grpSpPr>
          <a:xfrm>
            <a:off x="6511110" y="3398777"/>
            <a:ext cx="262927" cy="1557367"/>
            <a:chOff x="6511110" y="3398777"/>
            <a:chExt cx="262927" cy="1557367"/>
          </a:xfrm>
        </p:grpSpPr>
        <p:sp>
          <p:nvSpPr>
            <p:cNvPr id="32" name="Oval 31"/>
            <p:cNvSpPr/>
            <p:nvPr/>
          </p:nvSpPr>
          <p:spPr>
            <a:xfrm>
              <a:off x="6511110" y="3398777"/>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3" name="Oval 32"/>
            <p:cNvSpPr/>
            <p:nvPr/>
          </p:nvSpPr>
          <p:spPr>
            <a:xfrm>
              <a:off x="6511110" y="3830257"/>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4" name="Oval 33"/>
            <p:cNvSpPr/>
            <p:nvPr/>
          </p:nvSpPr>
          <p:spPr>
            <a:xfrm>
              <a:off x="6511110" y="4261737"/>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Oval 34"/>
            <p:cNvSpPr/>
            <p:nvPr/>
          </p:nvSpPr>
          <p:spPr>
            <a:xfrm>
              <a:off x="6511110" y="4693218"/>
              <a:ext cx="262927" cy="262926"/>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13" name="Group 12"/>
          <p:cNvGrpSpPr/>
          <p:nvPr/>
        </p:nvGrpSpPr>
        <p:grpSpPr>
          <a:xfrm>
            <a:off x="5096822" y="3183581"/>
            <a:ext cx="262927" cy="1988848"/>
            <a:chOff x="5096822" y="3183581"/>
            <a:chExt cx="262927" cy="1988848"/>
          </a:xfrm>
        </p:grpSpPr>
        <p:sp>
          <p:nvSpPr>
            <p:cNvPr id="42" name="Oval 41"/>
            <p:cNvSpPr/>
            <p:nvPr/>
          </p:nvSpPr>
          <p:spPr>
            <a:xfrm>
              <a:off x="5096822" y="3183581"/>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3" name="Oval 42"/>
            <p:cNvSpPr/>
            <p:nvPr/>
          </p:nvSpPr>
          <p:spPr>
            <a:xfrm>
              <a:off x="5096822" y="3615061"/>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4" name="Oval 43"/>
            <p:cNvSpPr/>
            <p:nvPr/>
          </p:nvSpPr>
          <p:spPr>
            <a:xfrm>
              <a:off x="5096822" y="4046542"/>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5" name="Oval 44"/>
            <p:cNvSpPr/>
            <p:nvPr/>
          </p:nvSpPr>
          <p:spPr>
            <a:xfrm>
              <a:off x="5096822" y="4478022"/>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6" name="Oval 45"/>
            <p:cNvSpPr/>
            <p:nvPr/>
          </p:nvSpPr>
          <p:spPr>
            <a:xfrm>
              <a:off x="5096822" y="4909502"/>
              <a:ext cx="262927" cy="262927"/>
            </a:xfrm>
            <a:prstGeom prst="ellipse">
              <a:avLst/>
            </a:prstGeom>
            <a:solidFill>
              <a:srgbClr val="D9D9D9"/>
            </a:solidFill>
            <a:ln w="19050" cmpd="sng">
              <a:solidFill>
                <a:schemeClr val="tx1">
                  <a:lumMod val="85000"/>
                  <a:lumOff val="1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cxnSp>
        <p:nvCxnSpPr>
          <p:cNvPr id="51" name="Straight Arrow Connector 50"/>
          <p:cNvCxnSpPr/>
          <p:nvPr/>
        </p:nvCxnSpPr>
        <p:spPr>
          <a:xfrm flipH="1">
            <a:off x="5455088" y="4170280"/>
            <a:ext cx="105602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2" name="Straight Arrow Connector 51"/>
          <p:cNvCxnSpPr/>
          <p:nvPr/>
        </p:nvCxnSpPr>
        <p:spPr>
          <a:xfrm flipH="1">
            <a:off x="3027171" y="4148132"/>
            <a:ext cx="609218" cy="48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4" name="Straight Arrow Connector 53"/>
          <p:cNvCxnSpPr/>
          <p:nvPr/>
        </p:nvCxnSpPr>
        <p:spPr>
          <a:xfrm flipH="1">
            <a:off x="4487603" y="4165446"/>
            <a:ext cx="609218" cy="48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3801793" y="3818225"/>
            <a:ext cx="570346" cy="461618"/>
          </a:xfrm>
          <a:prstGeom prst="rect">
            <a:avLst/>
          </a:prstGeom>
          <a:noFill/>
        </p:spPr>
        <p:txBody>
          <a:bodyPr wrap="none" lIns="91394" tIns="45697" rIns="91394" bIns="45697" rtlCol="0">
            <a:spAutoFit/>
          </a:bodyPr>
          <a:lstStyle/>
          <a:p>
            <a:r>
              <a:rPr lang="en-US" sz="2400" b="1" dirty="0"/>
              <a:t>. . .</a:t>
            </a:r>
          </a:p>
        </p:txBody>
      </p:sp>
      <p:graphicFrame>
        <p:nvGraphicFramePr>
          <p:cNvPr id="56" name="Object 55"/>
          <p:cNvGraphicFramePr>
            <a:graphicFrameLocks noChangeAspect="1"/>
          </p:cNvGraphicFramePr>
          <p:nvPr/>
        </p:nvGraphicFramePr>
        <p:xfrm>
          <a:off x="4633527" y="5352564"/>
          <a:ext cx="1363663" cy="560387"/>
        </p:xfrm>
        <a:graphic>
          <a:graphicData uri="http://schemas.openxmlformats.org/presentationml/2006/ole">
            <mc:AlternateContent xmlns:mc="http://schemas.openxmlformats.org/markup-compatibility/2006">
              <mc:Choice xmlns:v="urn:schemas-microsoft-com:vml" Requires="v">
                <p:oleObj spid="_x0000_s908423" name="Equation" r:id="rId7" imgW="558800" imgH="228600" progId="Equation.3">
                  <p:embed/>
                </p:oleObj>
              </mc:Choice>
              <mc:Fallback>
                <p:oleObj name="Equation" r:id="rId7" imgW="558800" imgH="228600" progId="Equation.3">
                  <p:embed/>
                  <p:pic>
                    <p:nvPicPr>
                      <p:cNvPr id="56" name="Object 55"/>
                      <p:cNvPicPr/>
                      <p:nvPr/>
                    </p:nvPicPr>
                    <p:blipFill>
                      <a:blip r:embed="rId8"/>
                      <a:stretch>
                        <a:fillRect/>
                      </a:stretch>
                    </p:blipFill>
                    <p:spPr>
                      <a:xfrm>
                        <a:off x="4633527" y="5352564"/>
                        <a:ext cx="1363663" cy="560387"/>
                      </a:xfrm>
                      <a:prstGeom prst="rect">
                        <a:avLst/>
                      </a:prstGeom>
                    </p:spPr>
                  </p:pic>
                </p:oleObj>
              </mc:Fallback>
            </mc:AlternateContent>
          </a:graphicData>
        </a:graphic>
      </p:graphicFrame>
      <p:cxnSp>
        <p:nvCxnSpPr>
          <p:cNvPr id="11" name="Straight Connector 10"/>
          <p:cNvCxnSpPr/>
          <p:nvPr/>
        </p:nvCxnSpPr>
        <p:spPr>
          <a:xfrm>
            <a:off x="2506650" y="5912950"/>
            <a:ext cx="171564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398429" y="5172429"/>
            <a:ext cx="0" cy="141663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6" name="Freeform 35"/>
          <p:cNvSpPr/>
          <p:nvPr/>
        </p:nvSpPr>
        <p:spPr>
          <a:xfrm>
            <a:off x="2557404" y="5148327"/>
            <a:ext cx="1613395" cy="1269920"/>
          </a:xfrm>
          <a:custGeom>
            <a:avLst/>
            <a:gdLst>
              <a:gd name="connsiteX0" fmla="*/ 0 w 1613395"/>
              <a:gd name="connsiteY0" fmla="*/ 1269920 h 1269920"/>
              <a:gd name="connsiteX1" fmla="*/ 514914 w 1613395"/>
              <a:gd name="connsiteY1" fmla="*/ 1149792 h 1269920"/>
              <a:gd name="connsiteX2" fmla="*/ 841025 w 1613395"/>
              <a:gd name="connsiteY2" fmla="*/ 755087 h 1269920"/>
              <a:gd name="connsiteX3" fmla="*/ 1029827 w 1613395"/>
              <a:gd name="connsiteY3" fmla="*/ 326060 h 1269920"/>
              <a:gd name="connsiteX4" fmla="*/ 1613395 w 1613395"/>
              <a:gd name="connsiteY4" fmla="*/ 0 h 1269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395" h="1269920">
                <a:moveTo>
                  <a:pt x="0" y="1269920"/>
                </a:moveTo>
                <a:cubicBezTo>
                  <a:pt x="187371" y="1252758"/>
                  <a:pt x="374743" y="1235597"/>
                  <a:pt x="514914" y="1149792"/>
                </a:cubicBezTo>
                <a:cubicBezTo>
                  <a:pt x="655085" y="1063987"/>
                  <a:pt x="755206" y="892376"/>
                  <a:pt x="841025" y="755087"/>
                </a:cubicBezTo>
                <a:cubicBezTo>
                  <a:pt x="926844" y="617798"/>
                  <a:pt x="901099" y="451908"/>
                  <a:pt x="1029827" y="326060"/>
                </a:cubicBezTo>
                <a:cubicBezTo>
                  <a:pt x="1158555" y="200212"/>
                  <a:pt x="1613395" y="0"/>
                  <a:pt x="1613395" y="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lIns="91394" tIns="45697" rIns="91394" bIns="45697" rtlCol="0" anchor="ctr"/>
          <a:lstStyle/>
          <a:p>
            <a:pPr algn="ctr"/>
            <a:endParaRPr lang="en-US"/>
          </a:p>
        </p:txBody>
      </p:sp>
      <p:sp>
        <p:nvSpPr>
          <p:cNvPr id="38" name="TextBox 37"/>
          <p:cNvSpPr txBox="1"/>
          <p:nvPr/>
        </p:nvSpPr>
        <p:spPr>
          <a:xfrm>
            <a:off x="4187962" y="5688961"/>
            <a:ext cx="341029" cy="369285"/>
          </a:xfrm>
          <a:prstGeom prst="rect">
            <a:avLst/>
          </a:prstGeom>
          <a:noFill/>
        </p:spPr>
        <p:txBody>
          <a:bodyPr wrap="none" lIns="91394" tIns="45697" rIns="91394" bIns="45697" rtlCol="0">
            <a:spAutoFit/>
          </a:bodyPr>
          <a:lstStyle/>
          <a:p>
            <a:r>
              <a:rPr lang="en-US" i="1" dirty="0"/>
              <a:t>x</a:t>
            </a:r>
          </a:p>
        </p:txBody>
      </p:sp>
      <p:graphicFrame>
        <p:nvGraphicFramePr>
          <p:cNvPr id="63" name="Object 62"/>
          <p:cNvGraphicFramePr>
            <a:graphicFrameLocks noChangeAspect="1"/>
          </p:cNvGraphicFramePr>
          <p:nvPr/>
        </p:nvGraphicFramePr>
        <p:xfrm>
          <a:off x="7091363" y="3435351"/>
          <a:ext cx="558800" cy="498475"/>
        </p:xfrm>
        <a:graphic>
          <a:graphicData uri="http://schemas.openxmlformats.org/presentationml/2006/ole">
            <mc:AlternateContent xmlns:mc="http://schemas.openxmlformats.org/markup-compatibility/2006">
              <mc:Choice xmlns:v="urn:schemas-microsoft-com:vml" Requires="v">
                <p:oleObj spid="_x0000_s908424" name="Equation" r:id="rId9" imgW="228600" imgH="203200" progId="Equation.3">
                  <p:embed/>
                </p:oleObj>
              </mc:Choice>
              <mc:Fallback>
                <p:oleObj name="Equation" r:id="rId9" imgW="228600" imgH="203200" progId="Equation.3">
                  <p:embed/>
                  <p:pic>
                    <p:nvPicPr>
                      <p:cNvPr id="63" name="Object 62"/>
                      <p:cNvPicPr/>
                      <p:nvPr/>
                    </p:nvPicPr>
                    <p:blipFill>
                      <a:blip r:embed="rId10"/>
                      <a:stretch>
                        <a:fillRect/>
                      </a:stretch>
                    </p:blipFill>
                    <p:spPr>
                      <a:xfrm>
                        <a:off x="7091363" y="3435351"/>
                        <a:ext cx="558800" cy="498475"/>
                      </a:xfrm>
                      <a:prstGeom prst="rect">
                        <a:avLst/>
                      </a:prstGeom>
                    </p:spPr>
                  </p:pic>
                </p:oleObj>
              </mc:Fallback>
            </mc:AlternateContent>
          </a:graphicData>
        </a:graphic>
      </p:graphicFrame>
      <p:graphicFrame>
        <p:nvGraphicFramePr>
          <p:cNvPr id="64" name="Object 63"/>
          <p:cNvGraphicFramePr>
            <a:graphicFrameLocks noChangeAspect="1"/>
          </p:cNvGraphicFramePr>
          <p:nvPr/>
        </p:nvGraphicFramePr>
        <p:xfrm>
          <a:off x="5584826" y="3482976"/>
          <a:ext cx="588963" cy="498475"/>
        </p:xfrm>
        <a:graphic>
          <a:graphicData uri="http://schemas.openxmlformats.org/presentationml/2006/ole">
            <mc:AlternateContent xmlns:mc="http://schemas.openxmlformats.org/markup-compatibility/2006">
              <mc:Choice xmlns:v="urn:schemas-microsoft-com:vml" Requires="v">
                <p:oleObj spid="_x0000_s908425" name="Equation" r:id="rId11" imgW="241300" imgH="203200" progId="Equation.3">
                  <p:embed/>
                </p:oleObj>
              </mc:Choice>
              <mc:Fallback>
                <p:oleObj name="Equation" r:id="rId11" imgW="241300" imgH="203200" progId="Equation.3">
                  <p:embed/>
                  <p:pic>
                    <p:nvPicPr>
                      <p:cNvPr id="64" name="Object 63"/>
                      <p:cNvPicPr/>
                      <p:nvPr/>
                    </p:nvPicPr>
                    <p:blipFill>
                      <a:blip r:embed="rId12"/>
                      <a:stretch>
                        <a:fillRect/>
                      </a:stretch>
                    </p:blipFill>
                    <p:spPr>
                      <a:xfrm>
                        <a:off x="5584826" y="3482976"/>
                        <a:ext cx="588963" cy="498475"/>
                      </a:xfrm>
                      <a:prstGeom prst="rect">
                        <a:avLst/>
                      </a:prstGeom>
                    </p:spPr>
                  </p:pic>
                </p:oleObj>
              </mc:Fallback>
            </mc:AlternateContent>
          </a:graphicData>
        </a:graphic>
      </p:graphicFrame>
      <p:graphicFrame>
        <p:nvGraphicFramePr>
          <p:cNvPr id="65" name="Object 64"/>
          <p:cNvGraphicFramePr>
            <a:graphicFrameLocks noChangeAspect="1"/>
          </p:cNvGraphicFramePr>
          <p:nvPr/>
        </p:nvGraphicFramePr>
        <p:xfrm>
          <a:off x="1778001" y="3546476"/>
          <a:ext cx="650875" cy="498475"/>
        </p:xfrm>
        <a:graphic>
          <a:graphicData uri="http://schemas.openxmlformats.org/presentationml/2006/ole">
            <mc:AlternateContent xmlns:mc="http://schemas.openxmlformats.org/markup-compatibility/2006">
              <mc:Choice xmlns:v="urn:schemas-microsoft-com:vml" Requires="v">
                <p:oleObj spid="_x0000_s908426" name="Equation" r:id="rId13" imgW="266700" imgH="203200" progId="Equation.3">
                  <p:embed/>
                </p:oleObj>
              </mc:Choice>
              <mc:Fallback>
                <p:oleObj name="Equation" r:id="rId13" imgW="266700" imgH="203200" progId="Equation.3">
                  <p:embed/>
                  <p:pic>
                    <p:nvPicPr>
                      <p:cNvPr id="65" name="Object 64"/>
                      <p:cNvPicPr/>
                      <p:nvPr/>
                    </p:nvPicPr>
                    <p:blipFill>
                      <a:blip r:embed="rId14"/>
                      <a:stretch>
                        <a:fillRect/>
                      </a:stretch>
                    </p:blipFill>
                    <p:spPr>
                      <a:xfrm>
                        <a:off x="1778001" y="3546476"/>
                        <a:ext cx="650875" cy="498475"/>
                      </a:xfrm>
                      <a:prstGeom prst="rect">
                        <a:avLst/>
                      </a:prstGeom>
                    </p:spPr>
                  </p:pic>
                </p:oleObj>
              </mc:Fallback>
            </mc:AlternateContent>
          </a:graphicData>
        </a:graphic>
      </p:graphicFrame>
      <p:graphicFrame>
        <p:nvGraphicFramePr>
          <p:cNvPr id="66" name="Object 65"/>
          <p:cNvGraphicFramePr>
            <a:graphicFrameLocks noChangeAspect="1"/>
          </p:cNvGraphicFramePr>
          <p:nvPr/>
        </p:nvGraphicFramePr>
        <p:xfrm>
          <a:off x="6067222" y="2320925"/>
          <a:ext cx="1241425" cy="560388"/>
        </p:xfrm>
        <a:graphic>
          <a:graphicData uri="http://schemas.openxmlformats.org/presentationml/2006/ole">
            <mc:AlternateContent xmlns:mc="http://schemas.openxmlformats.org/markup-compatibility/2006">
              <mc:Choice xmlns:v="urn:schemas-microsoft-com:vml" Requires="v">
                <p:oleObj spid="_x0000_s908427" name="Equation" r:id="rId15" imgW="508000" imgH="228600" progId="Equation.3">
                  <p:embed/>
                </p:oleObj>
              </mc:Choice>
              <mc:Fallback>
                <p:oleObj name="Equation" r:id="rId15" imgW="508000" imgH="228600" progId="Equation.3">
                  <p:embed/>
                  <p:pic>
                    <p:nvPicPr>
                      <p:cNvPr id="66" name="Object 65"/>
                      <p:cNvPicPr/>
                      <p:nvPr/>
                    </p:nvPicPr>
                    <p:blipFill>
                      <a:blip r:embed="rId16"/>
                      <a:stretch>
                        <a:fillRect/>
                      </a:stretch>
                    </p:blipFill>
                    <p:spPr>
                      <a:xfrm>
                        <a:off x="6067222" y="2320925"/>
                        <a:ext cx="1241425" cy="560388"/>
                      </a:xfrm>
                      <a:prstGeom prst="rect">
                        <a:avLst/>
                      </a:prstGeom>
                    </p:spPr>
                  </p:pic>
                </p:oleObj>
              </mc:Fallback>
            </mc:AlternateContent>
          </a:graphicData>
        </a:graphic>
      </p:graphicFrame>
      <p:graphicFrame>
        <p:nvGraphicFramePr>
          <p:cNvPr id="69" name="Object 68"/>
          <p:cNvGraphicFramePr>
            <a:graphicFrameLocks noChangeAspect="1"/>
          </p:cNvGraphicFramePr>
          <p:nvPr/>
        </p:nvGraphicFramePr>
        <p:xfrm>
          <a:off x="401638" y="2319338"/>
          <a:ext cx="1492250" cy="561975"/>
        </p:xfrm>
        <a:graphic>
          <a:graphicData uri="http://schemas.openxmlformats.org/presentationml/2006/ole">
            <mc:AlternateContent xmlns:mc="http://schemas.openxmlformats.org/markup-compatibility/2006">
              <mc:Choice xmlns:v="urn:schemas-microsoft-com:vml" Requires="v">
                <p:oleObj spid="_x0000_s908428" name="Equation" r:id="rId17" imgW="609600" imgH="228600" progId="Equation.3">
                  <p:embed/>
                </p:oleObj>
              </mc:Choice>
              <mc:Fallback>
                <p:oleObj name="Equation" r:id="rId17" imgW="609600" imgH="228600" progId="Equation.3">
                  <p:embed/>
                  <p:pic>
                    <p:nvPicPr>
                      <p:cNvPr id="69" name="Object 68"/>
                      <p:cNvPicPr/>
                      <p:nvPr/>
                    </p:nvPicPr>
                    <p:blipFill>
                      <a:blip r:embed="rId18"/>
                      <a:stretch>
                        <a:fillRect/>
                      </a:stretch>
                    </p:blipFill>
                    <p:spPr>
                      <a:xfrm>
                        <a:off x="401638" y="2319338"/>
                        <a:ext cx="1492250" cy="561975"/>
                      </a:xfrm>
                      <a:prstGeom prst="rect">
                        <a:avLst/>
                      </a:prstGeom>
                    </p:spPr>
                  </p:pic>
                </p:oleObj>
              </mc:Fallback>
            </mc:AlternateContent>
          </a:graphicData>
        </a:graphic>
      </p:graphicFrame>
      <p:graphicFrame>
        <p:nvGraphicFramePr>
          <p:cNvPr id="70" name="Object 69"/>
          <p:cNvGraphicFramePr>
            <a:graphicFrameLocks noChangeAspect="1"/>
          </p:cNvGraphicFramePr>
          <p:nvPr/>
        </p:nvGraphicFramePr>
        <p:xfrm>
          <a:off x="3027172" y="4729022"/>
          <a:ext cx="808037" cy="498475"/>
        </p:xfrm>
        <a:graphic>
          <a:graphicData uri="http://schemas.openxmlformats.org/presentationml/2006/ole">
            <mc:AlternateContent xmlns:mc="http://schemas.openxmlformats.org/markup-compatibility/2006">
              <mc:Choice xmlns:v="urn:schemas-microsoft-com:vml" Requires="v">
                <p:oleObj spid="_x0000_s908429" name="Equation" r:id="rId19" imgW="330200" imgH="203200" progId="Equation.3">
                  <p:embed/>
                </p:oleObj>
              </mc:Choice>
              <mc:Fallback>
                <p:oleObj name="Equation" r:id="rId19" imgW="330200" imgH="203200" progId="Equation.3">
                  <p:embed/>
                  <p:pic>
                    <p:nvPicPr>
                      <p:cNvPr id="70" name="Object 69"/>
                      <p:cNvPicPr/>
                      <p:nvPr/>
                    </p:nvPicPr>
                    <p:blipFill>
                      <a:blip r:embed="rId20"/>
                      <a:stretch>
                        <a:fillRect/>
                      </a:stretch>
                    </p:blipFill>
                    <p:spPr>
                      <a:xfrm>
                        <a:off x="3027172" y="4729022"/>
                        <a:ext cx="808037" cy="498475"/>
                      </a:xfrm>
                      <a:prstGeom prst="rect">
                        <a:avLst/>
                      </a:prstGeom>
                    </p:spPr>
                  </p:pic>
                </p:oleObj>
              </mc:Fallback>
            </mc:AlternateContent>
          </a:graphicData>
        </a:graphic>
      </p:graphicFrame>
      <p:graphicFrame>
        <p:nvGraphicFramePr>
          <p:cNvPr id="71" name="Object 70"/>
          <p:cNvGraphicFramePr>
            <a:graphicFrameLocks noChangeAspect="1"/>
          </p:cNvGraphicFramePr>
          <p:nvPr/>
        </p:nvGraphicFramePr>
        <p:xfrm>
          <a:off x="4573588" y="2320925"/>
          <a:ext cx="1365250" cy="560388"/>
        </p:xfrm>
        <a:graphic>
          <a:graphicData uri="http://schemas.openxmlformats.org/presentationml/2006/ole">
            <mc:AlternateContent xmlns:mc="http://schemas.openxmlformats.org/markup-compatibility/2006">
              <mc:Choice xmlns:v="urn:schemas-microsoft-com:vml" Requires="v">
                <p:oleObj spid="_x0000_s908430" name="Equation" r:id="rId21" imgW="558800" imgH="228600" progId="Equation.3">
                  <p:embed/>
                </p:oleObj>
              </mc:Choice>
              <mc:Fallback>
                <p:oleObj name="Equation" r:id="rId21" imgW="558800" imgH="228600" progId="Equation.3">
                  <p:embed/>
                  <p:pic>
                    <p:nvPicPr>
                      <p:cNvPr id="71" name="Object 70"/>
                      <p:cNvPicPr/>
                      <p:nvPr/>
                    </p:nvPicPr>
                    <p:blipFill>
                      <a:blip r:embed="rId22"/>
                      <a:stretch>
                        <a:fillRect/>
                      </a:stretch>
                    </p:blipFill>
                    <p:spPr>
                      <a:xfrm>
                        <a:off x="4573588" y="2320925"/>
                        <a:ext cx="1365250" cy="560388"/>
                      </a:xfrm>
                      <a:prstGeom prst="rect">
                        <a:avLst/>
                      </a:prstGeom>
                    </p:spPr>
                  </p:pic>
                </p:oleObj>
              </mc:Fallback>
            </mc:AlternateContent>
          </a:graphicData>
        </a:graphic>
      </p:graphicFrame>
      <p:graphicFrame>
        <p:nvGraphicFramePr>
          <p:cNvPr id="72" name="Object 71"/>
          <p:cNvGraphicFramePr>
            <a:graphicFrameLocks noChangeAspect="1"/>
          </p:cNvGraphicFramePr>
          <p:nvPr/>
        </p:nvGraphicFramePr>
        <p:xfrm>
          <a:off x="2324100" y="2320925"/>
          <a:ext cx="1893888" cy="560388"/>
        </p:xfrm>
        <a:graphic>
          <a:graphicData uri="http://schemas.openxmlformats.org/presentationml/2006/ole">
            <mc:AlternateContent xmlns:mc="http://schemas.openxmlformats.org/markup-compatibility/2006">
              <mc:Choice xmlns:v="urn:schemas-microsoft-com:vml" Requires="v">
                <p:oleObj spid="_x0000_s908431" name="Equation" r:id="rId23" imgW="774700" imgH="228600" progId="Equation.3">
                  <p:embed/>
                </p:oleObj>
              </mc:Choice>
              <mc:Fallback>
                <p:oleObj name="Equation" r:id="rId23" imgW="774700" imgH="228600" progId="Equation.3">
                  <p:embed/>
                  <p:pic>
                    <p:nvPicPr>
                      <p:cNvPr id="72" name="Object 71"/>
                      <p:cNvPicPr/>
                      <p:nvPr/>
                    </p:nvPicPr>
                    <p:blipFill>
                      <a:blip r:embed="rId24"/>
                      <a:stretch>
                        <a:fillRect/>
                      </a:stretch>
                    </p:blipFill>
                    <p:spPr>
                      <a:xfrm>
                        <a:off x="2324100" y="2320925"/>
                        <a:ext cx="1893888" cy="560388"/>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r>
              <a:rPr lang="en-US"/>
              <a:t>Andrew Saxe</a:t>
            </a:r>
          </a:p>
        </p:txBody>
      </p:sp>
      <p:sp>
        <p:nvSpPr>
          <p:cNvPr id="10" name="Slide Number Placeholder 9"/>
          <p:cNvSpPr>
            <a:spLocks noGrp="1"/>
          </p:cNvSpPr>
          <p:nvPr>
            <p:ph type="sldNum" sz="quarter" idx="12"/>
          </p:nvPr>
        </p:nvSpPr>
        <p:spPr/>
        <p:txBody>
          <a:bodyPr/>
          <a:lstStyle/>
          <a:p>
            <a:fld id="{9A7B1851-7825-C648-B4C4-6D7699D800A2}" type="slidenum">
              <a:rPr lang="en-US" smtClean="0"/>
              <a:t>9</a:t>
            </a:fld>
            <a:endParaRPr lang="en-US"/>
          </a:p>
        </p:txBody>
      </p:sp>
    </p:spTree>
    <p:extLst>
      <p:ext uri="{BB962C8B-B14F-4D97-AF65-F5344CB8AC3E}">
        <p14:creationId xmlns:p14="http://schemas.microsoft.com/office/powerpoint/2010/main" val="1395364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61802</TotalTime>
  <Words>3102</Words>
  <Application>Microsoft Macintosh PowerPoint</Application>
  <PresentationFormat>On-screen Show (4:3)</PresentationFormat>
  <Paragraphs>913</Paragraphs>
  <Slides>78</Slides>
  <Notes>7</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9" baseType="lpstr">
      <vt:lpstr>굴림</vt:lpstr>
      <vt:lpstr>Arial</vt:lpstr>
      <vt:lpstr>Avenir Book</vt:lpstr>
      <vt:lpstr>Avenir Roman</vt:lpstr>
      <vt:lpstr>Calibri</vt:lpstr>
      <vt:lpstr>Cambria Math</vt:lpstr>
      <vt:lpstr>Helvetica Neue</vt:lpstr>
      <vt:lpstr>Mangal</vt:lpstr>
      <vt:lpstr>Wingdings</vt:lpstr>
      <vt:lpstr>Office Theme</vt:lpstr>
      <vt:lpstr>Equation</vt:lpstr>
      <vt:lpstr>High-dimensional dynamics of training and generalization in neural networks:  insights from the linear case</vt:lpstr>
      <vt:lpstr>The mysteries of depth</vt:lpstr>
      <vt:lpstr>Depth complicates learning</vt:lpstr>
      <vt:lpstr>Depth: Layered anatomy</vt:lpstr>
      <vt:lpstr>Depth: Layered anatomy</vt:lpstr>
      <vt:lpstr>Towards a clarifying theory</vt:lpstr>
      <vt:lpstr>Outline</vt:lpstr>
      <vt:lpstr>Deep linear neural networks</vt:lpstr>
      <vt:lpstr>Deep network</vt:lpstr>
      <vt:lpstr>Deep linear network</vt:lpstr>
      <vt:lpstr>Deep linear network</vt:lpstr>
      <vt:lpstr>Trivial?</vt:lpstr>
      <vt:lpstr>Linear map, nonlinear learning</vt:lpstr>
      <vt:lpstr>Decoupling depth &amp; nonlinearity</vt:lpstr>
      <vt:lpstr>Representational power</vt:lpstr>
      <vt:lpstr>Learning dynamics</vt:lpstr>
      <vt:lpstr>Gradient descent</vt:lpstr>
      <vt:lpstr>Deep linear networks</vt:lpstr>
      <vt:lpstr>SVD change of variables</vt:lpstr>
      <vt:lpstr>Hidden 1D networks</vt:lpstr>
      <vt:lpstr>Anatomy of a mode</vt:lpstr>
      <vt:lpstr>SVD change of variables</vt:lpstr>
      <vt:lpstr>Mode error surface</vt:lpstr>
      <vt:lpstr>Error surface</vt:lpstr>
      <vt:lpstr>Minima</vt:lpstr>
      <vt:lpstr>Saddle point</vt:lpstr>
      <vt:lpstr>Saddle point</vt:lpstr>
      <vt:lpstr>Gradient descent dynamics</vt:lpstr>
      <vt:lpstr>Analytic learning trajectory</vt:lpstr>
      <vt:lpstr>Analytic learning trajectory</vt:lpstr>
      <vt:lpstr>Exact solutions</vt:lpstr>
      <vt:lpstr>Timescale of learning</vt:lpstr>
      <vt:lpstr>Outline</vt:lpstr>
      <vt:lpstr>Deep scaling law</vt:lpstr>
      <vt:lpstr>Effect of initializations</vt:lpstr>
      <vt:lpstr>MNIST learning speeds</vt:lpstr>
      <vt:lpstr>MNIST learning speeds</vt:lpstr>
      <vt:lpstr>Depth-independent training time</vt:lpstr>
      <vt:lpstr>Fast nonlinear deep learning</vt:lpstr>
      <vt:lpstr>Approx. depth-independent learning times in nonlinear nets</vt:lpstr>
      <vt:lpstr>Interim summary: training dynamics</vt:lpstr>
      <vt:lpstr>Outline</vt:lpstr>
      <vt:lpstr>Generalization dynamics</vt:lpstr>
      <vt:lpstr>Massive networks</vt:lpstr>
      <vt:lpstr>Bigger is better?</vt:lpstr>
      <vt:lpstr>Example: fitting a sinusoid</vt:lpstr>
      <vt:lpstr>Overfitting in complex models</vt:lpstr>
      <vt:lpstr>Overfitting in complex models</vt:lpstr>
      <vt:lpstr>A puzzle?</vt:lpstr>
      <vt:lpstr>A puzzle?</vt:lpstr>
      <vt:lpstr>Student-Teacher formalism</vt:lpstr>
      <vt:lpstr>Student-Teacher formalism</vt:lpstr>
      <vt:lpstr>Generalization dynamics</vt:lpstr>
      <vt:lpstr>Analytic dynamics for shallow linear networks</vt:lpstr>
      <vt:lpstr>Generalization dynamics</vt:lpstr>
      <vt:lpstr>Input covariance spectrum</vt:lpstr>
      <vt:lpstr>Marchenko-Pastur Distribution</vt:lpstr>
      <vt:lpstr>Generalization dynamics</vt:lpstr>
      <vt:lpstr>Catastrophic over-training at α=1</vt:lpstr>
      <vt:lpstr>Frozen subspace</vt:lpstr>
      <vt:lpstr>Eigengap</vt:lpstr>
      <vt:lpstr>Impact of initial weight size</vt:lpstr>
      <vt:lpstr>Impact of initial weight size</vt:lpstr>
      <vt:lpstr>Early stopping</vt:lpstr>
      <vt:lpstr>Nonlinear student/teacher (ReLU)</vt:lpstr>
      <vt:lpstr>Nonlinear teacher, fixed first layer</vt:lpstr>
      <vt:lpstr>Nonlinear teacher, fixed first layer</vt:lpstr>
      <vt:lpstr>Hidden layer covariance spectrum</vt:lpstr>
      <vt:lpstr>Verification in SOTA networks</vt:lpstr>
      <vt:lpstr>Related phenomena</vt:lpstr>
      <vt:lpstr>Sharp minima?</vt:lpstr>
      <vt:lpstr>Summary: generalization in linear models</vt:lpstr>
      <vt:lpstr>Speed-accuracy tradeoff</vt:lpstr>
      <vt:lpstr>Speed-accuracy tradeoff</vt:lpstr>
      <vt:lpstr>Initialization dependence in more complex architectures</vt:lpstr>
      <vt:lpstr>Summary</vt:lpstr>
      <vt:lpstr>References</vt:lpstr>
      <vt:lpstr>Acknowledgements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Saxe</dc:creator>
  <cp:lastModifiedBy>Vardan Papyan</cp:lastModifiedBy>
  <cp:revision>1364</cp:revision>
  <cp:lastPrinted>2019-11-23T01:14:47Z</cp:lastPrinted>
  <dcterms:created xsi:type="dcterms:W3CDTF">2014-04-09T23:35:10Z</dcterms:created>
  <dcterms:modified xsi:type="dcterms:W3CDTF">2019-11-23T01:15:31Z</dcterms:modified>
</cp:coreProperties>
</file>