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4058" r:id="rId2"/>
  </p:sldMasterIdLst>
  <p:notesMasterIdLst>
    <p:notesMasterId r:id="rId30"/>
  </p:notesMasterIdLst>
  <p:sldIdLst>
    <p:sldId id="256" r:id="rId3"/>
    <p:sldId id="676" r:id="rId4"/>
    <p:sldId id="678" r:id="rId5"/>
    <p:sldId id="679" r:id="rId6"/>
    <p:sldId id="681" r:id="rId7"/>
    <p:sldId id="683" r:id="rId8"/>
    <p:sldId id="684" r:id="rId9"/>
    <p:sldId id="685" r:id="rId10"/>
    <p:sldId id="687" r:id="rId11"/>
    <p:sldId id="688" r:id="rId12"/>
    <p:sldId id="689" r:id="rId13"/>
    <p:sldId id="691" r:id="rId14"/>
    <p:sldId id="693" r:id="rId15"/>
    <p:sldId id="703" r:id="rId16"/>
    <p:sldId id="692" r:id="rId17"/>
    <p:sldId id="695" r:id="rId18"/>
    <p:sldId id="696" r:id="rId19"/>
    <p:sldId id="697" r:id="rId20"/>
    <p:sldId id="274" r:id="rId21"/>
    <p:sldId id="704" r:id="rId22"/>
    <p:sldId id="700" r:id="rId23"/>
    <p:sldId id="705" r:id="rId24"/>
    <p:sldId id="699" r:id="rId25"/>
    <p:sldId id="701" r:id="rId26"/>
    <p:sldId id="282" r:id="rId27"/>
    <p:sldId id="702" r:id="rId28"/>
    <p:sldId id="6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F434F-584A-FE44-BE45-336BED8203B7}">
          <p14:sldIdLst>
            <p14:sldId id="256"/>
            <p14:sldId id="676"/>
            <p14:sldId id="678"/>
            <p14:sldId id="679"/>
            <p14:sldId id="681"/>
            <p14:sldId id="683"/>
            <p14:sldId id="684"/>
            <p14:sldId id="685"/>
            <p14:sldId id="687"/>
            <p14:sldId id="688"/>
            <p14:sldId id="689"/>
            <p14:sldId id="691"/>
            <p14:sldId id="693"/>
            <p14:sldId id="703"/>
            <p14:sldId id="692"/>
            <p14:sldId id="695"/>
            <p14:sldId id="696"/>
            <p14:sldId id="697"/>
            <p14:sldId id="274"/>
            <p14:sldId id="704"/>
          </p14:sldIdLst>
        </p14:section>
        <p14:section name="Untitled Section" id="{6F4D15EA-6C1E-B24F-B838-98560086E3A2}">
          <p14:sldIdLst>
            <p14:sldId id="700"/>
            <p14:sldId id="705"/>
            <p14:sldId id="699"/>
            <p14:sldId id="701"/>
            <p14:sldId id="282"/>
            <p14:sldId id="702"/>
            <p14:sldId id="672"/>
          </p14:sldIdLst>
        </p14:section>
        <p14:section name="Untitled Section" id="{00C71805-082F-1847-AD1C-29EE74C136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ngyu Ma" initials="T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FF"/>
    <a:srgbClr val="0099FF"/>
    <a:srgbClr val="FF2600"/>
    <a:srgbClr val="9A44DC"/>
    <a:srgbClr val="FF9300"/>
    <a:srgbClr val="582AA0"/>
    <a:srgbClr val="1E4055"/>
    <a:srgbClr val="272727"/>
    <a:srgbClr val="B14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618"/>
  </p:normalViewPr>
  <p:slideViewPr>
    <p:cSldViewPr snapToGrid="0">
      <p:cViewPr varScale="1">
        <p:scale>
          <a:sx n="108" d="100"/>
          <a:sy n="108" d="100"/>
        </p:scale>
        <p:origin x="1200" y="192"/>
      </p:cViewPr>
      <p:guideLst>
        <p:guide orient="horz" pos="3192"/>
        <p:guide pos="2904"/>
      </p:guideLst>
    </p:cSldViewPr>
  </p:slideViewPr>
  <p:outlineViewPr>
    <p:cViewPr>
      <p:scale>
        <a:sx n="33" d="100"/>
        <a:sy n="33" d="100"/>
      </p:scale>
      <p:origin x="0" y="-131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3B82-3B23-4184-8AB4-70D5EF1C392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40277-2AFB-49CE-AF0D-E92FEC8FB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3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Wip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4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Tried Non-convex methods with </a:t>
            </a:r>
            <a:r>
              <a:rPr lang="en-US" dirty="0" err="1"/>
              <a:t>Elad</a:t>
            </a:r>
            <a:endParaRPr lang="en-US" dirty="0"/>
          </a:p>
          <a:p>
            <a:endParaRPr lang="en-US" dirty="0"/>
          </a:p>
          <a:p>
            <a:r>
              <a:rPr lang="en-US" dirty="0"/>
              <a:t>SGD with certain learning rate decay is still the best, cosine learning rate works fantastically </a:t>
            </a:r>
          </a:p>
          <a:p>
            <a:endParaRPr lang="en-US" dirty="0"/>
          </a:p>
          <a:p>
            <a:r>
              <a:rPr lang="en-US" dirty="0"/>
              <a:t>Mention fix up somewhere </a:t>
            </a:r>
          </a:p>
          <a:p>
            <a:endParaRPr lang="en-US" dirty="0"/>
          </a:p>
          <a:p>
            <a:r>
              <a:rPr lang="en-US" dirty="0"/>
              <a:t>Missing references: large batch small batch, large learning rate small learning rate</a:t>
            </a:r>
          </a:p>
          <a:p>
            <a:endParaRPr lang="en-US" dirty="0"/>
          </a:p>
          <a:p>
            <a:r>
              <a:rPr lang="en-US" dirty="0"/>
              <a:t>Distributed computing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initialization size is important both theoretically and empirically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figures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I am pessimistic about establishing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3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8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30709" y="2839183"/>
            <a:ext cx="8585860" cy="4571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5905" y="280283"/>
            <a:ext cx="8580664" cy="248716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011668" y="2830581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335" y="34416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156314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1168" y="2936176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71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66540"/>
            <a:ext cx="8563356" cy="97677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12066"/>
            <a:ext cx="8563356" cy="4563836"/>
          </a:xfrm>
        </p:spPr>
        <p:txBody>
          <a:bodyPr>
            <a:noAutofit/>
          </a:bodyPr>
          <a:lstStyle>
            <a:lvl1pPr marL="182880" indent="-182880">
              <a:buFont typeface="Wingdings" panose="05000000000000000000" pitchFamily="2" charset="2"/>
              <a:buChar char="Ø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182880">
              <a:buFont typeface="Wingdings" charset="2"/>
              <a:buChar char="Ø"/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9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2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85" y="175887"/>
            <a:ext cx="8376312" cy="93595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885" y="1337308"/>
            <a:ext cx="8376312" cy="4606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885" y="6238493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54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57514"/>
            <a:ext cx="8563356" cy="9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057066"/>
            <a:ext cx="8563356" cy="456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41974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6416251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41974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charset="2"/>
        <a:buChar char="Ø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1.png"/><Relationship Id="rId7" Type="http://schemas.openxmlformats.org/officeDocument/2006/relationships/image" Target="../media/image2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1.png"/><Relationship Id="rId9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1.png"/><Relationship Id="rId9" Type="http://schemas.openxmlformats.org/officeDocument/2006/relationships/image" Target="../media/image23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28" y="484872"/>
            <a:ext cx="8723871" cy="2250089"/>
          </a:xfrm>
        </p:spPr>
        <p:txBody>
          <a:bodyPr/>
          <a:lstStyle/>
          <a:p>
            <a:r>
              <a:rPr lang="en-US" sz="6000" cap="none" dirty="0"/>
              <a:t>Data-dependent Regularization and Generalization Bounds of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67" y="3200401"/>
            <a:ext cx="8700228" cy="3175000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Tengyu Ma</a:t>
            </a:r>
          </a:p>
          <a:p>
            <a:pPr algn="ctr">
              <a:lnSpc>
                <a:spcPct val="120000"/>
              </a:lnSpc>
            </a:pPr>
            <a:r>
              <a:rPr lang="en-US" altLang="zh-CN" sz="2600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642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"/>
    </mc:Choice>
    <mc:Fallback xmlns="">
      <p:transition spd="slow" advTm="16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B369-17AF-5B45-9AC9-9C8E8939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Bounds of Deep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6305C-991E-C24F-829F-364CF1F2C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1385198"/>
                <a:ext cx="8563356" cy="45638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rest of the talk:  </a:t>
                </a:r>
              </a:p>
              <a:p>
                <a:r>
                  <a:rPr lang="en-US" dirty="0"/>
                  <a:t> Norm-based complexity measure/regularization</a:t>
                </a:r>
              </a:p>
              <a:p>
                <a:r>
                  <a:rPr lang="en-US" dirty="0"/>
                  <a:t> Data-dependent complexity measure/regularization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generalization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complexity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margin</m:t>
                            </m:r>
                          </m:den>
                        </m:f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6305C-991E-C24F-829F-364CF1F2C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385198"/>
                <a:ext cx="8563356" cy="4563836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2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9E416B-F04D-FB46-8899-1F6771925C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-Regularization vs No Regularization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9E416B-F04D-FB46-8899-1F6771925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47344-E994-DC46-BFAA-FDABD77E9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957690"/>
                <a:ext cx="8563356" cy="917471"/>
              </a:xfrm>
            </p:spPr>
            <p:txBody>
              <a:bodyPr/>
              <a:lstStyle/>
              <a:p>
                <a:r>
                  <a:rPr lang="en-US" dirty="0"/>
                  <a:t> Recall that no regularization + certain initialization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minimum norm solution of the neural tangent kernel (NTK)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47344-E994-DC46-BFAA-FDABD77E9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957690"/>
                <a:ext cx="8563356" cy="917471"/>
              </a:xfrm>
              <a:blipFill>
                <a:blip r:embed="rId3"/>
                <a:stretch>
                  <a:fillRect l="-593" t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5F9FB85-B4B2-2D4A-9874-2173569BB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79" y="1912879"/>
            <a:ext cx="2826294" cy="2224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08A52-2FBA-4141-8660-99C58E6E80DB}"/>
              </a:ext>
            </a:extLst>
          </p:cNvPr>
          <p:cNvSpPr txBox="1"/>
          <p:nvPr/>
        </p:nvSpPr>
        <p:spPr>
          <a:xfrm>
            <a:off x="1533030" y="3865505"/>
            <a:ext cx="102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11253-C085-FD41-A7C4-98BDAB87EC6C}"/>
              </a:ext>
            </a:extLst>
          </p:cNvPr>
          <p:cNvSpPr txBox="1"/>
          <p:nvPr/>
        </p:nvSpPr>
        <p:spPr>
          <a:xfrm>
            <a:off x="1533031" y="3214297"/>
            <a:ext cx="102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452E5B-881B-684D-B102-5F189534E3B7}"/>
                  </a:ext>
                </a:extLst>
              </p:cNvPr>
              <p:cNvSpPr txBox="1"/>
              <p:nvPr/>
            </p:nvSpPr>
            <p:spPr>
              <a:xfrm>
                <a:off x="258277" y="2839726"/>
                <a:ext cx="12039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rest of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452E5B-881B-684D-B102-5F189534E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77" y="2839726"/>
                <a:ext cx="1203982" cy="923330"/>
              </a:xfrm>
              <a:prstGeom prst="rect">
                <a:avLst/>
              </a:prstGeom>
              <a:blipFill>
                <a:blip r:embed="rId5"/>
                <a:stretch>
                  <a:fillRect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42ABA2-DBFB-894A-B86A-5AECE62C5F56}"/>
                  </a:ext>
                </a:extLst>
              </p:cNvPr>
              <p:cNvSpPr txBox="1"/>
              <p:nvPr/>
            </p:nvSpPr>
            <p:spPr>
              <a:xfrm>
                <a:off x="3904391" y="1718283"/>
                <a:ext cx="5059015" cy="3087762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t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Theorem 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[Wei-Lee-Liu-M.’18]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: 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Using 2-layer neural net with cross entropy loss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ℓ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regularization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, assuming optimization succeeds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;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 sample complexity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alibri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With the NTK that corresponds to 2-layer neural nets, sample complexity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≳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Ω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)</m:t>
                    </m:r>
                  </m:oMath>
                </a14:m>
                <a:endParaRPr lang="en-US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42ABA2-DBFB-894A-B86A-5AECE62C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91" y="1718283"/>
                <a:ext cx="5059015" cy="3087762"/>
              </a:xfrm>
              <a:prstGeom prst="rect">
                <a:avLst/>
              </a:prstGeom>
              <a:blipFill>
                <a:blip r:embed="rId6"/>
                <a:stretch>
                  <a:fillRect l="-995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F0DE14D-6FC1-744C-A114-9B4ABD6A33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4970644"/>
                <a:ext cx="8563356" cy="9174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Gap empirically observed on both synthetic and real data</a:t>
                </a:r>
              </a:p>
              <a:p>
                <a:r>
                  <a:rPr lang="en-US" dirty="0"/>
                  <a:t> Optimization can be provably solved in poly iteration if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[Wei-Lee-Liu-M.’18]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F0DE14D-6FC1-744C-A114-9B4ABD6A3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4970644"/>
                <a:ext cx="8563356" cy="917471"/>
              </a:xfrm>
              <a:prstGeom prst="rect">
                <a:avLst/>
              </a:prstGeom>
              <a:blipFill>
                <a:blip r:embed="rId7"/>
                <a:stretch>
                  <a:fillRect l="-593" t="-67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C44E-D05B-9447-B85A-7F12BD5B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Norm-Based Generalization Bounds (for Deep Models)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C5048-571B-A34E-8E47-06F6F134A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504" y="1195195"/>
                <a:ext cx="8820902" cy="4563836"/>
              </a:xfrm>
            </p:spPr>
            <p:txBody>
              <a:bodyPr/>
              <a:lstStyle/>
              <a:p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be the depth  </a:t>
                </a:r>
              </a:p>
              <a:p>
                <a:r>
                  <a:rPr lang="en-US" dirty="0"/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Golowich</a:t>
                </a:r>
                <a:r>
                  <a:rPr lang="en-US" sz="1800" dirty="0">
                    <a:solidFill>
                      <a:srgbClr val="7030A0"/>
                    </a:solidFill>
                  </a:rPr>
                  <a:t> et al’18]</a:t>
                </a:r>
                <a:r>
                  <a:rPr lang="en-US" sz="2400" dirty="0">
                    <a:solidFill>
                      <a:srgbClr val="7030A0"/>
                    </a:solidFill>
                  </a:rPr>
                  <a:t>: </a:t>
                </a:r>
              </a:p>
              <a:p>
                <a:pPr marL="0" indent="0" algn="ctr">
                  <a:buNone/>
                </a:pPr>
                <a:r>
                  <a:rPr lang="en-US" dirty="0"/>
                  <a:t>generalization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product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norms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weights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margin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𝑛𝑜𝑟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margin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1800" dirty="0">
                  <a:solidFill>
                    <a:srgbClr val="7030A0"/>
                  </a:solidFill>
                </a:endParaRPr>
              </a:p>
              <a:p>
                <a:r>
                  <a:rPr lang="en-US" sz="1800" dirty="0">
                    <a:solidFill>
                      <a:srgbClr val="7030A0"/>
                    </a:solidFill>
                  </a:rPr>
                  <a:t>[Bartlett et al’17, 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Neyshabur</a:t>
                </a:r>
                <a:r>
                  <a:rPr lang="en-US" sz="1800" dirty="0">
                    <a:solidFill>
                      <a:srgbClr val="7030A0"/>
                    </a:solidFill>
                  </a:rPr>
                  <a:t> et al.’17]: </a:t>
                </a:r>
              </a:p>
              <a:p>
                <a:pPr marL="0" indent="0" algn="ctr">
                  <a:buNone/>
                </a:pPr>
                <a:r>
                  <a:rPr lang="en-US" dirty="0"/>
                  <a:t>generalization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product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spectral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norms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weights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margin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“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norms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 The products of norms comes from the worst case </a:t>
                </a:r>
                <a:r>
                  <a:rPr lang="en-US" dirty="0" err="1"/>
                  <a:t>Lipschitzness</a:t>
                </a:r>
                <a:r>
                  <a:rPr lang="en-US" dirty="0"/>
                  <a:t> of the model (over all possible inputs)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C5048-571B-A34E-8E47-06F6F134A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04" y="1195195"/>
                <a:ext cx="8820902" cy="4563836"/>
              </a:xfrm>
              <a:blipFill>
                <a:blip r:embed="rId3"/>
                <a:stretch>
                  <a:fillRect l="-431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1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DD29-461B-EB4F-9E3F-44EC181A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Complexity Measure/Regularization Beyond Norms?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3394-9AC4-5340-AE4D-88BD64CBA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Existing analyzable regularization/complexity measure</a:t>
            </a:r>
            <a:r>
              <a:rPr lang="en-US" altLang="zh-CN" dirty="0"/>
              <a:t>s</a:t>
            </a:r>
            <a:r>
              <a:rPr lang="en-US" dirty="0"/>
              <a:t> depend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en-US" dirty="0"/>
              <a:t> on the parameters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Teaser: what happens if we regularize the norm of the hidden activations (which is a function of both data and parameters)</a:t>
            </a:r>
          </a:p>
          <a:p>
            <a:endParaRPr lang="en-US" dirty="0"/>
          </a:p>
          <a:p>
            <a:r>
              <a:rPr lang="en-US" dirty="0"/>
              <a:t> Many empirically successful regularization depends on both the parameters and the data </a:t>
            </a:r>
          </a:p>
          <a:p>
            <a:pPr lvl="1"/>
            <a:r>
              <a:rPr lang="en-US" sz="2200" dirty="0"/>
              <a:t> dropout</a:t>
            </a:r>
          </a:p>
          <a:p>
            <a:pPr lvl="1"/>
            <a:r>
              <a:rPr lang="en-US" sz="2200" dirty="0"/>
              <a:t> batch normalization/layer normalization</a:t>
            </a:r>
          </a:p>
          <a:p>
            <a:pPr lvl="1"/>
            <a:r>
              <a:rPr lang="en-US" sz="2200" dirty="0"/>
              <a:t> mix-up </a:t>
            </a:r>
            <a:r>
              <a:rPr lang="en-US" altLang="zh-CN" sz="1800" dirty="0">
                <a:solidFill>
                  <a:srgbClr val="7030A0"/>
                </a:solidFill>
              </a:rPr>
              <a:t>[Zhang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et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al’18]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EDE7-BBAB-BE4E-97B5-A87AF9E3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Batchnorm</a:t>
            </a:r>
            <a:r>
              <a:rPr lang="en-US" dirty="0"/>
              <a:t> Regularizes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E493D-46E7-AE4F-A8EA-7DB6D388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54" y="1187504"/>
            <a:ext cx="6922817" cy="2337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635F1-4EE6-0543-8078-EDC265E9CB40}"/>
              </a:ext>
            </a:extLst>
          </p:cNvPr>
          <p:cNvSpPr txBox="1"/>
          <p:nvPr/>
        </p:nvSpPr>
        <p:spPr>
          <a:xfrm>
            <a:off x="3191375" y="827868"/>
            <a:ext cx="2838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ImageNet, ResNet-50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1CE67-92F8-3B4A-A84F-1DE3262EBFF4}"/>
              </a:ext>
            </a:extLst>
          </p:cNvPr>
          <p:cNvSpPr txBox="1"/>
          <p:nvPr/>
        </p:nvSpPr>
        <p:spPr>
          <a:xfrm>
            <a:off x="400050" y="3524885"/>
            <a:ext cx="8517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Fixup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[Zhang-Dauphin-M.’19]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a certain initialization scheme (no BN)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Training is great but test is not good; needs additional regularization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D7CF18-B7DA-A842-9AB1-F401A0333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09" y="4379877"/>
            <a:ext cx="4778664" cy="22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EE0B-345B-6C43-B3F3-3D93ACEC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E663-5BEE-5B46-8C81-D66FF225F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Goal 1: new mathematical tools to handle data-dependent bounds</a:t>
            </a:r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endParaRPr lang="en-US" sz="2200" dirty="0"/>
          </a:p>
          <a:p>
            <a:r>
              <a:rPr lang="en-US" dirty="0"/>
              <a:t> Goal 2: better generalization bounds with data-dependent complexity measure</a:t>
            </a:r>
            <a:r>
              <a:rPr lang="en-US" altLang="zh-CN" dirty="0"/>
              <a:t>s</a:t>
            </a:r>
            <a:endParaRPr lang="en-US" dirty="0"/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endParaRPr lang="en-US" sz="2200" dirty="0"/>
          </a:p>
          <a:p>
            <a:r>
              <a:rPr lang="en-US" dirty="0"/>
              <a:t> Goal 3: empirically regularize the complexity measure for better accuracy (or just reduce the influence of the algorithms)</a:t>
            </a:r>
          </a:p>
          <a:p>
            <a:pPr marL="274320" lvl="1" indent="0">
              <a:buNone/>
            </a:pP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76F765-03BC-F04A-A358-D8EC4AD854EC}"/>
              </a:ext>
            </a:extLst>
          </p:cNvPr>
          <p:cNvSpPr/>
          <p:nvPr/>
        </p:nvSpPr>
        <p:spPr>
          <a:xfrm>
            <a:off x="1173055" y="1645060"/>
            <a:ext cx="6874089" cy="430887"/>
          </a:xfrm>
          <a:prstGeom prst="rect">
            <a:avLst/>
          </a:prstGeom>
          <a:ln w="28575"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 propose a somewhat generic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A1260-5E66-464C-AE19-AF01A8DCCAF1}"/>
              </a:ext>
            </a:extLst>
          </p:cNvPr>
          <p:cNvSpPr/>
          <p:nvPr/>
        </p:nvSpPr>
        <p:spPr>
          <a:xfrm>
            <a:off x="1173054" y="3166665"/>
            <a:ext cx="6874089" cy="430887"/>
          </a:xfrm>
          <a:prstGeom prst="rect">
            <a:avLst/>
          </a:prstGeom>
          <a:ln w="28575"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We remove the exponential dependency on the depth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FC22D-6E33-AC49-916C-CAD2717CD0AB}"/>
              </a:ext>
            </a:extLst>
          </p:cNvPr>
          <p:cNvSpPr/>
          <p:nvPr/>
        </p:nvSpPr>
        <p:spPr>
          <a:xfrm>
            <a:off x="1173055" y="4756856"/>
            <a:ext cx="6874089" cy="430887"/>
          </a:xfrm>
          <a:prstGeom prst="rect">
            <a:avLst/>
          </a:prstGeom>
          <a:ln w="28575"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Some preliminary improvements in various settings</a:t>
            </a:r>
          </a:p>
        </p:txBody>
      </p:sp>
    </p:spTree>
    <p:extLst>
      <p:ext uri="{BB962C8B-B14F-4D97-AF65-F5344CB8AC3E}">
        <p14:creationId xmlns:p14="http://schemas.microsoft.com/office/powerpoint/2010/main" val="16927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0568-E6D1-8D46-9DA8-5FC5145F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Data-Dependent Generalization Bounds of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C4067C-2CB3-7642-92D3-5934411E67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49" y="1122979"/>
                <a:ext cx="5099741" cy="4410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of any hidden layer of training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traing</m:t>
                              </m:r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data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the maximum operator norm of any interlayer Jacobian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traing</m:t>
                          </m:r>
                          <m:r>
                            <a:rPr lang="en-US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lim>
                      </m:limLow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is the margin (the output for the correct label – second largest output)</a:t>
                </a:r>
              </a:p>
              <a:p>
                <a:r>
                  <a:rPr lang="en-US" dirty="0"/>
                  <a:t> we assume that the training error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dirty="0"/>
                  <a:t>0 (because of over-parameterization)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C4067C-2CB3-7642-92D3-5934411E6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" y="1122979"/>
                <a:ext cx="5099741" cy="4410922"/>
              </a:xfrm>
              <a:prstGeom prst="rect">
                <a:avLst/>
              </a:prstGeom>
              <a:blipFill>
                <a:blip r:embed="rId2"/>
                <a:stretch>
                  <a:fillRect l="-744" t="-1433" r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FC8D884-88ED-8C4E-8464-E8D8B08B5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1297" r="3629" b="-1297"/>
          <a:stretch/>
        </p:blipFill>
        <p:spPr>
          <a:xfrm rot="16200000">
            <a:off x="5919276" y="1774220"/>
            <a:ext cx="3591219" cy="2129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BD9F76-F644-C845-A6A2-4C1989911239}"/>
                  </a:ext>
                </a:extLst>
              </p:cNvPr>
              <p:cNvSpPr txBox="1"/>
              <p:nvPr/>
            </p:nvSpPr>
            <p:spPr>
              <a:xfrm>
                <a:off x="8340203" y="3927356"/>
                <a:ext cx="4393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BD9F76-F644-C845-A6A2-4C1989911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203" y="3927356"/>
                <a:ext cx="439387" cy="430887"/>
              </a:xfrm>
              <a:prstGeom prst="rect">
                <a:avLst/>
              </a:prstGeom>
              <a:blipFill>
                <a:blip r:embed="rId4"/>
                <a:stretch>
                  <a:fillRect r="-14286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B1F167-B77C-234B-94A7-8DE2A957A2D2}"/>
                  </a:ext>
                </a:extLst>
              </p:cNvPr>
              <p:cNvSpPr txBox="1"/>
              <p:nvPr/>
            </p:nvSpPr>
            <p:spPr>
              <a:xfrm>
                <a:off x="8492118" y="3426613"/>
                <a:ext cx="4393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B1F167-B77C-234B-94A7-8DE2A957A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118" y="3426613"/>
                <a:ext cx="439387" cy="430887"/>
              </a:xfrm>
              <a:prstGeom prst="rect">
                <a:avLst/>
              </a:prstGeom>
              <a:blipFill>
                <a:blip r:embed="rId5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4DB204-603B-E447-9082-5C4F5E3B4DC8}"/>
                  </a:ext>
                </a:extLst>
              </p:cNvPr>
              <p:cNvSpPr txBox="1"/>
              <p:nvPr/>
            </p:nvSpPr>
            <p:spPr>
              <a:xfrm>
                <a:off x="8120509" y="1338262"/>
                <a:ext cx="4393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4DB204-603B-E447-9082-5C4F5E3B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09" y="1338262"/>
                <a:ext cx="439387" cy="430887"/>
              </a:xfrm>
              <a:prstGeom prst="rect">
                <a:avLst/>
              </a:prstGeom>
              <a:blipFill>
                <a:blip r:embed="rId6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EB8C5-6D45-574B-99D0-B525FEE4A866}"/>
                  </a:ext>
                </a:extLst>
              </p:cNvPr>
              <p:cNvSpPr txBox="1"/>
              <p:nvPr/>
            </p:nvSpPr>
            <p:spPr>
              <a:xfrm>
                <a:off x="6493591" y="3700037"/>
                <a:ext cx="4393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EB8C5-6D45-574B-99D0-B525FEE4A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91" y="3700037"/>
                <a:ext cx="439387" cy="430887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B64456-A43E-CD42-BB8E-9482BA5CD1D5}"/>
                  </a:ext>
                </a:extLst>
              </p:cNvPr>
              <p:cNvSpPr txBox="1"/>
              <p:nvPr/>
            </p:nvSpPr>
            <p:spPr>
              <a:xfrm>
                <a:off x="6273897" y="3170696"/>
                <a:ext cx="4393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B64456-A43E-CD42-BB8E-9482BA5CD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97" y="3170696"/>
                <a:ext cx="43938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2B3641-B6F6-B54E-AC42-0401C9FB1337}"/>
                  </a:ext>
                </a:extLst>
              </p:cNvPr>
              <p:cNvSpPr txBox="1"/>
              <p:nvPr/>
            </p:nvSpPr>
            <p:spPr>
              <a:xfrm>
                <a:off x="6687322" y="1094269"/>
                <a:ext cx="4393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2B3641-B6F6-B54E-AC42-0401C9FB1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22" y="1094269"/>
                <a:ext cx="43938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D7D3-433A-AC43-ABAA-A247B290169C}"/>
                  </a:ext>
                </a:extLst>
              </p:cNvPr>
              <p:cNvSpPr txBox="1"/>
              <p:nvPr/>
            </p:nvSpPr>
            <p:spPr>
              <a:xfrm>
                <a:off x="6529217" y="1584531"/>
                <a:ext cx="4393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D7D3-433A-AC43-ABAA-A247B2901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17" y="1584531"/>
                <a:ext cx="439387" cy="430887"/>
              </a:xfrm>
              <a:prstGeom prst="rect">
                <a:avLst/>
              </a:prstGeom>
              <a:blipFill>
                <a:blip r:embed="rId10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0568-E6D1-8D46-9DA8-5FC5145F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Data-Dependent Generalization Bounds of Neural Nets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00CF78-524B-5741-9C19-0652800AB40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535008" y="1000606"/>
                <a:ext cx="8150184" cy="1338833"/>
              </a:xfrm>
              <a:prstGeom prst="rect">
                <a:avLst/>
              </a:prstGeom>
              <a:noFill/>
              <a:ln w="44450">
                <a:solidFill>
                  <a:srgbClr val="0000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Theorem (informal)</a:t>
                </a:r>
                <a:r>
                  <a:rPr lang="en-US" sz="1800" dirty="0">
                    <a:solidFill>
                      <a:srgbClr val="7030A0"/>
                    </a:solidFill>
                  </a:rPr>
                  <a:t>[Wei-M.’19]</a:t>
                </a:r>
                <a:r>
                  <a:rPr lang="en-US" dirty="0"/>
                  <a:t>: </a:t>
                </a:r>
                <a:r>
                  <a:rPr lang="en-US" dirty="0" err="1"/>
                  <a:t>W.h.p</a:t>
                </a:r>
                <a:r>
                  <a:rPr lang="en-US" dirty="0"/>
                  <a:t> over the randomness of the data</a:t>
                </a:r>
              </a:p>
              <a:p>
                <a:pPr marL="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test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00CF78-524B-5741-9C19-0652800AB40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008" y="1000606"/>
                <a:ext cx="8150184" cy="1338833"/>
              </a:xfrm>
              <a:prstGeom prst="rect">
                <a:avLst/>
              </a:prstGeom>
              <a:blipFill>
                <a:blip r:embed="rId2"/>
                <a:stretch>
                  <a:fillRect l="-464" b="-40909"/>
                </a:stretch>
              </a:blipFill>
              <a:ln w="444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AB9D69-807D-B444-8CBC-D5F64953C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008" y="3273505"/>
                <a:ext cx="4075092" cy="4410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of any hidden layer of training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traing</m:t>
                              </m:r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data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the maximum operator norm of any interlayer Jacobian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traing</m:t>
                          </m:r>
                          <m:r>
                            <a:rPr lang="en-US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lim>
                      </m:limLow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AB9D69-807D-B444-8CBC-D5F64953C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8" y="3273505"/>
                <a:ext cx="4075092" cy="4410922"/>
              </a:xfrm>
              <a:prstGeom prst="rect">
                <a:avLst/>
              </a:prstGeom>
              <a:blipFill>
                <a:blip r:embed="rId3"/>
                <a:stretch>
                  <a:fillRect l="-932" t="-1724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B6D4CCCD-6F50-154E-A6D1-4D8B009254DD}"/>
              </a:ext>
            </a:extLst>
          </p:cNvPr>
          <p:cNvSpPr/>
          <p:nvPr/>
        </p:nvSpPr>
        <p:spPr>
          <a:xfrm rot="5400000">
            <a:off x="4435960" y="1324101"/>
            <a:ext cx="348278" cy="2268187"/>
          </a:xfrm>
          <a:prstGeom prst="rightBrace">
            <a:avLst>
              <a:gd name="adj1" fmla="val 10159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2DF74F-71BD-B24E-B63B-B4FDB6B324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6005" y="2660024"/>
                <a:ext cx="5867024" cy="920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∏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:r>
                  <a:rPr lang="en-US" dirty="0"/>
                  <a:t>previous bound </a:t>
                </a:r>
                <a:r>
                  <a:rPr lang="en-US" sz="1800" dirty="0">
                    <a:solidFill>
                      <a:srgbClr val="7030A0"/>
                    </a:solidFill>
                  </a:rPr>
                  <a:t>[Bartlett et al’17]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2DF74F-71BD-B24E-B63B-B4FDB6B32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005" y="2660024"/>
                <a:ext cx="5867024" cy="920155"/>
              </a:xfrm>
              <a:prstGeom prst="rect">
                <a:avLst/>
              </a:prstGeom>
              <a:blipFill>
                <a:blip r:embed="rId4"/>
                <a:stretch>
                  <a:fillRect l="-648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147BA0-7CCC-614E-A6AD-C25B76D3AF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0476" y="3890607"/>
                <a:ext cx="4732930" cy="457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147BA0-7CCC-614E-A6AD-C25B76D3A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476" y="3890607"/>
                <a:ext cx="4732930" cy="457480"/>
              </a:xfrm>
              <a:prstGeom prst="rect">
                <a:avLst/>
              </a:prstGeom>
              <a:blipFill>
                <a:blip r:embed="rId5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C0CF12D-88BE-2244-AF4E-9E753DA2F5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0476" y="5068922"/>
                <a:ext cx="4075092" cy="457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lit/>
                            </m:rPr>
                            <a:rPr lang="en-US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lit/>
                            </m:r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lim>
                      </m:limLow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C0CF12D-88BE-2244-AF4E-9E753DA2F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476" y="5068922"/>
                <a:ext cx="4075092" cy="457480"/>
              </a:xfrm>
              <a:prstGeom prst="rect">
                <a:avLst/>
              </a:prstGeom>
              <a:blipFill>
                <a:blip r:embed="rId6"/>
                <a:stretch>
                  <a:fillRect t="-2703" b="-9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21E5C648-928D-B54B-B63F-A5A3E729CF39}"/>
              </a:ext>
            </a:extLst>
          </p:cNvPr>
          <p:cNvSpPr/>
          <p:nvPr/>
        </p:nvSpPr>
        <p:spPr>
          <a:xfrm>
            <a:off x="6825153" y="3890607"/>
            <a:ext cx="348278" cy="1963389"/>
          </a:xfrm>
          <a:prstGeom prst="rightBrace">
            <a:avLst>
              <a:gd name="adj1" fmla="val 10159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C799F6F-D5C6-7D4F-8433-E828386D2D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0497" y="4637373"/>
                <a:ext cx="1955844" cy="920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C799F6F-D5C6-7D4F-8433-E828386D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97" y="4637373"/>
                <a:ext cx="1955844" cy="9201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F8D9C0-7F16-B047-A737-0880299AC45B}"/>
              </a:ext>
            </a:extLst>
          </p:cNvPr>
          <p:cNvSpPr txBox="1">
            <a:spLocks/>
          </p:cNvSpPr>
          <p:nvPr/>
        </p:nvSpPr>
        <p:spPr>
          <a:xfrm>
            <a:off x="4530745" y="6300464"/>
            <a:ext cx="7991475" cy="441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Note: the bound is heavily simplified </a:t>
            </a:r>
          </a:p>
        </p:txBody>
      </p:sp>
    </p:spTree>
    <p:extLst>
      <p:ext uri="{BB962C8B-B14F-4D97-AF65-F5344CB8AC3E}">
        <p14:creationId xmlns:p14="http://schemas.microsoft.com/office/powerpoint/2010/main" val="29472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 animBg="1"/>
      <p:bldP spid="9" grpId="0"/>
      <p:bldP spid="11" grpId="0"/>
      <p:bldP spid="12" grpId="0"/>
      <p:bldP spid="13" grpId="0" animBg="1"/>
      <p:bldP spid="13" grpId="1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0568-E6D1-8D46-9DA8-5FC5145F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Data-Dependent Generalization Bounds of Neural Nets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00CF78-524B-5741-9C19-0652800AB40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535008" y="1000606"/>
                <a:ext cx="8150184" cy="1338833"/>
              </a:xfrm>
              <a:prstGeom prst="rect">
                <a:avLst/>
              </a:prstGeom>
              <a:noFill/>
              <a:ln w="44450">
                <a:solidFill>
                  <a:srgbClr val="0000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Theorem (informal)</a:t>
                </a:r>
                <a:r>
                  <a:rPr lang="en-US" sz="1800" dirty="0">
                    <a:solidFill>
                      <a:srgbClr val="7030A0"/>
                    </a:solidFill>
                  </a:rPr>
                  <a:t>[Wei-M.’19]</a:t>
                </a:r>
                <a:r>
                  <a:rPr lang="en-US" dirty="0"/>
                  <a:t>: </a:t>
                </a:r>
                <a:r>
                  <a:rPr lang="en-US" dirty="0" err="1"/>
                  <a:t>W.h.p</a:t>
                </a:r>
                <a:r>
                  <a:rPr lang="en-US" dirty="0"/>
                  <a:t> over the randomness of the data</a:t>
                </a:r>
              </a:p>
              <a:p>
                <a:pPr marL="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test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00CF78-524B-5741-9C19-0652800AB40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008" y="1000606"/>
                <a:ext cx="8150184" cy="1338833"/>
              </a:xfrm>
              <a:prstGeom prst="rect">
                <a:avLst/>
              </a:prstGeom>
              <a:blipFill>
                <a:blip r:embed="rId2"/>
                <a:stretch>
                  <a:fillRect l="-464" b="-40909"/>
                </a:stretch>
              </a:blipFill>
              <a:ln w="444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AB9D69-807D-B444-8CBC-D5F64953C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008" y="3273505"/>
                <a:ext cx="4075092" cy="4410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of any hidden layer of training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traing</m:t>
                              </m:r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data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AB9D69-807D-B444-8CBC-D5F64953C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8" y="3273505"/>
                <a:ext cx="4075092" cy="4410922"/>
              </a:xfrm>
              <a:prstGeom prst="rect">
                <a:avLst/>
              </a:prstGeom>
              <a:blipFill>
                <a:blip r:embed="rId3"/>
                <a:stretch>
                  <a:fillRect l="-932" t="-1724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B6D4CCCD-6F50-154E-A6D1-4D8B009254DD}"/>
              </a:ext>
            </a:extLst>
          </p:cNvPr>
          <p:cNvSpPr/>
          <p:nvPr/>
        </p:nvSpPr>
        <p:spPr>
          <a:xfrm rot="5400000">
            <a:off x="4435960" y="1324101"/>
            <a:ext cx="348278" cy="2268187"/>
          </a:xfrm>
          <a:prstGeom prst="rightBrace">
            <a:avLst>
              <a:gd name="adj1" fmla="val 10159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2DF74F-71BD-B24E-B63B-B4FDB6B324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6005" y="2660024"/>
                <a:ext cx="5867024" cy="920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∏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:r>
                  <a:rPr lang="en-US" dirty="0"/>
                  <a:t>previous bound </a:t>
                </a:r>
                <a:r>
                  <a:rPr lang="en-US" sz="1800" dirty="0">
                    <a:solidFill>
                      <a:srgbClr val="7030A0"/>
                    </a:solidFill>
                  </a:rPr>
                  <a:t>[Bartlett et al’17]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2DF74F-71BD-B24E-B63B-B4FDB6B32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005" y="2660024"/>
                <a:ext cx="5867024" cy="920155"/>
              </a:xfrm>
              <a:prstGeom prst="rect">
                <a:avLst/>
              </a:prstGeom>
              <a:blipFill>
                <a:blip r:embed="rId4"/>
                <a:stretch>
                  <a:fillRect l="-648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147BA0-7CCC-614E-A6AD-C25B76D3AF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0476" y="3890607"/>
                <a:ext cx="4732930" cy="457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147BA0-7CCC-614E-A6AD-C25B76D3A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476" y="3890607"/>
                <a:ext cx="4732930" cy="457480"/>
              </a:xfrm>
              <a:prstGeom prst="rect">
                <a:avLst/>
              </a:prstGeom>
              <a:blipFill>
                <a:blip r:embed="rId5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C799F6F-D5C6-7D4F-8433-E828386D2D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4193" y="5059386"/>
                <a:ext cx="3634461" cy="920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v.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s</a:t>
                </a:r>
                <a:r>
                  <a:rPr lang="en-US" b="0" dirty="0">
                    <a:solidFill>
                      <a:schemeClr val="tx1"/>
                    </a:solidFill>
                  </a:rPr>
                  <a:t>.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∏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C799F6F-D5C6-7D4F-8433-E828386D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193" y="5059386"/>
                <a:ext cx="3634461" cy="920155"/>
              </a:xfrm>
              <a:prstGeom prst="rect">
                <a:avLst/>
              </a:prstGeom>
              <a:blipFill>
                <a:blip r:embed="rId6"/>
                <a:stretch>
                  <a:fillRect l="-1742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DD1952-5B2D-6446-8C47-3FAEC67F58A9}"/>
              </a:ext>
            </a:extLst>
          </p:cNvPr>
          <p:cNvSpPr txBox="1">
            <a:spLocks/>
          </p:cNvSpPr>
          <p:nvPr/>
        </p:nvSpPr>
        <p:spPr>
          <a:xfrm>
            <a:off x="535008" y="4514245"/>
            <a:ext cx="7991475" cy="441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If no nonlinear activations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0347390-4B16-EF49-98F2-E1CDC550DF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990" y="5050974"/>
                <a:ext cx="7991475" cy="4410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training</m:t>
                              </m:r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data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lit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0347390-4B16-EF49-98F2-E1CDC550D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0" y="5050974"/>
                <a:ext cx="7991475" cy="44109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D961F4E-B86A-324D-9AD6-5F5B6280D4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0497" y="3901102"/>
                <a:ext cx="1955844" cy="920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D961F4E-B86A-324D-9AD6-5F5B6280D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97" y="3901102"/>
                <a:ext cx="1955844" cy="920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8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56F1-3F90-9A4B-896E-E4211FB3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3315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dirty="0"/>
              <a:t>Comparison Against Existing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AD34E-CEB7-8842-BC03-F4249956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7863"/>
            <a:ext cx="7886700" cy="35704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Bounds in </a:t>
            </a:r>
            <a:r>
              <a:rPr lang="en-US" sz="1800" dirty="0">
                <a:solidFill>
                  <a:srgbClr val="7030A0"/>
                </a:solidFill>
              </a:rPr>
              <a:t>[Bartlett et. al’17, </a:t>
            </a:r>
            <a:r>
              <a:rPr lang="en-US" sz="1800" dirty="0" err="1">
                <a:solidFill>
                  <a:srgbClr val="7030A0"/>
                </a:solidFill>
              </a:rPr>
              <a:t>Neyshabur</a:t>
            </a:r>
            <a:r>
              <a:rPr lang="en-US" sz="1800" dirty="0">
                <a:solidFill>
                  <a:srgbClr val="7030A0"/>
                </a:solidFill>
              </a:rPr>
              <a:t> et. al’17, </a:t>
            </a:r>
            <a:r>
              <a:rPr lang="en-US" sz="1800" dirty="0" err="1">
                <a:solidFill>
                  <a:srgbClr val="7030A0"/>
                </a:solidFill>
              </a:rPr>
              <a:t>Golowich</a:t>
            </a:r>
            <a:r>
              <a:rPr lang="en-US" sz="1800" dirty="0">
                <a:solidFill>
                  <a:srgbClr val="7030A0"/>
                </a:solidFill>
              </a:rPr>
              <a:t> et. al’18] </a:t>
            </a:r>
            <a:r>
              <a:rPr lang="en-US" sz="1800" dirty="0"/>
              <a:t>depend exponentially in depth via product of parameter norms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We depend on max Jacobian and hidden layer norm </a:t>
            </a:r>
            <a:r>
              <a:rPr lang="en-US" sz="1800" i="1" dirty="0">
                <a:solidFill>
                  <a:schemeClr val="accent1"/>
                </a:solidFill>
              </a:rPr>
              <a:t>on training data</a:t>
            </a:r>
            <a:r>
              <a:rPr lang="en-US" sz="1800" dirty="0"/>
              <a:t> (much smaller in practice)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Bound by </a:t>
            </a:r>
            <a:r>
              <a:rPr lang="en-US" sz="1800" dirty="0">
                <a:solidFill>
                  <a:srgbClr val="7030A0"/>
                </a:solidFill>
              </a:rPr>
              <a:t>[Nagarajan, Kolter’19] </a:t>
            </a:r>
            <a:r>
              <a:rPr lang="en-US" sz="1800" dirty="0"/>
              <a:t>depends on Jacobian and hidden layer norms but also inverse pre-activations (large in practice)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[Arora et. al ‘18] </a:t>
            </a:r>
            <a:r>
              <a:rPr lang="en-US" sz="1800" dirty="0"/>
              <a:t>– data-dependent bounds, but only holds for compressed network (generalization follows via parameter counting)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6E61-DCAB-1541-888F-7EB89ACD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21" y="333526"/>
            <a:ext cx="8563356" cy="144155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+mj-lt"/>
              </a:rPr>
              <a:t>My starting point: </a:t>
            </a:r>
          </a:p>
          <a:p>
            <a:pPr marL="0" indent="0" algn="ctr">
              <a:buNone/>
            </a:pPr>
            <a:r>
              <a:rPr lang="en-US" sz="3000" dirty="0">
                <a:latin typeface="+mj-lt"/>
              </a:rPr>
              <a:t>“</a:t>
            </a:r>
            <a:r>
              <a:rPr lang="en-US" altLang="zh-CN" sz="3000" dirty="0">
                <a:latin typeface="+mj-lt"/>
              </a:rPr>
              <a:t>h</a:t>
            </a:r>
            <a:r>
              <a:rPr lang="en-US" sz="3000" dirty="0">
                <a:latin typeface="+mj-lt"/>
              </a:rPr>
              <a:t>ow do we design faster optimizers for deep learning?"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CF3C0-B6AC-0849-957F-FC74230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04" y="2143110"/>
            <a:ext cx="2990009" cy="2425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4A0E1-B49B-254E-B79D-AC54944564E0}"/>
              </a:ext>
            </a:extLst>
          </p:cNvPr>
          <p:cNvSpPr txBox="1"/>
          <p:nvPr/>
        </p:nvSpPr>
        <p:spPr>
          <a:xfrm>
            <a:off x="1086591" y="1618962"/>
            <a:ext cx="6970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Faster training is not that difficult: </a:t>
            </a: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smaller learning rate!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B4EB3-A93E-AE46-AAF4-1210EE4B91B7}"/>
              </a:ext>
            </a:extLst>
          </p:cNvPr>
          <p:cNvSpPr txBox="1"/>
          <p:nvPr/>
        </p:nvSpPr>
        <p:spPr>
          <a:xfrm>
            <a:off x="1965990" y="4578007"/>
            <a:ext cx="6970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Algorithms can regularize!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B7A22-8E5E-1647-AC09-CB5AB2F0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91" y="4385608"/>
            <a:ext cx="796271" cy="652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61D9D-1D56-AF46-94EA-154F619AA2FF}"/>
              </a:ext>
            </a:extLst>
          </p:cNvPr>
          <p:cNvSpPr txBox="1"/>
          <p:nvPr/>
        </p:nvSpPr>
        <p:spPr>
          <a:xfrm>
            <a:off x="1965990" y="5067300"/>
            <a:ext cx="6970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lack of understanding of the generalization hampers the study of optimization!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D68459-8A63-E44D-ABE0-C6FFA7371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2" y="5106508"/>
            <a:ext cx="600328" cy="7839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763B80-852D-B04E-A85D-C114BB54670B}"/>
              </a:ext>
            </a:extLst>
          </p:cNvPr>
          <p:cNvSpPr txBox="1"/>
          <p:nvPr/>
        </p:nvSpPr>
        <p:spPr>
          <a:xfrm>
            <a:off x="6057039" y="6464918"/>
            <a:ext cx="331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Keskar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al’17, Hoffer et al’18]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6FFE2-B942-854B-B137-55D2C49E0EF5}"/>
              </a:ext>
            </a:extLst>
          </p:cNvPr>
          <p:cNvSpPr txBox="1"/>
          <p:nvPr/>
        </p:nvSpPr>
        <p:spPr>
          <a:xfrm>
            <a:off x="1965989" y="5966163"/>
            <a:ext cx="670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(We have an explanation for this but complicated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[Li-Wei-M.’19]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6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4D37-7EEC-8F45-8953-AFB9A454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Correlation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88B85-78B5-074D-BA5D-A3FCAFFB2B7F}"/>
              </a:ext>
            </a:extLst>
          </p:cNvPr>
          <p:cNvSpPr txBox="1">
            <a:spLocks/>
          </p:cNvSpPr>
          <p:nvPr/>
        </p:nvSpPr>
        <p:spPr>
          <a:xfrm>
            <a:off x="400050" y="4461659"/>
            <a:ext cx="9682101" cy="441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 </a:t>
            </a:r>
            <a:r>
              <a:rPr lang="en-US" altLang="zh-CN" dirty="0"/>
              <a:t>spectral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-US" altLang="zh-CN" dirty="0"/>
              <a:t>approx.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Bartlett’s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measure</a:t>
            </a:r>
          </a:p>
          <a:p>
            <a:r>
              <a:rPr lang="en-US" dirty="0"/>
              <a:t> </a:t>
            </a:r>
            <a:r>
              <a:rPr lang="en-US" altLang="zh-CN" dirty="0"/>
              <a:t>ours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-US" altLang="zh-CN" dirty="0"/>
              <a:t>approx.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measure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2FFD7-8B32-F94F-A536-643831FB5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49" y="913904"/>
            <a:ext cx="6642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4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4916-37A7-9D49-9020-8B787289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Regularizing the Complexity Measure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4F477-B2A4-A046-B022-2762CA85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0" y="2414895"/>
            <a:ext cx="7543800" cy="361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538B637-6CBE-0845-A15B-25479C4B6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007" y="1100960"/>
                <a:ext cx="8027101" cy="4410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Hidden layer norm is already regularized by normalization layers </a:t>
                </a:r>
              </a:p>
              <a:p>
                <a:r>
                  <a:rPr lang="en-US" dirty="0"/>
                  <a:t> Add interlayer Jacobian norms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 as a </a:t>
                </a:r>
                <a:r>
                  <a:rPr lang="en-US" dirty="0" err="1"/>
                  <a:t>regularizer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538B637-6CBE-0845-A15B-25479C4B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7" y="1100960"/>
                <a:ext cx="8027101" cy="4410922"/>
              </a:xfrm>
              <a:prstGeom prst="rect">
                <a:avLst/>
              </a:prstGeom>
              <a:blipFill>
                <a:blip r:embed="rId4"/>
                <a:stretch>
                  <a:fillRect l="-474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1E3C-88AA-A941-B376-66CAD8D5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Work: All-Layer Margin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7C23-DE5A-734C-BF83-B2EC60C3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12066"/>
            <a:ext cx="8563356" cy="1144246"/>
          </a:xfrm>
        </p:spPr>
        <p:txBody>
          <a:bodyPr/>
          <a:lstStyle/>
          <a:p>
            <a:r>
              <a:rPr lang="en-US" dirty="0"/>
              <a:t> Extend the notion of the output margin to all layers</a:t>
            </a:r>
          </a:p>
          <a:p>
            <a:r>
              <a:rPr lang="en-US" dirty="0"/>
              <a:t> Simplified proofs techniques and better empirical results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F2D36-3576-C649-B55E-E1A6CC55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18186"/>
            <a:ext cx="8801100" cy="3530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FD7298-E803-0046-8263-5E2103A963D9}"/>
              </a:ext>
            </a:extLst>
          </p:cNvPr>
          <p:cNvSpPr/>
          <p:nvPr/>
        </p:nvSpPr>
        <p:spPr>
          <a:xfrm>
            <a:off x="1309502" y="6019417"/>
            <a:ext cx="7701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NimbusRomNo9L"/>
              </a:rPr>
              <a:t>Improved Sample Complexities for Deep Networks and Robust Classification via an All-Layer Margin. Wei-M.’2019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26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FB82-584E-DB4E-AC8E-1028D9F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Difficulty for Data Dependent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8C931-E939-CF40-A462-23DED27FE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881" y="850635"/>
                <a:ext cx="8761525" cy="19495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Standard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uniform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convergence:</a:t>
                </a:r>
              </a:p>
              <a:p>
                <a:r>
                  <a:rPr lang="en-US" altLang="zh-CN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/>
                  <a:t> be a family of hypothesis with some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sz="2200" dirty="0"/>
                  <a:t>e.g., product of norms of weight matrices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dirty="0"/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|test(f)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–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training(f)|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Our aim: handle additional data-dependent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sz="2200" dirty="0"/>
                  <a:t>e.g., the hidden layer norm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200" dirty="0"/>
                  <a:t> 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8C931-E939-CF40-A462-23DED27FE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81" y="850635"/>
                <a:ext cx="8761525" cy="1949551"/>
              </a:xfrm>
              <a:blipFill>
                <a:blip r:embed="rId2"/>
                <a:stretch>
                  <a:fillRect l="-724" t="-3896" b="-4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19BBA52E-5CA3-4C4B-94D8-B4F928752FB1}"/>
              </a:ext>
            </a:extLst>
          </p:cNvPr>
          <p:cNvSpPr/>
          <p:nvPr/>
        </p:nvSpPr>
        <p:spPr>
          <a:xfrm>
            <a:off x="1858172" y="4630709"/>
            <a:ext cx="34289" cy="4340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0178134-94FA-684E-874B-7C6A28646751}"/>
              </a:ext>
            </a:extLst>
          </p:cNvPr>
          <p:cNvSpPr/>
          <p:nvPr/>
        </p:nvSpPr>
        <p:spPr>
          <a:xfrm>
            <a:off x="1024360" y="3556253"/>
            <a:ext cx="2352554" cy="2335193"/>
          </a:xfrm>
          <a:custGeom>
            <a:avLst/>
            <a:gdLst>
              <a:gd name="connsiteX0" fmla="*/ 0 w 3136739"/>
              <a:gd name="connsiteY0" fmla="*/ 11574 h 3113591"/>
              <a:gd name="connsiteX1" fmla="*/ 1597306 w 3136739"/>
              <a:gd name="connsiteY1" fmla="*/ 3113590 h 3113591"/>
              <a:gd name="connsiteX2" fmla="*/ 3136739 w 3136739"/>
              <a:gd name="connsiteY2" fmla="*/ 0 h 311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739" h="3113591">
                <a:moveTo>
                  <a:pt x="0" y="11574"/>
                </a:moveTo>
                <a:cubicBezTo>
                  <a:pt x="537258" y="1563546"/>
                  <a:pt x="1074516" y="3115519"/>
                  <a:pt x="1597306" y="3113590"/>
                </a:cubicBezTo>
                <a:cubicBezTo>
                  <a:pt x="2120096" y="3111661"/>
                  <a:pt x="2874380" y="474562"/>
                  <a:pt x="3136739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3294-3EE4-F24B-A6FE-617968BD6000}"/>
              </a:ext>
            </a:extLst>
          </p:cNvPr>
          <p:cNvCxnSpPr/>
          <p:nvPr/>
        </p:nvCxnSpPr>
        <p:spPr>
          <a:xfrm>
            <a:off x="789972" y="5994793"/>
            <a:ext cx="26563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29E03348-B3B5-7F48-ABCE-86992BC6B5BC}"/>
              </a:ext>
            </a:extLst>
          </p:cNvPr>
          <p:cNvSpPr/>
          <p:nvPr/>
        </p:nvSpPr>
        <p:spPr>
          <a:xfrm>
            <a:off x="998317" y="4085795"/>
            <a:ext cx="2422002" cy="1770926"/>
          </a:xfrm>
          <a:custGeom>
            <a:avLst/>
            <a:gdLst>
              <a:gd name="connsiteX0" fmla="*/ 0 w 3229336"/>
              <a:gd name="connsiteY0" fmla="*/ 0 h 2361235"/>
              <a:gd name="connsiteX1" fmla="*/ 81022 w 3229336"/>
              <a:gd name="connsiteY1" fmla="*/ 34724 h 2361235"/>
              <a:gd name="connsiteX2" fmla="*/ 150470 w 3229336"/>
              <a:gd name="connsiteY2" fmla="*/ 57873 h 2361235"/>
              <a:gd name="connsiteX3" fmla="*/ 219919 w 3229336"/>
              <a:gd name="connsiteY3" fmla="*/ 92597 h 2361235"/>
              <a:gd name="connsiteX4" fmla="*/ 300941 w 3229336"/>
              <a:gd name="connsiteY4" fmla="*/ 185195 h 2361235"/>
              <a:gd name="connsiteX5" fmla="*/ 358815 w 3229336"/>
              <a:gd name="connsiteY5" fmla="*/ 231493 h 2361235"/>
              <a:gd name="connsiteX6" fmla="*/ 370389 w 3229336"/>
              <a:gd name="connsiteY6" fmla="*/ 266217 h 2361235"/>
              <a:gd name="connsiteX7" fmla="*/ 393539 w 3229336"/>
              <a:gd name="connsiteY7" fmla="*/ 289367 h 2361235"/>
              <a:gd name="connsiteX8" fmla="*/ 416688 w 3229336"/>
              <a:gd name="connsiteY8" fmla="*/ 324091 h 2361235"/>
              <a:gd name="connsiteX9" fmla="*/ 428263 w 3229336"/>
              <a:gd name="connsiteY9" fmla="*/ 358815 h 2361235"/>
              <a:gd name="connsiteX10" fmla="*/ 451412 w 3229336"/>
              <a:gd name="connsiteY10" fmla="*/ 393539 h 2361235"/>
              <a:gd name="connsiteX11" fmla="*/ 497711 w 3229336"/>
              <a:gd name="connsiteY11" fmla="*/ 497711 h 2361235"/>
              <a:gd name="connsiteX12" fmla="*/ 520860 w 3229336"/>
              <a:gd name="connsiteY12" fmla="*/ 578734 h 2361235"/>
              <a:gd name="connsiteX13" fmla="*/ 544010 w 3229336"/>
              <a:gd name="connsiteY13" fmla="*/ 613458 h 2361235"/>
              <a:gd name="connsiteX14" fmla="*/ 567159 w 3229336"/>
              <a:gd name="connsiteY14" fmla="*/ 682906 h 2361235"/>
              <a:gd name="connsiteX15" fmla="*/ 590308 w 3229336"/>
              <a:gd name="connsiteY15" fmla="*/ 717630 h 2361235"/>
              <a:gd name="connsiteX16" fmla="*/ 625033 w 3229336"/>
              <a:gd name="connsiteY16" fmla="*/ 775503 h 2361235"/>
              <a:gd name="connsiteX17" fmla="*/ 636607 w 3229336"/>
              <a:gd name="connsiteY17" fmla="*/ 821802 h 2361235"/>
              <a:gd name="connsiteX18" fmla="*/ 659757 w 3229336"/>
              <a:gd name="connsiteY18" fmla="*/ 891250 h 2361235"/>
              <a:gd name="connsiteX19" fmla="*/ 682906 w 3229336"/>
              <a:gd name="connsiteY19" fmla="*/ 995422 h 2361235"/>
              <a:gd name="connsiteX20" fmla="*/ 694481 w 3229336"/>
              <a:gd name="connsiteY20" fmla="*/ 1030147 h 2361235"/>
              <a:gd name="connsiteX21" fmla="*/ 740779 w 3229336"/>
              <a:gd name="connsiteY21" fmla="*/ 1134319 h 2361235"/>
              <a:gd name="connsiteX22" fmla="*/ 775503 w 3229336"/>
              <a:gd name="connsiteY22" fmla="*/ 1250065 h 2361235"/>
              <a:gd name="connsiteX23" fmla="*/ 798653 w 3229336"/>
              <a:gd name="connsiteY23" fmla="*/ 1273215 h 2361235"/>
              <a:gd name="connsiteX24" fmla="*/ 844952 w 3229336"/>
              <a:gd name="connsiteY24" fmla="*/ 1377387 h 2361235"/>
              <a:gd name="connsiteX25" fmla="*/ 879676 w 3229336"/>
              <a:gd name="connsiteY25" fmla="*/ 1481559 h 2361235"/>
              <a:gd name="connsiteX26" fmla="*/ 891250 w 3229336"/>
              <a:gd name="connsiteY26" fmla="*/ 1516283 h 2361235"/>
              <a:gd name="connsiteX27" fmla="*/ 914400 w 3229336"/>
              <a:gd name="connsiteY27" fmla="*/ 1620455 h 2361235"/>
              <a:gd name="connsiteX28" fmla="*/ 937549 w 3229336"/>
              <a:gd name="connsiteY28" fmla="*/ 1666754 h 2361235"/>
              <a:gd name="connsiteX29" fmla="*/ 960698 w 3229336"/>
              <a:gd name="connsiteY29" fmla="*/ 1724628 h 2361235"/>
              <a:gd name="connsiteX30" fmla="*/ 983848 w 3229336"/>
              <a:gd name="connsiteY30" fmla="*/ 1770926 h 2361235"/>
              <a:gd name="connsiteX31" fmla="*/ 995422 w 3229336"/>
              <a:gd name="connsiteY31" fmla="*/ 1805650 h 2361235"/>
              <a:gd name="connsiteX32" fmla="*/ 1006997 w 3229336"/>
              <a:gd name="connsiteY32" fmla="*/ 1851949 h 2361235"/>
              <a:gd name="connsiteX33" fmla="*/ 1030146 w 3229336"/>
              <a:gd name="connsiteY33" fmla="*/ 1886673 h 2361235"/>
              <a:gd name="connsiteX34" fmla="*/ 1064870 w 3229336"/>
              <a:gd name="connsiteY34" fmla="*/ 1944547 h 2361235"/>
              <a:gd name="connsiteX35" fmla="*/ 1088020 w 3229336"/>
              <a:gd name="connsiteY35" fmla="*/ 2025569 h 2361235"/>
              <a:gd name="connsiteX36" fmla="*/ 1111169 w 3229336"/>
              <a:gd name="connsiteY36" fmla="*/ 2048719 h 2361235"/>
              <a:gd name="connsiteX37" fmla="*/ 1122744 w 3229336"/>
              <a:gd name="connsiteY37" fmla="*/ 2083443 h 2361235"/>
              <a:gd name="connsiteX38" fmla="*/ 1169043 w 3229336"/>
              <a:gd name="connsiteY38" fmla="*/ 2141316 h 2361235"/>
              <a:gd name="connsiteX39" fmla="*/ 1203767 w 3229336"/>
              <a:gd name="connsiteY39" fmla="*/ 2199190 h 2361235"/>
              <a:gd name="connsiteX40" fmla="*/ 1215341 w 3229336"/>
              <a:gd name="connsiteY40" fmla="*/ 2233914 h 2361235"/>
              <a:gd name="connsiteX41" fmla="*/ 1238491 w 3229336"/>
              <a:gd name="connsiteY41" fmla="*/ 2257063 h 2361235"/>
              <a:gd name="connsiteX42" fmla="*/ 1307939 w 3229336"/>
              <a:gd name="connsiteY42" fmla="*/ 2349660 h 2361235"/>
              <a:gd name="connsiteX43" fmla="*/ 1342663 w 3229336"/>
              <a:gd name="connsiteY43" fmla="*/ 2361235 h 2361235"/>
              <a:gd name="connsiteX44" fmla="*/ 1377387 w 3229336"/>
              <a:gd name="connsiteY44" fmla="*/ 2349660 h 2361235"/>
              <a:gd name="connsiteX45" fmla="*/ 1469984 w 3229336"/>
              <a:gd name="connsiteY45" fmla="*/ 2338086 h 2361235"/>
              <a:gd name="connsiteX46" fmla="*/ 1504708 w 3229336"/>
              <a:gd name="connsiteY46" fmla="*/ 2314936 h 2361235"/>
              <a:gd name="connsiteX47" fmla="*/ 1539433 w 3229336"/>
              <a:gd name="connsiteY47" fmla="*/ 2303362 h 2361235"/>
              <a:gd name="connsiteX48" fmla="*/ 1632030 w 3229336"/>
              <a:gd name="connsiteY48" fmla="*/ 2210764 h 2361235"/>
              <a:gd name="connsiteX49" fmla="*/ 1666754 w 3229336"/>
              <a:gd name="connsiteY49" fmla="*/ 2176040 h 2361235"/>
              <a:gd name="connsiteX50" fmla="*/ 1678329 w 3229336"/>
              <a:gd name="connsiteY50" fmla="*/ 2141316 h 2361235"/>
              <a:gd name="connsiteX51" fmla="*/ 1724627 w 3229336"/>
              <a:gd name="connsiteY51" fmla="*/ 2071868 h 2361235"/>
              <a:gd name="connsiteX52" fmla="*/ 1747777 w 3229336"/>
              <a:gd name="connsiteY52" fmla="*/ 2002420 h 2361235"/>
              <a:gd name="connsiteX53" fmla="*/ 1759352 w 3229336"/>
              <a:gd name="connsiteY53" fmla="*/ 1956121 h 2361235"/>
              <a:gd name="connsiteX54" fmla="*/ 1782501 w 3229336"/>
              <a:gd name="connsiteY54" fmla="*/ 1886673 h 2361235"/>
              <a:gd name="connsiteX55" fmla="*/ 1794076 w 3229336"/>
              <a:gd name="connsiteY55" fmla="*/ 1851949 h 2361235"/>
              <a:gd name="connsiteX56" fmla="*/ 1828800 w 3229336"/>
              <a:gd name="connsiteY56" fmla="*/ 1689903 h 2361235"/>
              <a:gd name="connsiteX57" fmla="*/ 1851949 w 3229336"/>
              <a:gd name="connsiteY57" fmla="*/ 1632030 h 2361235"/>
              <a:gd name="connsiteX58" fmla="*/ 1863524 w 3229336"/>
              <a:gd name="connsiteY58" fmla="*/ 1551007 h 2361235"/>
              <a:gd name="connsiteX59" fmla="*/ 1875098 w 3229336"/>
              <a:gd name="connsiteY59" fmla="*/ 1504709 h 2361235"/>
              <a:gd name="connsiteX60" fmla="*/ 1886673 w 3229336"/>
              <a:gd name="connsiteY60" fmla="*/ 1435260 h 2361235"/>
              <a:gd name="connsiteX61" fmla="*/ 1898248 w 3229336"/>
              <a:gd name="connsiteY61" fmla="*/ 1388962 h 2361235"/>
              <a:gd name="connsiteX62" fmla="*/ 1909822 w 3229336"/>
              <a:gd name="connsiteY62" fmla="*/ 1331088 h 2361235"/>
              <a:gd name="connsiteX63" fmla="*/ 1921397 w 3229336"/>
              <a:gd name="connsiteY63" fmla="*/ 1203767 h 2361235"/>
              <a:gd name="connsiteX64" fmla="*/ 2048719 w 3229336"/>
              <a:gd name="connsiteY64" fmla="*/ 1053296 h 2361235"/>
              <a:gd name="connsiteX65" fmla="*/ 2095017 w 3229336"/>
              <a:gd name="connsiteY65" fmla="*/ 995422 h 2361235"/>
              <a:gd name="connsiteX66" fmla="*/ 2141316 w 3229336"/>
              <a:gd name="connsiteY66" fmla="*/ 937549 h 2361235"/>
              <a:gd name="connsiteX67" fmla="*/ 2176040 w 3229336"/>
              <a:gd name="connsiteY67" fmla="*/ 868101 h 2361235"/>
              <a:gd name="connsiteX68" fmla="*/ 2199189 w 3229336"/>
              <a:gd name="connsiteY68" fmla="*/ 787078 h 2361235"/>
              <a:gd name="connsiteX69" fmla="*/ 2222339 w 3229336"/>
              <a:gd name="connsiteY69" fmla="*/ 763929 h 2361235"/>
              <a:gd name="connsiteX70" fmla="*/ 2257063 w 3229336"/>
              <a:gd name="connsiteY70" fmla="*/ 706055 h 2361235"/>
              <a:gd name="connsiteX71" fmla="*/ 2280212 w 3229336"/>
              <a:gd name="connsiteY71" fmla="*/ 671331 h 2361235"/>
              <a:gd name="connsiteX72" fmla="*/ 2372810 w 3229336"/>
              <a:gd name="connsiteY72" fmla="*/ 636607 h 2361235"/>
              <a:gd name="connsiteX73" fmla="*/ 2500131 w 3229336"/>
              <a:gd name="connsiteY73" fmla="*/ 613458 h 2361235"/>
              <a:gd name="connsiteX74" fmla="*/ 2546430 w 3229336"/>
              <a:gd name="connsiteY74" fmla="*/ 601883 h 2361235"/>
              <a:gd name="connsiteX75" fmla="*/ 2604303 w 3229336"/>
              <a:gd name="connsiteY75" fmla="*/ 590309 h 2361235"/>
              <a:gd name="connsiteX76" fmla="*/ 2696901 w 3229336"/>
              <a:gd name="connsiteY76" fmla="*/ 567159 h 2361235"/>
              <a:gd name="connsiteX77" fmla="*/ 2928395 w 3229336"/>
              <a:gd name="connsiteY77" fmla="*/ 555584 h 2361235"/>
              <a:gd name="connsiteX78" fmla="*/ 3055716 w 3229336"/>
              <a:gd name="connsiteY78" fmla="*/ 520860 h 2361235"/>
              <a:gd name="connsiteX79" fmla="*/ 3125164 w 3229336"/>
              <a:gd name="connsiteY79" fmla="*/ 497711 h 2361235"/>
              <a:gd name="connsiteX80" fmla="*/ 3159888 w 3229336"/>
              <a:gd name="connsiteY80" fmla="*/ 486136 h 2361235"/>
              <a:gd name="connsiteX81" fmla="*/ 3183038 w 3229336"/>
              <a:gd name="connsiteY81" fmla="*/ 462987 h 2361235"/>
              <a:gd name="connsiteX82" fmla="*/ 3229336 w 3229336"/>
              <a:gd name="connsiteY82" fmla="*/ 405114 h 236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229336" h="2361235">
                <a:moveTo>
                  <a:pt x="0" y="0"/>
                </a:moveTo>
                <a:cubicBezTo>
                  <a:pt x="27007" y="11575"/>
                  <a:pt x="53597" y="24176"/>
                  <a:pt x="81022" y="34724"/>
                </a:cubicBezTo>
                <a:cubicBezTo>
                  <a:pt x="103797" y="43484"/>
                  <a:pt x="127321" y="50157"/>
                  <a:pt x="150470" y="57873"/>
                </a:cubicBezTo>
                <a:cubicBezTo>
                  <a:pt x="183252" y="68800"/>
                  <a:pt x="192304" y="68434"/>
                  <a:pt x="219919" y="92597"/>
                </a:cubicBezTo>
                <a:cubicBezTo>
                  <a:pt x="315118" y="175897"/>
                  <a:pt x="248642" y="119822"/>
                  <a:pt x="300941" y="185195"/>
                </a:cubicBezTo>
                <a:cubicBezTo>
                  <a:pt x="319789" y="208755"/>
                  <a:pt x="333034" y="214306"/>
                  <a:pt x="358815" y="231493"/>
                </a:cubicBezTo>
                <a:cubicBezTo>
                  <a:pt x="362673" y="243068"/>
                  <a:pt x="364112" y="255755"/>
                  <a:pt x="370389" y="266217"/>
                </a:cubicBezTo>
                <a:cubicBezTo>
                  <a:pt x="376004" y="275575"/>
                  <a:pt x="386722" y="280845"/>
                  <a:pt x="393539" y="289367"/>
                </a:cubicBezTo>
                <a:cubicBezTo>
                  <a:pt x="402229" y="300230"/>
                  <a:pt x="410467" y="311649"/>
                  <a:pt x="416688" y="324091"/>
                </a:cubicBezTo>
                <a:cubicBezTo>
                  <a:pt x="422144" y="335004"/>
                  <a:pt x="422807" y="347902"/>
                  <a:pt x="428263" y="358815"/>
                </a:cubicBezTo>
                <a:cubicBezTo>
                  <a:pt x="434484" y="371257"/>
                  <a:pt x="445762" y="380827"/>
                  <a:pt x="451412" y="393539"/>
                </a:cubicBezTo>
                <a:cubicBezTo>
                  <a:pt x="506509" y="517507"/>
                  <a:pt x="445322" y="419126"/>
                  <a:pt x="497711" y="497711"/>
                </a:cubicBezTo>
                <a:cubicBezTo>
                  <a:pt x="501418" y="512539"/>
                  <a:pt x="512560" y="562133"/>
                  <a:pt x="520860" y="578734"/>
                </a:cubicBezTo>
                <a:cubicBezTo>
                  <a:pt x="527081" y="591177"/>
                  <a:pt x="536293" y="601883"/>
                  <a:pt x="544010" y="613458"/>
                </a:cubicBezTo>
                <a:cubicBezTo>
                  <a:pt x="551726" y="636607"/>
                  <a:pt x="553624" y="662603"/>
                  <a:pt x="567159" y="682906"/>
                </a:cubicBezTo>
                <a:cubicBezTo>
                  <a:pt x="574875" y="694481"/>
                  <a:pt x="584087" y="705188"/>
                  <a:pt x="590308" y="717630"/>
                </a:cubicBezTo>
                <a:cubicBezTo>
                  <a:pt x="620358" y="777730"/>
                  <a:pt x="579818" y="730290"/>
                  <a:pt x="625033" y="775503"/>
                </a:cubicBezTo>
                <a:cubicBezTo>
                  <a:pt x="628891" y="790936"/>
                  <a:pt x="632036" y="806565"/>
                  <a:pt x="636607" y="821802"/>
                </a:cubicBezTo>
                <a:cubicBezTo>
                  <a:pt x="643619" y="845175"/>
                  <a:pt x="654972" y="867322"/>
                  <a:pt x="659757" y="891250"/>
                </a:cubicBezTo>
                <a:cubicBezTo>
                  <a:pt x="667715" y="931042"/>
                  <a:pt x="672006" y="957272"/>
                  <a:pt x="682906" y="995422"/>
                </a:cubicBezTo>
                <a:cubicBezTo>
                  <a:pt x="686258" y="1007154"/>
                  <a:pt x="689025" y="1019234"/>
                  <a:pt x="694481" y="1030147"/>
                </a:cubicBezTo>
                <a:cubicBezTo>
                  <a:pt x="732486" y="1106158"/>
                  <a:pt x="710914" y="1014866"/>
                  <a:pt x="740779" y="1134319"/>
                </a:cubicBezTo>
                <a:cubicBezTo>
                  <a:pt x="746024" y="1155300"/>
                  <a:pt x="766111" y="1240673"/>
                  <a:pt x="775503" y="1250065"/>
                </a:cubicBezTo>
                <a:lnTo>
                  <a:pt x="798653" y="1273215"/>
                </a:lnTo>
                <a:cubicBezTo>
                  <a:pt x="826201" y="1355860"/>
                  <a:pt x="808266" y="1322360"/>
                  <a:pt x="844952" y="1377387"/>
                </a:cubicBezTo>
                <a:lnTo>
                  <a:pt x="879676" y="1481559"/>
                </a:lnTo>
                <a:cubicBezTo>
                  <a:pt x="883534" y="1493134"/>
                  <a:pt x="888857" y="1504319"/>
                  <a:pt x="891250" y="1516283"/>
                </a:cubicBezTo>
                <a:cubicBezTo>
                  <a:pt x="894394" y="1532001"/>
                  <a:pt x="907393" y="1601771"/>
                  <a:pt x="914400" y="1620455"/>
                </a:cubicBezTo>
                <a:cubicBezTo>
                  <a:pt x="920458" y="1636611"/>
                  <a:pt x="930541" y="1650987"/>
                  <a:pt x="937549" y="1666754"/>
                </a:cubicBezTo>
                <a:cubicBezTo>
                  <a:pt x="945987" y="1685741"/>
                  <a:pt x="952259" y="1705641"/>
                  <a:pt x="960698" y="1724628"/>
                </a:cubicBezTo>
                <a:cubicBezTo>
                  <a:pt x="967706" y="1740395"/>
                  <a:pt x="977051" y="1755067"/>
                  <a:pt x="983848" y="1770926"/>
                </a:cubicBezTo>
                <a:cubicBezTo>
                  <a:pt x="988654" y="1782140"/>
                  <a:pt x="992070" y="1793919"/>
                  <a:pt x="995422" y="1805650"/>
                </a:cubicBezTo>
                <a:cubicBezTo>
                  <a:pt x="999792" y="1820946"/>
                  <a:pt x="1000731" y="1837327"/>
                  <a:pt x="1006997" y="1851949"/>
                </a:cubicBezTo>
                <a:cubicBezTo>
                  <a:pt x="1012477" y="1864735"/>
                  <a:pt x="1023925" y="1874231"/>
                  <a:pt x="1030146" y="1886673"/>
                </a:cubicBezTo>
                <a:cubicBezTo>
                  <a:pt x="1060197" y="1946776"/>
                  <a:pt x="1019655" y="1899330"/>
                  <a:pt x="1064870" y="1944547"/>
                </a:cubicBezTo>
                <a:cubicBezTo>
                  <a:pt x="1067032" y="1953196"/>
                  <a:pt x="1080903" y="2013708"/>
                  <a:pt x="1088020" y="2025569"/>
                </a:cubicBezTo>
                <a:cubicBezTo>
                  <a:pt x="1093635" y="2034927"/>
                  <a:pt x="1103453" y="2041002"/>
                  <a:pt x="1111169" y="2048719"/>
                </a:cubicBezTo>
                <a:cubicBezTo>
                  <a:pt x="1115027" y="2060294"/>
                  <a:pt x="1117288" y="2072530"/>
                  <a:pt x="1122744" y="2083443"/>
                </a:cubicBezTo>
                <a:cubicBezTo>
                  <a:pt x="1137346" y="2112648"/>
                  <a:pt x="1147509" y="2119783"/>
                  <a:pt x="1169043" y="2141316"/>
                </a:cubicBezTo>
                <a:cubicBezTo>
                  <a:pt x="1201830" y="2239682"/>
                  <a:pt x="1156103" y="2119748"/>
                  <a:pt x="1203767" y="2199190"/>
                </a:cubicBezTo>
                <a:cubicBezTo>
                  <a:pt x="1210044" y="2209652"/>
                  <a:pt x="1209064" y="2223452"/>
                  <a:pt x="1215341" y="2233914"/>
                </a:cubicBezTo>
                <a:cubicBezTo>
                  <a:pt x="1220956" y="2243272"/>
                  <a:pt x="1231943" y="2248333"/>
                  <a:pt x="1238491" y="2257063"/>
                </a:cubicBezTo>
                <a:cubicBezTo>
                  <a:pt x="1243196" y="2263337"/>
                  <a:pt x="1283804" y="2335179"/>
                  <a:pt x="1307939" y="2349660"/>
                </a:cubicBezTo>
                <a:cubicBezTo>
                  <a:pt x="1318401" y="2355937"/>
                  <a:pt x="1331088" y="2357377"/>
                  <a:pt x="1342663" y="2361235"/>
                </a:cubicBezTo>
                <a:cubicBezTo>
                  <a:pt x="1354238" y="2357377"/>
                  <a:pt x="1365383" y="2351843"/>
                  <a:pt x="1377387" y="2349660"/>
                </a:cubicBezTo>
                <a:cubicBezTo>
                  <a:pt x="1407991" y="2344096"/>
                  <a:pt x="1439974" y="2346271"/>
                  <a:pt x="1469984" y="2338086"/>
                </a:cubicBezTo>
                <a:cubicBezTo>
                  <a:pt x="1483405" y="2334426"/>
                  <a:pt x="1492265" y="2321157"/>
                  <a:pt x="1504708" y="2314936"/>
                </a:cubicBezTo>
                <a:cubicBezTo>
                  <a:pt x="1515621" y="2309480"/>
                  <a:pt x="1527858" y="2307220"/>
                  <a:pt x="1539433" y="2303362"/>
                </a:cubicBezTo>
                <a:lnTo>
                  <a:pt x="1632030" y="2210764"/>
                </a:lnTo>
                <a:lnTo>
                  <a:pt x="1666754" y="2176040"/>
                </a:lnTo>
                <a:cubicBezTo>
                  <a:pt x="1670612" y="2164465"/>
                  <a:pt x="1672404" y="2151981"/>
                  <a:pt x="1678329" y="2141316"/>
                </a:cubicBezTo>
                <a:cubicBezTo>
                  <a:pt x="1691840" y="2116995"/>
                  <a:pt x="1715829" y="2098262"/>
                  <a:pt x="1724627" y="2071868"/>
                </a:cubicBezTo>
                <a:cubicBezTo>
                  <a:pt x="1732344" y="2048719"/>
                  <a:pt x="1741859" y="2026093"/>
                  <a:pt x="1747777" y="2002420"/>
                </a:cubicBezTo>
                <a:cubicBezTo>
                  <a:pt x="1751635" y="1986987"/>
                  <a:pt x="1754781" y="1971358"/>
                  <a:pt x="1759352" y="1956121"/>
                </a:cubicBezTo>
                <a:cubicBezTo>
                  <a:pt x="1766364" y="1932749"/>
                  <a:pt x="1774785" y="1909822"/>
                  <a:pt x="1782501" y="1886673"/>
                </a:cubicBezTo>
                <a:lnTo>
                  <a:pt x="1794076" y="1851949"/>
                </a:lnTo>
                <a:cubicBezTo>
                  <a:pt x="1801764" y="1805819"/>
                  <a:pt x="1812317" y="1731111"/>
                  <a:pt x="1828800" y="1689903"/>
                </a:cubicBezTo>
                <a:lnTo>
                  <a:pt x="1851949" y="1632030"/>
                </a:lnTo>
                <a:cubicBezTo>
                  <a:pt x="1855807" y="1605022"/>
                  <a:pt x="1858644" y="1577849"/>
                  <a:pt x="1863524" y="1551007"/>
                </a:cubicBezTo>
                <a:cubicBezTo>
                  <a:pt x="1866370" y="1535356"/>
                  <a:pt x="1871978" y="1520308"/>
                  <a:pt x="1875098" y="1504709"/>
                </a:cubicBezTo>
                <a:cubicBezTo>
                  <a:pt x="1879701" y="1481696"/>
                  <a:pt x="1882070" y="1458273"/>
                  <a:pt x="1886673" y="1435260"/>
                </a:cubicBezTo>
                <a:cubicBezTo>
                  <a:pt x="1889793" y="1419661"/>
                  <a:pt x="1894797" y="1404491"/>
                  <a:pt x="1898248" y="1388962"/>
                </a:cubicBezTo>
                <a:cubicBezTo>
                  <a:pt x="1902516" y="1369757"/>
                  <a:pt x="1905964" y="1350379"/>
                  <a:pt x="1909822" y="1331088"/>
                </a:cubicBezTo>
                <a:cubicBezTo>
                  <a:pt x="1913680" y="1288648"/>
                  <a:pt x="1909372" y="1244651"/>
                  <a:pt x="1921397" y="1203767"/>
                </a:cubicBezTo>
                <a:cubicBezTo>
                  <a:pt x="1937774" y="1148087"/>
                  <a:pt x="2018186" y="1091463"/>
                  <a:pt x="2048719" y="1053296"/>
                </a:cubicBezTo>
                <a:cubicBezTo>
                  <a:pt x="2064152" y="1034005"/>
                  <a:pt x="2078939" y="1014179"/>
                  <a:pt x="2095017" y="995422"/>
                </a:cubicBezTo>
                <a:cubicBezTo>
                  <a:pt x="2120859" y="965273"/>
                  <a:pt x="2121222" y="977737"/>
                  <a:pt x="2141316" y="937549"/>
                </a:cubicBezTo>
                <a:cubicBezTo>
                  <a:pt x="2189237" y="841707"/>
                  <a:pt x="2109698" y="967615"/>
                  <a:pt x="2176040" y="868101"/>
                </a:cubicBezTo>
                <a:cubicBezTo>
                  <a:pt x="2178201" y="859458"/>
                  <a:pt x="2192074" y="798935"/>
                  <a:pt x="2199189" y="787078"/>
                </a:cubicBezTo>
                <a:cubicBezTo>
                  <a:pt x="2204804" y="777720"/>
                  <a:pt x="2214622" y="771645"/>
                  <a:pt x="2222339" y="763929"/>
                </a:cubicBezTo>
                <a:cubicBezTo>
                  <a:pt x="2242440" y="703627"/>
                  <a:pt x="2220747" y="751451"/>
                  <a:pt x="2257063" y="706055"/>
                </a:cubicBezTo>
                <a:cubicBezTo>
                  <a:pt x="2265753" y="695192"/>
                  <a:pt x="2269525" y="680237"/>
                  <a:pt x="2280212" y="671331"/>
                </a:cubicBezTo>
                <a:cubicBezTo>
                  <a:pt x="2304615" y="650995"/>
                  <a:pt x="2343077" y="643214"/>
                  <a:pt x="2372810" y="636607"/>
                </a:cubicBezTo>
                <a:cubicBezTo>
                  <a:pt x="2484521" y="611783"/>
                  <a:pt x="2374505" y="638584"/>
                  <a:pt x="2500131" y="613458"/>
                </a:cubicBezTo>
                <a:cubicBezTo>
                  <a:pt x="2515730" y="610338"/>
                  <a:pt x="2530901" y="605334"/>
                  <a:pt x="2546430" y="601883"/>
                </a:cubicBezTo>
                <a:cubicBezTo>
                  <a:pt x="2565635" y="597615"/>
                  <a:pt x="2585134" y="594733"/>
                  <a:pt x="2604303" y="590309"/>
                </a:cubicBezTo>
                <a:cubicBezTo>
                  <a:pt x="2635304" y="583155"/>
                  <a:pt x="2665125" y="568748"/>
                  <a:pt x="2696901" y="567159"/>
                </a:cubicBezTo>
                <a:lnTo>
                  <a:pt x="2928395" y="555584"/>
                </a:lnTo>
                <a:cubicBezTo>
                  <a:pt x="3034953" y="537825"/>
                  <a:pt x="2961343" y="555178"/>
                  <a:pt x="3055716" y="520860"/>
                </a:cubicBezTo>
                <a:cubicBezTo>
                  <a:pt x="3078648" y="512521"/>
                  <a:pt x="3102015" y="505427"/>
                  <a:pt x="3125164" y="497711"/>
                </a:cubicBezTo>
                <a:lnTo>
                  <a:pt x="3159888" y="486136"/>
                </a:lnTo>
                <a:cubicBezTo>
                  <a:pt x="3167605" y="478420"/>
                  <a:pt x="3176221" y="471508"/>
                  <a:pt x="3183038" y="462987"/>
                </a:cubicBezTo>
                <a:cubicBezTo>
                  <a:pt x="3241449" y="389975"/>
                  <a:pt x="3173438" y="461012"/>
                  <a:pt x="3229336" y="405114"/>
                </a:cubicBezTo>
              </a:path>
            </a:pathLst>
          </a:cu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3BF502-168E-CE4E-AAE0-FBAA36EB32BD}"/>
              </a:ext>
            </a:extLst>
          </p:cNvPr>
          <p:cNvCxnSpPr/>
          <p:nvPr/>
        </p:nvCxnSpPr>
        <p:spPr>
          <a:xfrm>
            <a:off x="3968361" y="5248227"/>
            <a:ext cx="5353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D7096D-4FA4-CC44-8ED3-ED6E2016F46B}"/>
              </a:ext>
            </a:extLst>
          </p:cNvPr>
          <p:cNvCxnSpPr/>
          <p:nvPr/>
        </p:nvCxnSpPr>
        <p:spPr>
          <a:xfrm>
            <a:off x="3968360" y="5630192"/>
            <a:ext cx="53532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2FD1C1-7B17-7B4E-AC15-D00FC7145639}"/>
              </a:ext>
            </a:extLst>
          </p:cNvPr>
          <p:cNvSpPr txBox="1"/>
          <p:nvPr/>
        </p:nvSpPr>
        <p:spPr>
          <a:xfrm>
            <a:off x="4489758" y="5036128"/>
            <a:ext cx="1424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Test error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AA709-0D9D-B149-B97B-A2A3352D021C}"/>
              </a:ext>
            </a:extLst>
          </p:cNvPr>
          <p:cNvSpPr txBox="1"/>
          <p:nvPr/>
        </p:nvSpPr>
        <p:spPr>
          <a:xfrm>
            <a:off x="4503689" y="5487397"/>
            <a:ext cx="1424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Train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37E348-3A60-B448-92AA-5C6E280EB019}"/>
                  </a:ext>
                </a:extLst>
              </p:cNvPr>
              <p:cNvSpPr txBox="1"/>
              <p:nvPr/>
            </p:nvSpPr>
            <p:spPr>
              <a:xfrm>
                <a:off x="1948570" y="5992457"/>
                <a:ext cx="3118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𝜃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ℱ</m:t>
                      </m:r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37E348-3A60-B448-92AA-5C6E280E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570" y="5992457"/>
                <a:ext cx="311800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71674F76-1BE5-8A47-8C89-F548369A21A1}"/>
              </a:ext>
            </a:extLst>
          </p:cNvPr>
          <p:cNvSpPr/>
          <p:nvPr/>
        </p:nvSpPr>
        <p:spPr>
          <a:xfrm>
            <a:off x="1593330" y="3703031"/>
            <a:ext cx="524837" cy="2294099"/>
          </a:xfrm>
          <a:prstGeom prst="rect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9AED4F6B-D93C-9E49-AB79-F0B087A91D2A}"/>
              </a:ext>
            </a:extLst>
          </p:cNvPr>
          <p:cNvSpPr/>
          <p:nvPr/>
        </p:nvSpPr>
        <p:spPr>
          <a:xfrm rot="5400000">
            <a:off x="1757187" y="5913231"/>
            <a:ext cx="197122" cy="524837"/>
          </a:xfrm>
          <a:prstGeom prst="rightBrace">
            <a:avLst>
              <a:gd name="adj1" fmla="val 10159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68C6AE-C867-2B45-988A-DEFF8A587AFE}"/>
                  </a:ext>
                </a:extLst>
              </p:cNvPr>
              <p:cNvSpPr txBox="1"/>
              <p:nvPr/>
            </p:nvSpPr>
            <p:spPr>
              <a:xfrm>
                <a:off x="296745" y="6280452"/>
                <a:ext cx="3118006" cy="445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sat.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68C6AE-C867-2B45-988A-DEFF8A58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45" y="6280452"/>
                <a:ext cx="3118006" cy="445699"/>
              </a:xfrm>
              <a:prstGeom prst="rect">
                <a:avLst/>
              </a:prstGeom>
              <a:blipFill>
                <a:blip r:embed="rId4"/>
                <a:stretch>
                  <a:fillRect t="-8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E63CD0F-55CD-9B4C-93ED-AEE8D45F8B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3294" y="3403558"/>
                <a:ext cx="2980706" cy="2063457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dirty="0"/>
                  <a:t> is a random family of functions!</a:t>
                </a:r>
              </a:p>
              <a:p>
                <a:r>
                  <a:rPr lang="en-US" altLang="zh-CN" dirty="0"/>
                  <a:t>Existing tools require function class to be determined before drawing data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E63CD0F-55CD-9B4C-93ED-AEE8D45F8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94" y="3403558"/>
                <a:ext cx="2980706" cy="2063457"/>
              </a:xfrm>
              <a:prstGeom prst="rect">
                <a:avLst/>
              </a:prstGeom>
              <a:blipFill>
                <a:blip r:embed="rId5"/>
                <a:stretch>
                  <a:fillRect l="-840" t="-1818" b="-545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5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1" grpId="0"/>
      <p:bldP spid="22" grpId="0"/>
      <p:bldP spid="23" grpId="0"/>
      <p:bldP spid="24" grpId="0" animBg="1"/>
      <p:bldP spid="24" grpId="1" animBg="1"/>
      <p:bldP spid="25" grpId="0" animBg="1"/>
      <p:bldP spid="26" grpId="0"/>
      <p:bldP spid="2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FB82-584E-DB4E-AC8E-1028D9F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Tools: Loss Augmentation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8C931-E939-CF40-A462-23DED27FE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965" y="1221444"/>
                <a:ext cx="8761525" cy="949701"/>
              </a:xfrm>
            </p:spPr>
            <p:txBody>
              <a:bodyPr/>
              <a:lstStyle/>
              <a:p>
                <a:r>
                  <a:rPr lang="en-US" dirty="0"/>
                  <a:t> Recall standard workflow to use </a:t>
                </a:r>
                <a:r>
                  <a:rPr lang="en-US" dirty="0" err="1"/>
                  <a:t>Rademacher</a:t>
                </a:r>
                <a:r>
                  <a:rPr lang="en-US" dirty="0"/>
                  <a:t> complexity:</a:t>
                </a:r>
              </a:p>
              <a:p>
                <a:pPr marL="0" indent="0">
                  <a:buNone/>
                </a:pPr>
                <a:r>
                  <a:rPr lang="en-US" dirty="0"/>
                  <a:t>complexity(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 complexity(classes of losses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)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  generalization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8C931-E939-CF40-A462-23DED27FE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965" y="1221444"/>
                <a:ext cx="8761525" cy="949701"/>
              </a:xfrm>
              <a:blipFill>
                <a:blip r:embed="rId2"/>
                <a:stretch>
                  <a:fillRect l="-1014" t="-8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93B675A6-8F93-A740-A3CF-A9231FBB32E2}"/>
              </a:ext>
            </a:extLst>
          </p:cNvPr>
          <p:cNvSpPr/>
          <p:nvPr/>
        </p:nvSpPr>
        <p:spPr>
          <a:xfrm rot="5400000">
            <a:off x="5868253" y="2037347"/>
            <a:ext cx="150695" cy="201882"/>
          </a:xfrm>
          <a:prstGeom prst="rightBrace">
            <a:avLst>
              <a:gd name="adj1" fmla="val 10159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031600C-0058-C54B-868A-885A646E52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1387" y="2349274"/>
                <a:ext cx="4075092" cy="4410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</m:oMath>
                </a14:m>
                <a:r>
                  <a:rPr lang="en-US" dirty="0"/>
                  <a:t> margin loss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031600C-0058-C54B-868A-885A646E5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87" y="2349274"/>
                <a:ext cx="4075092" cy="4410922"/>
              </a:xfrm>
              <a:prstGeom prst="rect">
                <a:avLst/>
              </a:prstGeom>
              <a:blipFill>
                <a:blip r:embed="rId3"/>
                <a:stretch>
                  <a:fillRect t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306EFCF-7660-044A-BA51-8B847B7DD5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3250145"/>
                <a:ext cx="8761525" cy="9497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Our approach: fold more data-dependent properties in the loss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 Set of properties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with desired bounds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 Augmented loss: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𝑎𝑢𝑔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nary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𝑎𝑢𝑔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n-US" sz="2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𝑎𝑢𝑔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n-US" sz="2200" dirty="0"/>
                  <a:t> if properties hold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 Suffices to bound generalization error of augmented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𝑎𝑢𝑔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306EFCF-7660-044A-BA51-8B847B7DD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250145"/>
                <a:ext cx="8761525" cy="949701"/>
              </a:xfrm>
              <a:prstGeom prst="rect">
                <a:avLst/>
              </a:prstGeom>
              <a:blipFill>
                <a:blip r:embed="rId4"/>
                <a:stretch>
                  <a:fillRect l="-580" t="-7895" b="-1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4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BB30-29CD-8247-B07C-6605AB80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Rockwell" panose="02060603020205020403" pitchFamily="18" charset="77"/>
              </a:rPr>
              <a:t>Data-dependent Loss Augmentation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2C22896-788B-844F-A506-B587342B78EC}"/>
              </a:ext>
            </a:extLst>
          </p:cNvPr>
          <p:cNvSpPr/>
          <p:nvPr/>
        </p:nvSpPr>
        <p:spPr>
          <a:xfrm>
            <a:off x="1858172" y="4511957"/>
            <a:ext cx="34289" cy="4340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6226515-A09C-574C-9033-449094D9B030}"/>
              </a:ext>
            </a:extLst>
          </p:cNvPr>
          <p:cNvSpPr/>
          <p:nvPr/>
        </p:nvSpPr>
        <p:spPr>
          <a:xfrm>
            <a:off x="1024360" y="2558729"/>
            <a:ext cx="2352554" cy="2335193"/>
          </a:xfrm>
          <a:custGeom>
            <a:avLst/>
            <a:gdLst>
              <a:gd name="connsiteX0" fmla="*/ 0 w 3136739"/>
              <a:gd name="connsiteY0" fmla="*/ 11574 h 3113591"/>
              <a:gd name="connsiteX1" fmla="*/ 1597306 w 3136739"/>
              <a:gd name="connsiteY1" fmla="*/ 3113590 h 3113591"/>
              <a:gd name="connsiteX2" fmla="*/ 3136739 w 3136739"/>
              <a:gd name="connsiteY2" fmla="*/ 0 h 311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739" h="3113591">
                <a:moveTo>
                  <a:pt x="0" y="11574"/>
                </a:moveTo>
                <a:cubicBezTo>
                  <a:pt x="537258" y="1563546"/>
                  <a:pt x="1074516" y="3115519"/>
                  <a:pt x="1597306" y="3113590"/>
                </a:cubicBezTo>
                <a:cubicBezTo>
                  <a:pt x="2120096" y="3111661"/>
                  <a:pt x="2874380" y="474562"/>
                  <a:pt x="3136739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324707-014A-A24B-AE25-F60881954F2B}"/>
              </a:ext>
            </a:extLst>
          </p:cNvPr>
          <p:cNvCxnSpPr/>
          <p:nvPr/>
        </p:nvCxnSpPr>
        <p:spPr>
          <a:xfrm>
            <a:off x="789972" y="5258523"/>
            <a:ext cx="26563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C64BAD-69FB-CD4B-BA9F-0B622F1B1F75}"/>
                  </a:ext>
                </a:extLst>
              </p:cNvPr>
              <p:cNvSpPr txBox="1"/>
              <p:nvPr/>
            </p:nvSpPr>
            <p:spPr>
              <a:xfrm>
                <a:off x="213912" y="5447418"/>
                <a:ext cx="3118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C64BAD-69FB-CD4B-BA9F-0B622F1B1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12" y="5447418"/>
                <a:ext cx="311800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46B3244-84A6-B949-9C03-8BC43ED35B2C}"/>
              </a:ext>
            </a:extLst>
          </p:cNvPr>
          <p:cNvSpPr/>
          <p:nvPr/>
        </p:nvSpPr>
        <p:spPr>
          <a:xfrm>
            <a:off x="1510497" y="2558728"/>
            <a:ext cx="524837" cy="2699795"/>
          </a:xfrm>
          <a:prstGeom prst="rect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8AB3CD-1200-CA4D-A911-C963D33BEEA5}"/>
              </a:ext>
            </a:extLst>
          </p:cNvPr>
          <p:cNvCxnSpPr/>
          <p:nvPr/>
        </p:nvCxnSpPr>
        <p:spPr>
          <a:xfrm>
            <a:off x="3968361" y="4511957"/>
            <a:ext cx="5353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15153-521C-BA46-A556-9B2C74E6C186}"/>
              </a:ext>
            </a:extLst>
          </p:cNvPr>
          <p:cNvCxnSpPr/>
          <p:nvPr/>
        </p:nvCxnSpPr>
        <p:spPr>
          <a:xfrm>
            <a:off x="3968360" y="4893922"/>
            <a:ext cx="53532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9C9984-CE2C-FD44-BFFA-404A48E99543}"/>
              </a:ext>
            </a:extLst>
          </p:cNvPr>
          <p:cNvSpPr txBox="1"/>
          <p:nvPr/>
        </p:nvSpPr>
        <p:spPr>
          <a:xfrm>
            <a:off x="4489758" y="4299858"/>
            <a:ext cx="885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ACC42A-A6C2-3E45-9243-E91E30037265}"/>
              </a:ext>
            </a:extLst>
          </p:cNvPr>
          <p:cNvSpPr txBox="1"/>
          <p:nvPr/>
        </p:nvSpPr>
        <p:spPr>
          <a:xfrm>
            <a:off x="4489758" y="4702094"/>
            <a:ext cx="897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Train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12CC14C9-B043-0F48-9E27-8CE930455FDF}"/>
              </a:ext>
            </a:extLst>
          </p:cNvPr>
          <p:cNvSpPr/>
          <p:nvPr/>
        </p:nvSpPr>
        <p:spPr>
          <a:xfrm>
            <a:off x="3931185" y="3813135"/>
            <a:ext cx="1197980" cy="455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AAE13D-2985-6949-A631-AE62B91B2C1E}"/>
              </a:ext>
            </a:extLst>
          </p:cNvPr>
          <p:cNvSpPr txBox="1"/>
          <p:nvPr/>
        </p:nvSpPr>
        <p:spPr>
          <a:xfrm>
            <a:off x="3659711" y="3434514"/>
            <a:ext cx="1970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augmentation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0ECB82E-D753-3549-B29F-52E9BA5DE578}"/>
              </a:ext>
            </a:extLst>
          </p:cNvPr>
          <p:cNvSpPr/>
          <p:nvPr/>
        </p:nvSpPr>
        <p:spPr>
          <a:xfrm>
            <a:off x="5876161" y="2493619"/>
            <a:ext cx="1918505" cy="2465412"/>
          </a:xfrm>
          <a:custGeom>
            <a:avLst/>
            <a:gdLst>
              <a:gd name="connsiteX0" fmla="*/ 0 w 2558006"/>
              <a:gd name="connsiteY0" fmla="*/ 23149 h 3287216"/>
              <a:gd name="connsiteX1" fmla="*/ 1400537 w 2558006"/>
              <a:gd name="connsiteY1" fmla="*/ 3287210 h 3287216"/>
              <a:gd name="connsiteX2" fmla="*/ 2558006 w 2558006"/>
              <a:gd name="connsiteY2" fmla="*/ 0 h 328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8006" h="3287216">
                <a:moveTo>
                  <a:pt x="0" y="23149"/>
                </a:moveTo>
                <a:cubicBezTo>
                  <a:pt x="487101" y="1657108"/>
                  <a:pt x="974203" y="3291068"/>
                  <a:pt x="1400537" y="3287210"/>
                </a:cubicBezTo>
                <a:cubicBezTo>
                  <a:pt x="1826871" y="3283352"/>
                  <a:pt x="2432614" y="214132"/>
                  <a:pt x="2558006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EC647E25-3208-404B-A446-80BDD9F2A42B}"/>
              </a:ext>
            </a:extLst>
          </p:cNvPr>
          <p:cNvSpPr/>
          <p:nvPr/>
        </p:nvSpPr>
        <p:spPr>
          <a:xfrm>
            <a:off x="5781112" y="2379888"/>
            <a:ext cx="1962791" cy="2595623"/>
          </a:xfrm>
          <a:custGeom>
            <a:avLst/>
            <a:gdLst>
              <a:gd name="connsiteX0" fmla="*/ 0 w 2617054"/>
              <a:gd name="connsiteY0" fmla="*/ 219919 h 3460830"/>
              <a:gd name="connsiteX1" fmla="*/ 92597 w 2617054"/>
              <a:gd name="connsiteY1" fmla="*/ 324091 h 3460830"/>
              <a:gd name="connsiteX2" fmla="*/ 150471 w 2617054"/>
              <a:gd name="connsiteY2" fmla="*/ 381964 h 3460830"/>
              <a:gd name="connsiteX3" fmla="*/ 173620 w 2617054"/>
              <a:gd name="connsiteY3" fmla="*/ 405114 h 3460830"/>
              <a:gd name="connsiteX4" fmla="*/ 219919 w 2617054"/>
              <a:gd name="connsiteY4" fmla="*/ 462987 h 3460830"/>
              <a:gd name="connsiteX5" fmla="*/ 266217 w 2617054"/>
              <a:gd name="connsiteY5" fmla="*/ 601883 h 3460830"/>
              <a:gd name="connsiteX6" fmla="*/ 277792 w 2617054"/>
              <a:gd name="connsiteY6" fmla="*/ 636607 h 3460830"/>
              <a:gd name="connsiteX7" fmla="*/ 289367 w 2617054"/>
              <a:gd name="connsiteY7" fmla="*/ 671331 h 3460830"/>
              <a:gd name="connsiteX8" fmla="*/ 300941 w 2617054"/>
              <a:gd name="connsiteY8" fmla="*/ 717630 h 3460830"/>
              <a:gd name="connsiteX9" fmla="*/ 312516 w 2617054"/>
              <a:gd name="connsiteY9" fmla="*/ 752354 h 3460830"/>
              <a:gd name="connsiteX10" fmla="*/ 347240 w 2617054"/>
              <a:gd name="connsiteY10" fmla="*/ 960698 h 3460830"/>
              <a:gd name="connsiteX11" fmla="*/ 358815 w 2617054"/>
              <a:gd name="connsiteY11" fmla="*/ 1273215 h 3460830"/>
              <a:gd name="connsiteX12" fmla="*/ 381964 w 2617054"/>
              <a:gd name="connsiteY12" fmla="*/ 1342663 h 3460830"/>
              <a:gd name="connsiteX13" fmla="*/ 428263 w 2617054"/>
              <a:gd name="connsiteY13" fmla="*/ 1388962 h 3460830"/>
              <a:gd name="connsiteX14" fmla="*/ 486136 w 2617054"/>
              <a:gd name="connsiteY14" fmla="*/ 1493134 h 3460830"/>
              <a:gd name="connsiteX15" fmla="*/ 509286 w 2617054"/>
              <a:gd name="connsiteY15" fmla="*/ 1527858 h 3460830"/>
              <a:gd name="connsiteX16" fmla="*/ 544010 w 2617054"/>
              <a:gd name="connsiteY16" fmla="*/ 1585731 h 3460830"/>
              <a:gd name="connsiteX17" fmla="*/ 555584 w 2617054"/>
              <a:gd name="connsiteY17" fmla="*/ 1620455 h 3460830"/>
              <a:gd name="connsiteX18" fmla="*/ 578734 w 2617054"/>
              <a:gd name="connsiteY18" fmla="*/ 1655179 h 3460830"/>
              <a:gd name="connsiteX19" fmla="*/ 636607 w 2617054"/>
              <a:gd name="connsiteY19" fmla="*/ 1759352 h 3460830"/>
              <a:gd name="connsiteX20" fmla="*/ 659757 w 2617054"/>
              <a:gd name="connsiteY20" fmla="*/ 1794076 h 3460830"/>
              <a:gd name="connsiteX21" fmla="*/ 694481 w 2617054"/>
              <a:gd name="connsiteY21" fmla="*/ 1898248 h 3460830"/>
              <a:gd name="connsiteX22" fmla="*/ 706055 w 2617054"/>
              <a:gd name="connsiteY22" fmla="*/ 1932972 h 3460830"/>
              <a:gd name="connsiteX23" fmla="*/ 717630 w 2617054"/>
              <a:gd name="connsiteY23" fmla="*/ 1967696 h 3460830"/>
              <a:gd name="connsiteX24" fmla="*/ 729205 w 2617054"/>
              <a:gd name="connsiteY24" fmla="*/ 2025569 h 3460830"/>
              <a:gd name="connsiteX25" fmla="*/ 740779 w 2617054"/>
              <a:gd name="connsiteY25" fmla="*/ 2118167 h 3460830"/>
              <a:gd name="connsiteX26" fmla="*/ 752354 w 2617054"/>
              <a:gd name="connsiteY26" fmla="*/ 2164466 h 3460830"/>
              <a:gd name="connsiteX27" fmla="*/ 775503 w 2617054"/>
              <a:gd name="connsiteY27" fmla="*/ 2407534 h 3460830"/>
              <a:gd name="connsiteX28" fmla="*/ 798653 w 2617054"/>
              <a:gd name="connsiteY28" fmla="*/ 2604304 h 3460830"/>
              <a:gd name="connsiteX29" fmla="*/ 821802 w 2617054"/>
              <a:gd name="connsiteY29" fmla="*/ 2639028 h 3460830"/>
              <a:gd name="connsiteX30" fmla="*/ 833377 w 2617054"/>
              <a:gd name="connsiteY30" fmla="*/ 2673752 h 3460830"/>
              <a:gd name="connsiteX31" fmla="*/ 914400 w 2617054"/>
              <a:gd name="connsiteY31" fmla="*/ 2766349 h 3460830"/>
              <a:gd name="connsiteX32" fmla="*/ 949124 w 2617054"/>
              <a:gd name="connsiteY32" fmla="*/ 2789498 h 3460830"/>
              <a:gd name="connsiteX33" fmla="*/ 972273 w 2617054"/>
              <a:gd name="connsiteY33" fmla="*/ 2812648 h 3460830"/>
              <a:gd name="connsiteX34" fmla="*/ 1041721 w 2617054"/>
              <a:gd name="connsiteY34" fmla="*/ 2835797 h 3460830"/>
              <a:gd name="connsiteX35" fmla="*/ 1076445 w 2617054"/>
              <a:gd name="connsiteY35" fmla="*/ 2847372 h 3460830"/>
              <a:gd name="connsiteX36" fmla="*/ 1099595 w 2617054"/>
              <a:gd name="connsiteY36" fmla="*/ 2870521 h 3460830"/>
              <a:gd name="connsiteX37" fmla="*/ 1169043 w 2617054"/>
              <a:gd name="connsiteY37" fmla="*/ 2916820 h 3460830"/>
              <a:gd name="connsiteX38" fmla="*/ 1192192 w 2617054"/>
              <a:gd name="connsiteY38" fmla="*/ 2951544 h 3460830"/>
              <a:gd name="connsiteX39" fmla="*/ 1226916 w 2617054"/>
              <a:gd name="connsiteY39" fmla="*/ 2974693 h 3460830"/>
              <a:gd name="connsiteX40" fmla="*/ 1238491 w 2617054"/>
              <a:gd name="connsiteY40" fmla="*/ 3009417 h 3460830"/>
              <a:gd name="connsiteX41" fmla="*/ 1261640 w 2617054"/>
              <a:gd name="connsiteY41" fmla="*/ 3032567 h 3460830"/>
              <a:gd name="connsiteX42" fmla="*/ 1273215 w 2617054"/>
              <a:gd name="connsiteY42" fmla="*/ 3067291 h 3460830"/>
              <a:gd name="connsiteX43" fmla="*/ 1354238 w 2617054"/>
              <a:gd name="connsiteY43" fmla="*/ 3171463 h 3460830"/>
              <a:gd name="connsiteX44" fmla="*/ 1388962 w 2617054"/>
              <a:gd name="connsiteY44" fmla="*/ 3194612 h 3460830"/>
              <a:gd name="connsiteX45" fmla="*/ 1400536 w 2617054"/>
              <a:gd name="connsiteY45" fmla="*/ 3229336 h 3460830"/>
              <a:gd name="connsiteX46" fmla="*/ 1412111 w 2617054"/>
              <a:gd name="connsiteY46" fmla="*/ 3287210 h 3460830"/>
              <a:gd name="connsiteX47" fmla="*/ 1458410 w 2617054"/>
              <a:gd name="connsiteY47" fmla="*/ 3345083 h 3460830"/>
              <a:gd name="connsiteX48" fmla="*/ 1493134 w 2617054"/>
              <a:gd name="connsiteY48" fmla="*/ 3402957 h 3460830"/>
              <a:gd name="connsiteX49" fmla="*/ 1504709 w 2617054"/>
              <a:gd name="connsiteY49" fmla="*/ 3437681 h 3460830"/>
              <a:gd name="connsiteX50" fmla="*/ 1574157 w 2617054"/>
              <a:gd name="connsiteY50" fmla="*/ 3460830 h 3460830"/>
              <a:gd name="connsiteX51" fmla="*/ 1632030 w 2617054"/>
              <a:gd name="connsiteY51" fmla="*/ 3449255 h 3460830"/>
              <a:gd name="connsiteX52" fmla="*/ 1689903 w 2617054"/>
              <a:gd name="connsiteY52" fmla="*/ 3391382 h 3460830"/>
              <a:gd name="connsiteX53" fmla="*/ 1736202 w 2617054"/>
              <a:gd name="connsiteY53" fmla="*/ 3345083 h 3460830"/>
              <a:gd name="connsiteX54" fmla="*/ 1759352 w 2617054"/>
              <a:gd name="connsiteY54" fmla="*/ 3321934 h 3460830"/>
              <a:gd name="connsiteX55" fmla="*/ 1782501 w 2617054"/>
              <a:gd name="connsiteY55" fmla="*/ 3287210 h 3460830"/>
              <a:gd name="connsiteX56" fmla="*/ 1805650 w 2617054"/>
              <a:gd name="connsiteY56" fmla="*/ 3264060 h 3460830"/>
              <a:gd name="connsiteX57" fmla="*/ 1875098 w 2617054"/>
              <a:gd name="connsiteY57" fmla="*/ 3159888 h 3460830"/>
              <a:gd name="connsiteX58" fmla="*/ 1886673 w 2617054"/>
              <a:gd name="connsiteY58" fmla="*/ 3125164 h 3460830"/>
              <a:gd name="connsiteX59" fmla="*/ 1944546 w 2617054"/>
              <a:gd name="connsiteY59" fmla="*/ 3044141 h 3460830"/>
              <a:gd name="connsiteX60" fmla="*/ 1967696 w 2617054"/>
              <a:gd name="connsiteY60" fmla="*/ 2974693 h 3460830"/>
              <a:gd name="connsiteX61" fmla="*/ 1990845 w 2617054"/>
              <a:gd name="connsiteY61" fmla="*/ 2939969 h 3460830"/>
              <a:gd name="connsiteX62" fmla="*/ 2013995 w 2617054"/>
              <a:gd name="connsiteY62" fmla="*/ 2870521 h 3460830"/>
              <a:gd name="connsiteX63" fmla="*/ 2048719 w 2617054"/>
              <a:gd name="connsiteY63" fmla="*/ 2766349 h 3460830"/>
              <a:gd name="connsiteX64" fmla="*/ 2083443 w 2617054"/>
              <a:gd name="connsiteY64" fmla="*/ 2662177 h 3460830"/>
              <a:gd name="connsiteX65" fmla="*/ 2095017 w 2617054"/>
              <a:gd name="connsiteY65" fmla="*/ 2627453 h 3460830"/>
              <a:gd name="connsiteX66" fmla="*/ 2106592 w 2617054"/>
              <a:gd name="connsiteY66" fmla="*/ 2581154 h 3460830"/>
              <a:gd name="connsiteX67" fmla="*/ 2129741 w 2617054"/>
              <a:gd name="connsiteY67" fmla="*/ 2523281 h 3460830"/>
              <a:gd name="connsiteX68" fmla="*/ 2152891 w 2617054"/>
              <a:gd name="connsiteY68" fmla="*/ 2453833 h 3460830"/>
              <a:gd name="connsiteX69" fmla="*/ 2176040 w 2617054"/>
              <a:gd name="connsiteY69" fmla="*/ 2280212 h 3460830"/>
              <a:gd name="connsiteX70" fmla="*/ 2187615 w 2617054"/>
              <a:gd name="connsiteY70" fmla="*/ 2164466 h 3460830"/>
              <a:gd name="connsiteX71" fmla="*/ 2199190 w 2617054"/>
              <a:gd name="connsiteY71" fmla="*/ 1527858 h 3460830"/>
              <a:gd name="connsiteX72" fmla="*/ 2222339 w 2617054"/>
              <a:gd name="connsiteY72" fmla="*/ 1400536 h 3460830"/>
              <a:gd name="connsiteX73" fmla="*/ 2245488 w 2617054"/>
              <a:gd name="connsiteY73" fmla="*/ 1331088 h 3460830"/>
              <a:gd name="connsiteX74" fmla="*/ 2257063 w 2617054"/>
              <a:gd name="connsiteY74" fmla="*/ 1296364 h 3460830"/>
              <a:gd name="connsiteX75" fmla="*/ 2268638 w 2617054"/>
              <a:gd name="connsiteY75" fmla="*/ 1215341 h 3460830"/>
              <a:gd name="connsiteX76" fmla="*/ 2291787 w 2617054"/>
              <a:gd name="connsiteY76" fmla="*/ 1134319 h 3460830"/>
              <a:gd name="connsiteX77" fmla="*/ 2314936 w 2617054"/>
              <a:gd name="connsiteY77" fmla="*/ 1053296 h 3460830"/>
              <a:gd name="connsiteX78" fmla="*/ 2338086 w 2617054"/>
              <a:gd name="connsiteY78" fmla="*/ 1030147 h 3460830"/>
              <a:gd name="connsiteX79" fmla="*/ 2372810 w 2617054"/>
              <a:gd name="connsiteY79" fmla="*/ 925974 h 3460830"/>
              <a:gd name="connsiteX80" fmla="*/ 2384384 w 2617054"/>
              <a:gd name="connsiteY80" fmla="*/ 891250 h 3460830"/>
              <a:gd name="connsiteX81" fmla="*/ 2407534 w 2617054"/>
              <a:gd name="connsiteY81" fmla="*/ 868101 h 3460830"/>
              <a:gd name="connsiteX82" fmla="*/ 2442258 w 2617054"/>
              <a:gd name="connsiteY82" fmla="*/ 798653 h 3460830"/>
              <a:gd name="connsiteX83" fmla="*/ 2500131 w 2617054"/>
              <a:gd name="connsiteY83" fmla="*/ 729205 h 3460830"/>
              <a:gd name="connsiteX84" fmla="*/ 2534855 w 2617054"/>
              <a:gd name="connsiteY84" fmla="*/ 613458 h 3460830"/>
              <a:gd name="connsiteX85" fmla="*/ 2546430 w 2617054"/>
              <a:gd name="connsiteY85" fmla="*/ 578734 h 3460830"/>
              <a:gd name="connsiteX86" fmla="*/ 2569579 w 2617054"/>
              <a:gd name="connsiteY86" fmla="*/ 462987 h 3460830"/>
              <a:gd name="connsiteX87" fmla="*/ 2581154 w 2617054"/>
              <a:gd name="connsiteY87" fmla="*/ 405114 h 3460830"/>
              <a:gd name="connsiteX88" fmla="*/ 2604303 w 2617054"/>
              <a:gd name="connsiteY88" fmla="*/ 185195 h 3460830"/>
              <a:gd name="connsiteX89" fmla="*/ 2615878 w 2617054"/>
              <a:gd name="connsiteY89" fmla="*/ 127321 h 3460830"/>
              <a:gd name="connsiteX90" fmla="*/ 2615878 w 2617054"/>
              <a:gd name="connsiteY90" fmla="*/ 0 h 346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17054" h="3460830">
                <a:moveTo>
                  <a:pt x="0" y="219919"/>
                </a:moveTo>
                <a:cubicBezTo>
                  <a:pt x="30866" y="254643"/>
                  <a:pt x="60984" y="290046"/>
                  <a:pt x="92597" y="324091"/>
                </a:cubicBezTo>
                <a:cubicBezTo>
                  <a:pt x="111161" y="344083"/>
                  <a:pt x="131180" y="362673"/>
                  <a:pt x="150471" y="381964"/>
                </a:cubicBezTo>
                <a:cubicBezTo>
                  <a:pt x="158188" y="389681"/>
                  <a:pt x="167567" y="396034"/>
                  <a:pt x="173620" y="405114"/>
                </a:cubicBezTo>
                <a:cubicBezTo>
                  <a:pt x="202822" y="448918"/>
                  <a:pt x="186932" y="430002"/>
                  <a:pt x="219919" y="462987"/>
                </a:cubicBezTo>
                <a:lnTo>
                  <a:pt x="266217" y="601883"/>
                </a:lnTo>
                <a:lnTo>
                  <a:pt x="277792" y="636607"/>
                </a:lnTo>
                <a:cubicBezTo>
                  <a:pt x="281650" y="648182"/>
                  <a:pt x="286408" y="659494"/>
                  <a:pt x="289367" y="671331"/>
                </a:cubicBezTo>
                <a:cubicBezTo>
                  <a:pt x="293225" y="686764"/>
                  <a:pt x="296571" y="702334"/>
                  <a:pt x="300941" y="717630"/>
                </a:cubicBezTo>
                <a:cubicBezTo>
                  <a:pt x="304293" y="729361"/>
                  <a:pt x="309773" y="740466"/>
                  <a:pt x="312516" y="752354"/>
                </a:cubicBezTo>
                <a:cubicBezTo>
                  <a:pt x="336446" y="856052"/>
                  <a:pt x="334990" y="862698"/>
                  <a:pt x="347240" y="960698"/>
                </a:cubicBezTo>
                <a:cubicBezTo>
                  <a:pt x="351098" y="1064870"/>
                  <a:pt x="349377" y="1169399"/>
                  <a:pt x="358815" y="1273215"/>
                </a:cubicBezTo>
                <a:cubicBezTo>
                  <a:pt x="361024" y="1297516"/>
                  <a:pt x="364710" y="1325409"/>
                  <a:pt x="381964" y="1342663"/>
                </a:cubicBezTo>
                <a:lnTo>
                  <a:pt x="428263" y="1388962"/>
                </a:lnTo>
                <a:cubicBezTo>
                  <a:pt x="448636" y="1450079"/>
                  <a:pt x="433071" y="1413537"/>
                  <a:pt x="486136" y="1493134"/>
                </a:cubicBezTo>
                <a:lnTo>
                  <a:pt x="509286" y="1527858"/>
                </a:lnTo>
                <a:cubicBezTo>
                  <a:pt x="542073" y="1626225"/>
                  <a:pt x="496345" y="1506290"/>
                  <a:pt x="544010" y="1585731"/>
                </a:cubicBezTo>
                <a:cubicBezTo>
                  <a:pt x="550287" y="1596193"/>
                  <a:pt x="550128" y="1609542"/>
                  <a:pt x="555584" y="1620455"/>
                </a:cubicBezTo>
                <a:cubicBezTo>
                  <a:pt x="561805" y="1632898"/>
                  <a:pt x="571017" y="1643604"/>
                  <a:pt x="578734" y="1655179"/>
                </a:cubicBezTo>
                <a:cubicBezTo>
                  <a:pt x="599107" y="1716297"/>
                  <a:pt x="583542" y="1679754"/>
                  <a:pt x="636607" y="1759352"/>
                </a:cubicBezTo>
                <a:lnTo>
                  <a:pt x="659757" y="1794076"/>
                </a:lnTo>
                <a:lnTo>
                  <a:pt x="694481" y="1898248"/>
                </a:lnTo>
                <a:lnTo>
                  <a:pt x="706055" y="1932972"/>
                </a:lnTo>
                <a:cubicBezTo>
                  <a:pt x="709913" y="1944547"/>
                  <a:pt x="715237" y="1955732"/>
                  <a:pt x="717630" y="1967696"/>
                </a:cubicBezTo>
                <a:cubicBezTo>
                  <a:pt x="721488" y="1986987"/>
                  <a:pt x="726214" y="2006125"/>
                  <a:pt x="729205" y="2025569"/>
                </a:cubicBezTo>
                <a:cubicBezTo>
                  <a:pt x="733935" y="2056313"/>
                  <a:pt x="735665" y="2087484"/>
                  <a:pt x="740779" y="2118167"/>
                </a:cubicBezTo>
                <a:cubicBezTo>
                  <a:pt x="743394" y="2133859"/>
                  <a:pt x="748496" y="2149033"/>
                  <a:pt x="752354" y="2164466"/>
                </a:cubicBezTo>
                <a:cubicBezTo>
                  <a:pt x="760070" y="2245489"/>
                  <a:pt x="769261" y="2326384"/>
                  <a:pt x="775503" y="2407534"/>
                </a:cubicBezTo>
                <a:cubicBezTo>
                  <a:pt x="776551" y="2421152"/>
                  <a:pt x="778592" y="2557495"/>
                  <a:pt x="798653" y="2604304"/>
                </a:cubicBezTo>
                <a:cubicBezTo>
                  <a:pt x="804133" y="2617090"/>
                  <a:pt x="815581" y="2626586"/>
                  <a:pt x="821802" y="2639028"/>
                </a:cubicBezTo>
                <a:cubicBezTo>
                  <a:pt x="827258" y="2649941"/>
                  <a:pt x="827921" y="2662839"/>
                  <a:pt x="833377" y="2673752"/>
                </a:cubicBezTo>
                <a:cubicBezTo>
                  <a:pt x="848673" y="2704344"/>
                  <a:pt x="891769" y="2751262"/>
                  <a:pt x="914400" y="2766349"/>
                </a:cubicBezTo>
                <a:cubicBezTo>
                  <a:pt x="925975" y="2774065"/>
                  <a:pt x="938261" y="2780808"/>
                  <a:pt x="949124" y="2789498"/>
                </a:cubicBezTo>
                <a:cubicBezTo>
                  <a:pt x="957645" y="2796315"/>
                  <a:pt x="962512" y="2807768"/>
                  <a:pt x="972273" y="2812648"/>
                </a:cubicBezTo>
                <a:cubicBezTo>
                  <a:pt x="994098" y="2823561"/>
                  <a:pt x="1018572" y="2828081"/>
                  <a:pt x="1041721" y="2835797"/>
                </a:cubicBezTo>
                <a:lnTo>
                  <a:pt x="1076445" y="2847372"/>
                </a:lnTo>
                <a:cubicBezTo>
                  <a:pt x="1084162" y="2855088"/>
                  <a:pt x="1090865" y="2863973"/>
                  <a:pt x="1099595" y="2870521"/>
                </a:cubicBezTo>
                <a:cubicBezTo>
                  <a:pt x="1121853" y="2887214"/>
                  <a:pt x="1169043" y="2916820"/>
                  <a:pt x="1169043" y="2916820"/>
                </a:cubicBezTo>
                <a:cubicBezTo>
                  <a:pt x="1176759" y="2928395"/>
                  <a:pt x="1182355" y="2941707"/>
                  <a:pt x="1192192" y="2951544"/>
                </a:cubicBezTo>
                <a:cubicBezTo>
                  <a:pt x="1202029" y="2961381"/>
                  <a:pt x="1218226" y="2963830"/>
                  <a:pt x="1226916" y="2974693"/>
                </a:cubicBezTo>
                <a:cubicBezTo>
                  <a:pt x="1234538" y="2984220"/>
                  <a:pt x="1232214" y="2998955"/>
                  <a:pt x="1238491" y="3009417"/>
                </a:cubicBezTo>
                <a:cubicBezTo>
                  <a:pt x="1244106" y="3018775"/>
                  <a:pt x="1253924" y="3024850"/>
                  <a:pt x="1261640" y="3032567"/>
                </a:cubicBezTo>
                <a:cubicBezTo>
                  <a:pt x="1265498" y="3044142"/>
                  <a:pt x="1267290" y="3056626"/>
                  <a:pt x="1273215" y="3067291"/>
                </a:cubicBezTo>
                <a:cubicBezTo>
                  <a:pt x="1295466" y="3107342"/>
                  <a:pt x="1319332" y="3142374"/>
                  <a:pt x="1354238" y="3171463"/>
                </a:cubicBezTo>
                <a:cubicBezTo>
                  <a:pt x="1364925" y="3180369"/>
                  <a:pt x="1377387" y="3186896"/>
                  <a:pt x="1388962" y="3194612"/>
                </a:cubicBezTo>
                <a:cubicBezTo>
                  <a:pt x="1392820" y="3206187"/>
                  <a:pt x="1397577" y="3217500"/>
                  <a:pt x="1400536" y="3229336"/>
                </a:cubicBezTo>
                <a:cubicBezTo>
                  <a:pt x="1405307" y="3248422"/>
                  <a:pt x="1405203" y="3268789"/>
                  <a:pt x="1412111" y="3287210"/>
                </a:cubicBezTo>
                <a:cubicBezTo>
                  <a:pt x="1420872" y="3310574"/>
                  <a:pt x="1441459" y="3328132"/>
                  <a:pt x="1458410" y="3345083"/>
                </a:cubicBezTo>
                <a:cubicBezTo>
                  <a:pt x="1491195" y="3443443"/>
                  <a:pt x="1445471" y="3323521"/>
                  <a:pt x="1493134" y="3402957"/>
                </a:cubicBezTo>
                <a:cubicBezTo>
                  <a:pt x="1499411" y="3413419"/>
                  <a:pt x="1494781" y="3430589"/>
                  <a:pt x="1504709" y="3437681"/>
                </a:cubicBezTo>
                <a:cubicBezTo>
                  <a:pt x="1524565" y="3451864"/>
                  <a:pt x="1574157" y="3460830"/>
                  <a:pt x="1574157" y="3460830"/>
                </a:cubicBezTo>
                <a:cubicBezTo>
                  <a:pt x="1593448" y="3456972"/>
                  <a:pt x="1613610" y="3456163"/>
                  <a:pt x="1632030" y="3449255"/>
                </a:cubicBezTo>
                <a:cubicBezTo>
                  <a:pt x="1674269" y="3433416"/>
                  <a:pt x="1663098" y="3422655"/>
                  <a:pt x="1689903" y="3391382"/>
                </a:cubicBezTo>
                <a:cubicBezTo>
                  <a:pt x="1704107" y="3374811"/>
                  <a:pt x="1720769" y="3360516"/>
                  <a:pt x="1736202" y="3345083"/>
                </a:cubicBezTo>
                <a:cubicBezTo>
                  <a:pt x="1743919" y="3337367"/>
                  <a:pt x="1753299" y="3331014"/>
                  <a:pt x="1759352" y="3321934"/>
                </a:cubicBezTo>
                <a:cubicBezTo>
                  <a:pt x="1767068" y="3310359"/>
                  <a:pt x="1773811" y="3298073"/>
                  <a:pt x="1782501" y="3287210"/>
                </a:cubicBezTo>
                <a:cubicBezTo>
                  <a:pt x="1789318" y="3278688"/>
                  <a:pt x="1798664" y="3272443"/>
                  <a:pt x="1805650" y="3264060"/>
                </a:cubicBezTo>
                <a:cubicBezTo>
                  <a:pt x="1829885" y="3234977"/>
                  <a:pt x="1858423" y="3193238"/>
                  <a:pt x="1875098" y="3159888"/>
                </a:cubicBezTo>
                <a:cubicBezTo>
                  <a:pt x="1880554" y="3148975"/>
                  <a:pt x="1880620" y="3135757"/>
                  <a:pt x="1886673" y="3125164"/>
                </a:cubicBezTo>
                <a:cubicBezTo>
                  <a:pt x="1895234" y="3110182"/>
                  <a:pt x="1935583" y="3064309"/>
                  <a:pt x="1944546" y="3044141"/>
                </a:cubicBezTo>
                <a:cubicBezTo>
                  <a:pt x="1954456" y="3021843"/>
                  <a:pt x="1954161" y="2994996"/>
                  <a:pt x="1967696" y="2974693"/>
                </a:cubicBezTo>
                <a:cubicBezTo>
                  <a:pt x="1975412" y="2963118"/>
                  <a:pt x="1985195" y="2952681"/>
                  <a:pt x="1990845" y="2939969"/>
                </a:cubicBezTo>
                <a:cubicBezTo>
                  <a:pt x="2000755" y="2917671"/>
                  <a:pt x="2006279" y="2893670"/>
                  <a:pt x="2013995" y="2870521"/>
                </a:cubicBezTo>
                <a:lnTo>
                  <a:pt x="2048719" y="2766349"/>
                </a:lnTo>
                <a:lnTo>
                  <a:pt x="2083443" y="2662177"/>
                </a:lnTo>
                <a:cubicBezTo>
                  <a:pt x="2087301" y="2650602"/>
                  <a:pt x="2092058" y="2639289"/>
                  <a:pt x="2095017" y="2627453"/>
                </a:cubicBezTo>
                <a:cubicBezTo>
                  <a:pt x="2098875" y="2612020"/>
                  <a:pt x="2101561" y="2596246"/>
                  <a:pt x="2106592" y="2581154"/>
                </a:cubicBezTo>
                <a:cubicBezTo>
                  <a:pt x="2113162" y="2561443"/>
                  <a:pt x="2122641" y="2542807"/>
                  <a:pt x="2129741" y="2523281"/>
                </a:cubicBezTo>
                <a:cubicBezTo>
                  <a:pt x="2138080" y="2500349"/>
                  <a:pt x="2152891" y="2453833"/>
                  <a:pt x="2152891" y="2453833"/>
                </a:cubicBezTo>
                <a:cubicBezTo>
                  <a:pt x="2162302" y="2387950"/>
                  <a:pt x="2168562" y="2347508"/>
                  <a:pt x="2176040" y="2280212"/>
                </a:cubicBezTo>
                <a:cubicBezTo>
                  <a:pt x="2180322" y="2241675"/>
                  <a:pt x="2183757" y="2203048"/>
                  <a:pt x="2187615" y="2164466"/>
                </a:cubicBezTo>
                <a:cubicBezTo>
                  <a:pt x="2191473" y="1952263"/>
                  <a:pt x="2192347" y="1739985"/>
                  <a:pt x="2199190" y="1527858"/>
                </a:cubicBezTo>
                <a:cubicBezTo>
                  <a:pt x="2200271" y="1494360"/>
                  <a:pt x="2211577" y="1436408"/>
                  <a:pt x="2222339" y="1400536"/>
                </a:cubicBezTo>
                <a:cubicBezTo>
                  <a:pt x="2229351" y="1377164"/>
                  <a:pt x="2237772" y="1354237"/>
                  <a:pt x="2245488" y="1331088"/>
                </a:cubicBezTo>
                <a:lnTo>
                  <a:pt x="2257063" y="1296364"/>
                </a:lnTo>
                <a:cubicBezTo>
                  <a:pt x="2260921" y="1269356"/>
                  <a:pt x="2263758" y="1242183"/>
                  <a:pt x="2268638" y="1215341"/>
                </a:cubicBezTo>
                <a:cubicBezTo>
                  <a:pt x="2277685" y="1165581"/>
                  <a:pt x="2279389" y="1177711"/>
                  <a:pt x="2291787" y="1134319"/>
                </a:cubicBezTo>
                <a:cubicBezTo>
                  <a:pt x="2294537" y="1124694"/>
                  <a:pt x="2307369" y="1065907"/>
                  <a:pt x="2314936" y="1053296"/>
                </a:cubicBezTo>
                <a:cubicBezTo>
                  <a:pt x="2320551" y="1043938"/>
                  <a:pt x="2330369" y="1037863"/>
                  <a:pt x="2338086" y="1030147"/>
                </a:cubicBezTo>
                <a:lnTo>
                  <a:pt x="2372810" y="925974"/>
                </a:lnTo>
                <a:cubicBezTo>
                  <a:pt x="2376668" y="914399"/>
                  <a:pt x="2375757" y="899877"/>
                  <a:pt x="2384384" y="891250"/>
                </a:cubicBezTo>
                <a:lnTo>
                  <a:pt x="2407534" y="868101"/>
                </a:lnTo>
                <a:cubicBezTo>
                  <a:pt x="2419135" y="833300"/>
                  <a:pt x="2417328" y="828569"/>
                  <a:pt x="2442258" y="798653"/>
                </a:cubicBezTo>
                <a:cubicBezTo>
                  <a:pt x="2468219" y="767499"/>
                  <a:pt x="2483709" y="766155"/>
                  <a:pt x="2500131" y="729205"/>
                </a:cubicBezTo>
                <a:cubicBezTo>
                  <a:pt x="2522142" y="679681"/>
                  <a:pt x="2521385" y="660603"/>
                  <a:pt x="2534855" y="613458"/>
                </a:cubicBezTo>
                <a:cubicBezTo>
                  <a:pt x="2538207" y="601727"/>
                  <a:pt x="2543687" y="590622"/>
                  <a:pt x="2546430" y="578734"/>
                </a:cubicBezTo>
                <a:cubicBezTo>
                  <a:pt x="2555277" y="540395"/>
                  <a:pt x="2561863" y="501569"/>
                  <a:pt x="2569579" y="462987"/>
                </a:cubicBezTo>
                <a:lnTo>
                  <a:pt x="2581154" y="405114"/>
                </a:lnTo>
                <a:cubicBezTo>
                  <a:pt x="2588870" y="331808"/>
                  <a:pt x="2589847" y="257475"/>
                  <a:pt x="2604303" y="185195"/>
                </a:cubicBezTo>
                <a:cubicBezTo>
                  <a:pt x="2608161" y="165904"/>
                  <a:pt x="2614651" y="146956"/>
                  <a:pt x="2615878" y="127321"/>
                </a:cubicBezTo>
                <a:cubicBezTo>
                  <a:pt x="2618525" y="84963"/>
                  <a:pt x="2615878" y="42440"/>
                  <a:pt x="2615878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9CEA59-3500-AD4C-8ADF-766CACC0F11C}"/>
              </a:ext>
            </a:extLst>
          </p:cNvPr>
          <p:cNvCxnSpPr/>
          <p:nvPr/>
        </p:nvCxnSpPr>
        <p:spPr>
          <a:xfrm>
            <a:off x="5460357" y="5258523"/>
            <a:ext cx="26563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DDFF4C-91C6-4C45-B62C-74FBB2F9301A}"/>
                  </a:ext>
                </a:extLst>
              </p:cNvPr>
              <p:cNvSpPr txBox="1"/>
              <p:nvPr/>
            </p:nvSpPr>
            <p:spPr>
              <a:xfrm>
                <a:off x="4808620" y="5426239"/>
                <a:ext cx="3181852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𝑎𝑢𝑔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DDFF4C-91C6-4C45-B62C-74FBB2F93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620" y="5426239"/>
                <a:ext cx="3181852" cy="458395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>
            <a:extLst>
              <a:ext uri="{FF2B5EF4-FFF2-40B4-BE49-F238E27FC236}">
                <a16:creationId xmlns:a16="http://schemas.microsoft.com/office/drawing/2014/main" id="{28795FA3-924E-9A44-B21D-FFA90BB3C635}"/>
              </a:ext>
            </a:extLst>
          </p:cNvPr>
          <p:cNvSpPr/>
          <p:nvPr/>
        </p:nvSpPr>
        <p:spPr>
          <a:xfrm>
            <a:off x="998317" y="3088271"/>
            <a:ext cx="2422002" cy="1770926"/>
          </a:xfrm>
          <a:custGeom>
            <a:avLst/>
            <a:gdLst>
              <a:gd name="connsiteX0" fmla="*/ 0 w 3229336"/>
              <a:gd name="connsiteY0" fmla="*/ 0 h 2361235"/>
              <a:gd name="connsiteX1" fmla="*/ 81022 w 3229336"/>
              <a:gd name="connsiteY1" fmla="*/ 34724 h 2361235"/>
              <a:gd name="connsiteX2" fmla="*/ 150470 w 3229336"/>
              <a:gd name="connsiteY2" fmla="*/ 57873 h 2361235"/>
              <a:gd name="connsiteX3" fmla="*/ 219919 w 3229336"/>
              <a:gd name="connsiteY3" fmla="*/ 92597 h 2361235"/>
              <a:gd name="connsiteX4" fmla="*/ 300941 w 3229336"/>
              <a:gd name="connsiteY4" fmla="*/ 185195 h 2361235"/>
              <a:gd name="connsiteX5" fmla="*/ 358815 w 3229336"/>
              <a:gd name="connsiteY5" fmla="*/ 231493 h 2361235"/>
              <a:gd name="connsiteX6" fmla="*/ 370389 w 3229336"/>
              <a:gd name="connsiteY6" fmla="*/ 266217 h 2361235"/>
              <a:gd name="connsiteX7" fmla="*/ 393539 w 3229336"/>
              <a:gd name="connsiteY7" fmla="*/ 289367 h 2361235"/>
              <a:gd name="connsiteX8" fmla="*/ 416688 w 3229336"/>
              <a:gd name="connsiteY8" fmla="*/ 324091 h 2361235"/>
              <a:gd name="connsiteX9" fmla="*/ 428263 w 3229336"/>
              <a:gd name="connsiteY9" fmla="*/ 358815 h 2361235"/>
              <a:gd name="connsiteX10" fmla="*/ 451412 w 3229336"/>
              <a:gd name="connsiteY10" fmla="*/ 393539 h 2361235"/>
              <a:gd name="connsiteX11" fmla="*/ 497711 w 3229336"/>
              <a:gd name="connsiteY11" fmla="*/ 497711 h 2361235"/>
              <a:gd name="connsiteX12" fmla="*/ 520860 w 3229336"/>
              <a:gd name="connsiteY12" fmla="*/ 578734 h 2361235"/>
              <a:gd name="connsiteX13" fmla="*/ 544010 w 3229336"/>
              <a:gd name="connsiteY13" fmla="*/ 613458 h 2361235"/>
              <a:gd name="connsiteX14" fmla="*/ 567159 w 3229336"/>
              <a:gd name="connsiteY14" fmla="*/ 682906 h 2361235"/>
              <a:gd name="connsiteX15" fmla="*/ 590308 w 3229336"/>
              <a:gd name="connsiteY15" fmla="*/ 717630 h 2361235"/>
              <a:gd name="connsiteX16" fmla="*/ 625033 w 3229336"/>
              <a:gd name="connsiteY16" fmla="*/ 775503 h 2361235"/>
              <a:gd name="connsiteX17" fmla="*/ 636607 w 3229336"/>
              <a:gd name="connsiteY17" fmla="*/ 821802 h 2361235"/>
              <a:gd name="connsiteX18" fmla="*/ 659757 w 3229336"/>
              <a:gd name="connsiteY18" fmla="*/ 891250 h 2361235"/>
              <a:gd name="connsiteX19" fmla="*/ 682906 w 3229336"/>
              <a:gd name="connsiteY19" fmla="*/ 995422 h 2361235"/>
              <a:gd name="connsiteX20" fmla="*/ 694481 w 3229336"/>
              <a:gd name="connsiteY20" fmla="*/ 1030147 h 2361235"/>
              <a:gd name="connsiteX21" fmla="*/ 740779 w 3229336"/>
              <a:gd name="connsiteY21" fmla="*/ 1134319 h 2361235"/>
              <a:gd name="connsiteX22" fmla="*/ 775503 w 3229336"/>
              <a:gd name="connsiteY22" fmla="*/ 1250065 h 2361235"/>
              <a:gd name="connsiteX23" fmla="*/ 798653 w 3229336"/>
              <a:gd name="connsiteY23" fmla="*/ 1273215 h 2361235"/>
              <a:gd name="connsiteX24" fmla="*/ 844952 w 3229336"/>
              <a:gd name="connsiteY24" fmla="*/ 1377387 h 2361235"/>
              <a:gd name="connsiteX25" fmla="*/ 879676 w 3229336"/>
              <a:gd name="connsiteY25" fmla="*/ 1481559 h 2361235"/>
              <a:gd name="connsiteX26" fmla="*/ 891250 w 3229336"/>
              <a:gd name="connsiteY26" fmla="*/ 1516283 h 2361235"/>
              <a:gd name="connsiteX27" fmla="*/ 914400 w 3229336"/>
              <a:gd name="connsiteY27" fmla="*/ 1620455 h 2361235"/>
              <a:gd name="connsiteX28" fmla="*/ 937549 w 3229336"/>
              <a:gd name="connsiteY28" fmla="*/ 1666754 h 2361235"/>
              <a:gd name="connsiteX29" fmla="*/ 960698 w 3229336"/>
              <a:gd name="connsiteY29" fmla="*/ 1724628 h 2361235"/>
              <a:gd name="connsiteX30" fmla="*/ 983848 w 3229336"/>
              <a:gd name="connsiteY30" fmla="*/ 1770926 h 2361235"/>
              <a:gd name="connsiteX31" fmla="*/ 995422 w 3229336"/>
              <a:gd name="connsiteY31" fmla="*/ 1805650 h 2361235"/>
              <a:gd name="connsiteX32" fmla="*/ 1006997 w 3229336"/>
              <a:gd name="connsiteY32" fmla="*/ 1851949 h 2361235"/>
              <a:gd name="connsiteX33" fmla="*/ 1030146 w 3229336"/>
              <a:gd name="connsiteY33" fmla="*/ 1886673 h 2361235"/>
              <a:gd name="connsiteX34" fmla="*/ 1064870 w 3229336"/>
              <a:gd name="connsiteY34" fmla="*/ 1944547 h 2361235"/>
              <a:gd name="connsiteX35" fmla="*/ 1088020 w 3229336"/>
              <a:gd name="connsiteY35" fmla="*/ 2025569 h 2361235"/>
              <a:gd name="connsiteX36" fmla="*/ 1111169 w 3229336"/>
              <a:gd name="connsiteY36" fmla="*/ 2048719 h 2361235"/>
              <a:gd name="connsiteX37" fmla="*/ 1122744 w 3229336"/>
              <a:gd name="connsiteY37" fmla="*/ 2083443 h 2361235"/>
              <a:gd name="connsiteX38" fmla="*/ 1169043 w 3229336"/>
              <a:gd name="connsiteY38" fmla="*/ 2141316 h 2361235"/>
              <a:gd name="connsiteX39" fmla="*/ 1203767 w 3229336"/>
              <a:gd name="connsiteY39" fmla="*/ 2199190 h 2361235"/>
              <a:gd name="connsiteX40" fmla="*/ 1215341 w 3229336"/>
              <a:gd name="connsiteY40" fmla="*/ 2233914 h 2361235"/>
              <a:gd name="connsiteX41" fmla="*/ 1238491 w 3229336"/>
              <a:gd name="connsiteY41" fmla="*/ 2257063 h 2361235"/>
              <a:gd name="connsiteX42" fmla="*/ 1307939 w 3229336"/>
              <a:gd name="connsiteY42" fmla="*/ 2349660 h 2361235"/>
              <a:gd name="connsiteX43" fmla="*/ 1342663 w 3229336"/>
              <a:gd name="connsiteY43" fmla="*/ 2361235 h 2361235"/>
              <a:gd name="connsiteX44" fmla="*/ 1377387 w 3229336"/>
              <a:gd name="connsiteY44" fmla="*/ 2349660 h 2361235"/>
              <a:gd name="connsiteX45" fmla="*/ 1469984 w 3229336"/>
              <a:gd name="connsiteY45" fmla="*/ 2338086 h 2361235"/>
              <a:gd name="connsiteX46" fmla="*/ 1504708 w 3229336"/>
              <a:gd name="connsiteY46" fmla="*/ 2314936 h 2361235"/>
              <a:gd name="connsiteX47" fmla="*/ 1539433 w 3229336"/>
              <a:gd name="connsiteY47" fmla="*/ 2303362 h 2361235"/>
              <a:gd name="connsiteX48" fmla="*/ 1632030 w 3229336"/>
              <a:gd name="connsiteY48" fmla="*/ 2210764 h 2361235"/>
              <a:gd name="connsiteX49" fmla="*/ 1666754 w 3229336"/>
              <a:gd name="connsiteY49" fmla="*/ 2176040 h 2361235"/>
              <a:gd name="connsiteX50" fmla="*/ 1678329 w 3229336"/>
              <a:gd name="connsiteY50" fmla="*/ 2141316 h 2361235"/>
              <a:gd name="connsiteX51" fmla="*/ 1724627 w 3229336"/>
              <a:gd name="connsiteY51" fmla="*/ 2071868 h 2361235"/>
              <a:gd name="connsiteX52" fmla="*/ 1747777 w 3229336"/>
              <a:gd name="connsiteY52" fmla="*/ 2002420 h 2361235"/>
              <a:gd name="connsiteX53" fmla="*/ 1759352 w 3229336"/>
              <a:gd name="connsiteY53" fmla="*/ 1956121 h 2361235"/>
              <a:gd name="connsiteX54" fmla="*/ 1782501 w 3229336"/>
              <a:gd name="connsiteY54" fmla="*/ 1886673 h 2361235"/>
              <a:gd name="connsiteX55" fmla="*/ 1794076 w 3229336"/>
              <a:gd name="connsiteY55" fmla="*/ 1851949 h 2361235"/>
              <a:gd name="connsiteX56" fmla="*/ 1828800 w 3229336"/>
              <a:gd name="connsiteY56" fmla="*/ 1689903 h 2361235"/>
              <a:gd name="connsiteX57" fmla="*/ 1851949 w 3229336"/>
              <a:gd name="connsiteY57" fmla="*/ 1632030 h 2361235"/>
              <a:gd name="connsiteX58" fmla="*/ 1863524 w 3229336"/>
              <a:gd name="connsiteY58" fmla="*/ 1551007 h 2361235"/>
              <a:gd name="connsiteX59" fmla="*/ 1875098 w 3229336"/>
              <a:gd name="connsiteY59" fmla="*/ 1504709 h 2361235"/>
              <a:gd name="connsiteX60" fmla="*/ 1886673 w 3229336"/>
              <a:gd name="connsiteY60" fmla="*/ 1435260 h 2361235"/>
              <a:gd name="connsiteX61" fmla="*/ 1898248 w 3229336"/>
              <a:gd name="connsiteY61" fmla="*/ 1388962 h 2361235"/>
              <a:gd name="connsiteX62" fmla="*/ 1909822 w 3229336"/>
              <a:gd name="connsiteY62" fmla="*/ 1331088 h 2361235"/>
              <a:gd name="connsiteX63" fmla="*/ 1921397 w 3229336"/>
              <a:gd name="connsiteY63" fmla="*/ 1203767 h 2361235"/>
              <a:gd name="connsiteX64" fmla="*/ 2048719 w 3229336"/>
              <a:gd name="connsiteY64" fmla="*/ 1053296 h 2361235"/>
              <a:gd name="connsiteX65" fmla="*/ 2095017 w 3229336"/>
              <a:gd name="connsiteY65" fmla="*/ 995422 h 2361235"/>
              <a:gd name="connsiteX66" fmla="*/ 2141316 w 3229336"/>
              <a:gd name="connsiteY66" fmla="*/ 937549 h 2361235"/>
              <a:gd name="connsiteX67" fmla="*/ 2176040 w 3229336"/>
              <a:gd name="connsiteY67" fmla="*/ 868101 h 2361235"/>
              <a:gd name="connsiteX68" fmla="*/ 2199189 w 3229336"/>
              <a:gd name="connsiteY68" fmla="*/ 787078 h 2361235"/>
              <a:gd name="connsiteX69" fmla="*/ 2222339 w 3229336"/>
              <a:gd name="connsiteY69" fmla="*/ 763929 h 2361235"/>
              <a:gd name="connsiteX70" fmla="*/ 2257063 w 3229336"/>
              <a:gd name="connsiteY70" fmla="*/ 706055 h 2361235"/>
              <a:gd name="connsiteX71" fmla="*/ 2280212 w 3229336"/>
              <a:gd name="connsiteY71" fmla="*/ 671331 h 2361235"/>
              <a:gd name="connsiteX72" fmla="*/ 2372810 w 3229336"/>
              <a:gd name="connsiteY72" fmla="*/ 636607 h 2361235"/>
              <a:gd name="connsiteX73" fmla="*/ 2500131 w 3229336"/>
              <a:gd name="connsiteY73" fmla="*/ 613458 h 2361235"/>
              <a:gd name="connsiteX74" fmla="*/ 2546430 w 3229336"/>
              <a:gd name="connsiteY74" fmla="*/ 601883 h 2361235"/>
              <a:gd name="connsiteX75" fmla="*/ 2604303 w 3229336"/>
              <a:gd name="connsiteY75" fmla="*/ 590309 h 2361235"/>
              <a:gd name="connsiteX76" fmla="*/ 2696901 w 3229336"/>
              <a:gd name="connsiteY76" fmla="*/ 567159 h 2361235"/>
              <a:gd name="connsiteX77" fmla="*/ 2928395 w 3229336"/>
              <a:gd name="connsiteY77" fmla="*/ 555584 h 2361235"/>
              <a:gd name="connsiteX78" fmla="*/ 3055716 w 3229336"/>
              <a:gd name="connsiteY78" fmla="*/ 520860 h 2361235"/>
              <a:gd name="connsiteX79" fmla="*/ 3125164 w 3229336"/>
              <a:gd name="connsiteY79" fmla="*/ 497711 h 2361235"/>
              <a:gd name="connsiteX80" fmla="*/ 3159888 w 3229336"/>
              <a:gd name="connsiteY80" fmla="*/ 486136 h 2361235"/>
              <a:gd name="connsiteX81" fmla="*/ 3183038 w 3229336"/>
              <a:gd name="connsiteY81" fmla="*/ 462987 h 2361235"/>
              <a:gd name="connsiteX82" fmla="*/ 3229336 w 3229336"/>
              <a:gd name="connsiteY82" fmla="*/ 405114 h 236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229336" h="2361235">
                <a:moveTo>
                  <a:pt x="0" y="0"/>
                </a:moveTo>
                <a:cubicBezTo>
                  <a:pt x="27007" y="11575"/>
                  <a:pt x="53597" y="24176"/>
                  <a:pt x="81022" y="34724"/>
                </a:cubicBezTo>
                <a:cubicBezTo>
                  <a:pt x="103797" y="43484"/>
                  <a:pt x="127321" y="50157"/>
                  <a:pt x="150470" y="57873"/>
                </a:cubicBezTo>
                <a:cubicBezTo>
                  <a:pt x="183252" y="68800"/>
                  <a:pt x="192304" y="68434"/>
                  <a:pt x="219919" y="92597"/>
                </a:cubicBezTo>
                <a:cubicBezTo>
                  <a:pt x="315118" y="175897"/>
                  <a:pt x="248642" y="119822"/>
                  <a:pt x="300941" y="185195"/>
                </a:cubicBezTo>
                <a:cubicBezTo>
                  <a:pt x="319789" y="208755"/>
                  <a:pt x="333034" y="214306"/>
                  <a:pt x="358815" y="231493"/>
                </a:cubicBezTo>
                <a:cubicBezTo>
                  <a:pt x="362673" y="243068"/>
                  <a:pt x="364112" y="255755"/>
                  <a:pt x="370389" y="266217"/>
                </a:cubicBezTo>
                <a:cubicBezTo>
                  <a:pt x="376004" y="275575"/>
                  <a:pt x="386722" y="280845"/>
                  <a:pt x="393539" y="289367"/>
                </a:cubicBezTo>
                <a:cubicBezTo>
                  <a:pt x="402229" y="300230"/>
                  <a:pt x="410467" y="311649"/>
                  <a:pt x="416688" y="324091"/>
                </a:cubicBezTo>
                <a:cubicBezTo>
                  <a:pt x="422144" y="335004"/>
                  <a:pt x="422807" y="347902"/>
                  <a:pt x="428263" y="358815"/>
                </a:cubicBezTo>
                <a:cubicBezTo>
                  <a:pt x="434484" y="371257"/>
                  <a:pt x="445762" y="380827"/>
                  <a:pt x="451412" y="393539"/>
                </a:cubicBezTo>
                <a:cubicBezTo>
                  <a:pt x="506509" y="517507"/>
                  <a:pt x="445322" y="419126"/>
                  <a:pt x="497711" y="497711"/>
                </a:cubicBezTo>
                <a:cubicBezTo>
                  <a:pt x="501418" y="512539"/>
                  <a:pt x="512560" y="562133"/>
                  <a:pt x="520860" y="578734"/>
                </a:cubicBezTo>
                <a:cubicBezTo>
                  <a:pt x="527081" y="591177"/>
                  <a:pt x="536293" y="601883"/>
                  <a:pt x="544010" y="613458"/>
                </a:cubicBezTo>
                <a:cubicBezTo>
                  <a:pt x="551726" y="636607"/>
                  <a:pt x="553624" y="662603"/>
                  <a:pt x="567159" y="682906"/>
                </a:cubicBezTo>
                <a:cubicBezTo>
                  <a:pt x="574875" y="694481"/>
                  <a:pt x="584087" y="705188"/>
                  <a:pt x="590308" y="717630"/>
                </a:cubicBezTo>
                <a:cubicBezTo>
                  <a:pt x="620358" y="777730"/>
                  <a:pt x="579818" y="730290"/>
                  <a:pt x="625033" y="775503"/>
                </a:cubicBezTo>
                <a:cubicBezTo>
                  <a:pt x="628891" y="790936"/>
                  <a:pt x="632036" y="806565"/>
                  <a:pt x="636607" y="821802"/>
                </a:cubicBezTo>
                <a:cubicBezTo>
                  <a:pt x="643619" y="845175"/>
                  <a:pt x="654972" y="867322"/>
                  <a:pt x="659757" y="891250"/>
                </a:cubicBezTo>
                <a:cubicBezTo>
                  <a:pt x="667715" y="931042"/>
                  <a:pt x="672006" y="957272"/>
                  <a:pt x="682906" y="995422"/>
                </a:cubicBezTo>
                <a:cubicBezTo>
                  <a:pt x="686258" y="1007154"/>
                  <a:pt x="689025" y="1019234"/>
                  <a:pt x="694481" y="1030147"/>
                </a:cubicBezTo>
                <a:cubicBezTo>
                  <a:pt x="732486" y="1106158"/>
                  <a:pt x="710914" y="1014866"/>
                  <a:pt x="740779" y="1134319"/>
                </a:cubicBezTo>
                <a:cubicBezTo>
                  <a:pt x="746024" y="1155300"/>
                  <a:pt x="766111" y="1240673"/>
                  <a:pt x="775503" y="1250065"/>
                </a:cubicBezTo>
                <a:lnTo>
                  <a:pt x="798653" y="1273215"/>
                </a:lnTo>
                <a:cubicBezTo>
                  <a:pt x="826201" y="1355860"/>
                  <a:pt x="808266" y="1322360"/>
                  <a:pt x="844952" y="1377387"/>
                </a:cubicBezTo>
                <a:lnTo>
                  <a:pt x="879676" y="1481559"/>
                </a:lnTo>
                <a:cubicBezTo>
                  <a:pt x="883534" y="1493134"/>
                  <a:pt x="888857" y="1504319"/>
                  <a:pt x="891250" y="1516283"/>
                </a:cubicBezTo>
                <a:cubicBezTo>
                  <a:pt x="894394" y="1532001"/>
                  <a:pt x="907393" y="1601771"/>
                  <a:pt x="914400" y="1620455"/>
                </a:cubicBezTo>
                <a:cubicBezTo>
                  <a:pt x="920458" y="1636611"/>
                  <a:pt x="930541" y="1650987"/>
                  <a:pt x="937549" y="1666754"/>
                </a:cubicBezTo>
                <a:cubicBezTo>
                  <a:pt x="945987" y="1685741"/>
                  <a:pt x="952259" y="1705641"/>
                  <a:pt x="960698" y="1724628"/>
                </a:cubicBezTo>
                <a:cubicBezTo>
                  <a:pt x="967706" y="1740395"/>
                  <a:pt x="977051" y="1755067"/>
                  <a:pt x="983848" y="1770926"/>
                </a:cubicBezTo>
                <a:cubicBezTo>
                  <a:pt x="988654" y="1782140"/>
                  <a:pt x="992070" y="1793919"/>
                  <a:pt x="995422" y="1805650"/>
                </a:cubicBezTo>
                <a:cubicBezTo>
                  <a:pt x="999792" y="1820946"/>
                  <a:pt x="1000731" y="1837327"/>
                  <a:pt x="1006997" y="1851949"/>
                </a:cubicBezTo>
                <a:cubicBezTo>
                  <a:pt x="1012477" y="1864735"/>
                  <a:pt x="1023925" y="1874231"/>
                  <a:pt x="1030146" y="1886673"/>
                </a:cubicBezTo>
                <a:cubicBezTo>
                  <a:pt x="1060197" y="1946776"/>
                  <a:pt x="1019655" y="1899330"/>
                  <a:pt x="1064870" y="1944547"/>
                </a:cubicBezTo>
                <a:cubicBezTo>
                  <a:pt x="1067032" y="1953196"/>
                  <a:pt x="1080903" y="2013708"/>
                  <a:pt x="1088020" y="2025569"/>
                </a:cubicBezTo>
                <a:cubicBezTo>
                  <a:pt x="1093635" y="2034927"/>
                  <a:pt x="1103453" y="2041002"/>
                  <a:pt x="1111169" y="2048719"/>
                </a:cubicBezTo>
                <a:cubicBezTo>
                  <a:pt x="1115027" y="2060294"/>
                  <a:pt x="1117288" y="2072530"/>
                  <a:pt x="1122744" y="2083443"/>
                </a:cubicBezTo>
                <a:cubicBezTo>
                  <a:pt x="1137346" y="2112648"/>
                  <a:pt x="1147509" y="2119783"/>
                  <a:pt x="1169043" y="2141316"/>
                </a:cubicBezTo>
                <a:cubicBezTo>
                  <a:pt x="1201830" y="2239682"/>
                  <a:pt x="1156103" y="2119748"/>
                  <a:pt x="1203767" y="2199190"/>
                </a:cubicBezTo>
                <a:cubicBezTo>
                  <a:pt x="1210044" y="2209652"/>
                  <a:pt x="1209064" y="2223452"/>
                  <a:pt x="1215341" y="2233914"/>
                </a:cubicBezTo>
                <a:cubicBezTo>
                  <a:pt x="1220956" y="2243272"/>
                  <a:pt x="1231943" y="2248333"/>
                  <a:pt x="1238491" y="2257063"/>
                </a:cubicBezTo>
                <a:cubicBezTo>
                  <a:pt x="1243196" y="2263337"/>
                  <a:pt x="1283804" y="2335179"/>
                  <a:pt x="1307939" y="2349660"/>
                </a:cubicBezTo>
                <a:cubicBezTo>
                  <a:pt x="1318401" y="2355937"/>
                  <a:pt x="1331088" y="2357377"/>
                  <a:pt x="1342663" y="2361235"/>
                </a:cubicBezTo>
                <a:cubicBezTo>
                  <a:pt x="1354238" y="2357377"/>
                  <a:pt x="1365383" y="2351843"/>
                  <a:pt x="1377387" y="2349660"/>
                </a:cubicBezTo>
                <a:cubicBezTo>
                  <a:pt x="1407991" y="2344096"/>
                  <a:pt x="1439974" y="2346271"/>
                  <a:pt x="1469984" y="2338086"/>
                </a:cubicBezTo>
                <a:cubicBezTo>
                  <a:pt x="1483405" y="2334426"/>
                  <a:pt x="1492265" y="2321157"/>
                  <a:pt x="1504708" y="2314936"/>
                </a:cubicBezTo>
                <a:cubicBezTo>
                  <a:pt x="1515621" y="2309480"/>
                  <a:pt x="1527858" y="2307220"/>
                  <a:pt x="1539433" y="2303362"/>
                </a:cubicBezTo>
                <a:lnTo>
                  <a:pt x="1632030" y="2210764"/>
                </a:lnTo>
                <a:lnTo>
                  <a:pt x="1666754" y="2176040"/>
                </a:lnTo>
                <a:cubicBezTo>
                  <a:pt x="1670612" y="2164465"/>
                  <a:pt x="1672404" y="2151981"/>
                  <a:pt x="1678329" y="2141316"/>
                </a:cubicBezTo>
                <a:cubicBezTo>
                  <a:pt x="1691840" y="2116995"/>
                  <a:pt x="1715829" y="2098262"/>
                  <a:pt x="1724627" y="2071868"/>
                </a:cubicBezTo>
                <a:cubicBezTo>
                  <a:pt x="1732344" y="2048719"/>
                  <a:pt x="1741859" y="2026093"/>
                  <a:pt x="1747777" y="2002420"/>
                </a:cubicBezTo>
                <a:cubicBezTo>
                  <a:pt x="1751635" y="1986987"/>
                  <a:pt x="1754781" y="1971358"/>
                  <a:pt x="1759352" y="1956121"/>
                </a:cubicBezTo>
                <a:cubicBezTo>
                  <a:pt x="1766364" y="1932749"/>
                  <a:pt x="1774785" y="1909822"/>
                  <a:pt x="1782501" y="1886673"/>
                </a:cubicBezTo>
                <a:lnTo>
                  <a:pt x="1794076" y="1851949"/>
                </a:lnTo>
                <a:cubicBezTo>
                  <a:pt x="1801764" y="1805819"/>
                  <a:pt x="1812317" y="1731111"/>
                  <a:pt x="1828800" y="1689903"/>
                </a:cubicBezTo>
                <a:lnTo>
                  <a:pt x="1851949" y="1632030"/>
                </a:lnTo>
                <a:cubicBezTo>
                  <a:pt x="1855807" y="1605022"/>
                  <a:pt x="1858644" y="1577849"/>
                  <a:pt x="1863524" y="1551007"/>
                </a:cubicBezTo>
                <a:cubicBezTo>
                  <a:pt x="1866370" y="1535356"/>
                  <a:pt x="1871978" y="1520308"/>
                  <a:pt x="1875098" y="1504709"/>
                </a:cubicBezTo>
                <a:cubicBezTo>
                  <a:pt x="1879701" y="1481696"/>
                  <a:pt x="1882070" y="1458273"/>
                  <a:pt x="1886673" y="1435260"/>
                </a:cubicBezTo>
                <a:cubicBezTo>
                  <a:pt x="1889793" y="1419661"/>
                  <a:pt x="1894797" y="1404491"/>
                  <a:pt x="1898248" y="1388962"/>
                </a:cubicBezTo>
                <a:cubicBezTo>
                  <a:pt x="1902516" y="1369757"/>
                  <a:pt x="1905964" y="1350379"/>
                  <a:pt x="1909822" y="1331088"/>
                </a:cubicBezTo>
                <a:cubicBezTo>
                  <a:pt x="1913680" y="1288648"/>
                  <a:pt x="1909372" y="1244651"/>
                  <a:pt x="1921397" y="1203767"/>
                </a:cubicBezTo>
                <a:cubicBezTo>
                  <a:pt x="1937774" y="1148087"/>
                  <a:pt x="2018186" y="1091463"/>
                  <a:pt x="2048719" y="1053296"/>
                </a:cubicBezTo>
                <a:cubicBezTo>
                  <a:pt x="2064152" y="1034005"/>
                  <a:pt x="2078939" y="1014179"/>
                  <a:pt x="2095017" y="995422"/>
                </a:cubicBezTo>
                <a:cubicBezTo>
                  <a:pt x="2120859" y="965273"/>
                  <a:pt x="2121222" y="977737"/>
                  <a:pt x="2141316" y="937549"/>
                </a:cubicBezTo>
                <a:cubicBezTo>
                  <a:pt x="2189237" y="841707"/>
                  <a:pt x="2109698" y="967615"/>
                  <a:pt x="2176040" y="868101"/>
                </a:cubicBezTo>
                <a:cubicBezTo>
                  <a:pt x="2178201" y="859458"/>
                  <a:pt x="2192074" y="798935"/>
                  <a:pt x="2199189" y="787078"/>
                </a:cubicBezTo>
                <a:cubicBezTo>
                  <a:pt x="2204804" y="777720"/>
                  <a:pt x="2214622" y="771645"/>
                  <a:pt x="2222339" y="763929"/>
                </a:cubicBezTo>
                <a:cubicBezTo>
                  <a:pt x="2242440" y="703627"/>
                  <a:pt x="2220747" y="751451"/>
                  <a:pt x="2257063" y="706055"/>
                </a:cubicBezTo>
                <a:cubicBezTo>
                  <a:pt x="2265753" y="695192"/>
                  <a:pt x="2269525" y="680237"/>
                  <a:pt x="2280212" y="671331"/>
                </a:cubicBezTo>
                <a:cubicBezTo>
                  <a:pt x="2304615" y="650995"/>
                  <a:pt x="2343077" y="643214"/>
                  <a:pt x="2372810" y="636607"/>
                </a:cubicBezTo>
                <a:cubicBezTo>
                  <a:pt x="2484521" y="611783"/>
                  <a:pt x="2374505" y="638584"/>
                  <a:pt x="2500131" y="613458"/>
                </a:cubicBezTo>
                <a:cubicBezTo>
                  <a:pt x="2515730" y="610338"/>
                  <a:pt x="2530901" y="605334"/>
                  <a:pt x="2546430" y="601883"/>
                </a:cubicBezTo>
                <a:cubicBezTo>
                  <a:pt x="2565635" y="597615"/>
                  <a:pt x="2585134" y="594733"/>
                  <a:pt x="2604303" y="590309"/>
                </a:cubicBezTo>
                <a:cubicBezTo>
                  <a:pt x="2635304" y="583155"/>
                  <a:pt x="2665125" y="568748"/>
                  <a:pt x="2696901" y="567159"/>
                </a:cubicBezTo>
                <a:lnTo>
                  <a:pt x="2928395" y="555584"/>
                </a:lnTo>
                <a:cubicBezTo>
                  <a:pt x="3034953" y="537825"/>
                  <a:pt x="2961343" y="555178"/>
                  <a:pt x="3055716" y="520860"/>
                </a:cubicBezTo>
                <a:cubicBezTo>
                  <a:pt x="3078648" y="512521"/>
                  <a:pt x="3102015" y="505427"/>
                  <a:pt x="3125164" y="497711"/>
                </a:cubicBezTo>
                <a:lnTo>
                  <a:pt x="3159888" y="486136"/>
                </a:lnTo>
                <a:cubicBezTo>
                  <a:pt x="3167605" y="478420"/>
                  <a:pt x="3176221" y="471508"/>
                  <a:pt x="3183038" y="462987"/>
                </a:cubicBezTo>
                <a:cubicBezTo>
                  <a:pt x="3241449" y="389975"/>
                  <a:pt x="3173438" y="461012"/>
                  <a:pt x="3229336" y="405114"/>
                </a:cubicBezTo>
              </a:path>
            </a:pathLst>
          </a:cu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43DCF-141A-FF4D-83F6-D20EE64D7420}"/>
              </a:ext>
            </a:extLst>
          </p:cNvPr>
          <p:cNvSpPr txBox="1"/>
          <p:nvPr/>
        </p:nvSpPr>
        <p:spPr>
          <a:xfrm>
            <a:off x="1024360" y="1459610"/>
            <a:ext cx="323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-dependent</a:t>
            </a:r>
            <a:r>
              <a:rPr lang="zh-C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egion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zh-C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 care about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8594B7-F45A-8644-8EEF-FB7AA8DD9A38}"/>
              </a:ext>
            </a:extLst>
          </p:cNvPr>
          <p:cNvSpPr/>
          <p:nvPr/>
        </p:nvSpPr>
        <p:spPr>
          <a:xfrm>
            <a:off x="6137128" y="2558728"/>
            <a:ext cx="524837" cy="2699795"/>
          </a:xfrm>
          <a:prstGeom prst="rect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53DD6A-73DF-E544-8C61-44BB0F8BA968}"/>
                  </a:ext>
                </a:extLst>
              </p:cNvPr>
              <p:cNvSpPr txBox="1"/>
              <p:nvPr/>
            </p:nvSpPr>
            <p:spPr>
              <a:xfrm>
                <a:off x="5876161" y="1667571"/>
                <a:ext cx="3078001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𝑎𝑢𝑔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this region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53DD6A-73DF-E544-8C61-44BB0F8B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61" y="1667571"/>
                <a:ext cx="3078001" cy="458395"/>
              </a:xfrm>
              <a:prstGeom prst="rect">
                <a:avLst/>
              </a:prstGeom>
              <a:blipFill>
                <a:blip r:embed="rId5"/>
                <a:stretch>
                  <a:fillRect t="-5405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0174DF02-F0C5-3449-A666-A677B6756CE8}"/>
              </a:ext>
            </a:extLst>
          </p:cNvPr>
          <p:cNvSpPr/>
          <p:nvPr/>
        </p:nvSpPr>
        <p:spPr>
          <a:xfrm rot="20005793" flipH="1">
            <a:off x="6412767" y="2282229"/>
            <a:ext cx="751570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5">
            <a:extLst>
              <a:ext uri="{FF2B5EF4-FFF2-40B4-BE49-F238E27FC236}">
                <a16:creationId xmlns:a16="http://schemas.microsoft.com/office/drawing/2014/main" id="{BB833C34-B02B-2F44-AF1B-290C4197C89A}"/>
              </a:ext>
            </a:extLst>
          </p:cNvPr>
          <p:cNvSpPr/>
          <p:nvPr/>
        </p:nvSpPr>
        <p:spPr>
          <a:xfrm rot="20005793" flipH="1">
            <a:off x="1743451" y="2325074"/>
            <a:ext cx="751570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D1CFDA-CEC2-4545-B529-BC7A7417D8A3}"/>
                  </a:ext>
                </a:extLst>
              </p:cNvPr>
              <p:cNvSpPr txBox="1"/>
              <p:nvPr/>
            </p:nvSpPr>
            <p:spPr>
              <a:xfrm>
                <a:off x="1926423" y="5217820"/>
                <a:ext cx="3118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𝜃</m:t>
                      </m:r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D1CFDA-CEC2-4545-B529-BC7A7417D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23" y="5217820"/>
                <a:ext cx="311800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77AAE7-4894-3C49-8642-4A388C254784}"/>
                  </a:ext>
                </a:extLst>
              </p:cNvPr>
              <p:cNvSpPr txBox="1"/>
              <p:nvPr/>
            </p:nvSpPr>
            <p:spPr>
              <a:xfrm>
                <a:off x="6661965" y="5217819"/>
                <a:ext cx="3118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𝜃</m:t>
                      </m:r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77AAE7-4894-3C49-8642-4A388C254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965" y="5217819"/>
                <a:ext cx="311800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30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1170-AB21-364A-A44B-C69B9EC4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Rademacher</a:t>
            </a:r>
            <a:r>
              <a:rPr lang="en-US" dirty="0"/>
              <a:t> Complexity of The Augmented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5E932-BBEA-5F4F-BD02-E20B36F7F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255" y="1112066"/>
                <a:ext cx="8797151" cy="4563836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𝑎𝑢𝑔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−1)∏1(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hidden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layer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sizes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small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∏1(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Jacobians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small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 A methods for bounding </a:t>
                </a:r>
                <a:r>
                  <a:rPr lang="en-US" dirty="0" err="1"/>
                  <a:t>Rademacher</a:t>
                </a:r>
                <a:r>
                  <a:rPr lang="en-US" dirty="0"/>
                  <a:t> complexity of </a:t>
                </a:r>
                <a:r>
                  <a:rPr lang="en-US" dirty="0">
                    <a:solidFill>
                      <a:srgbClr val="0000FF"/>
                    </a:solidFill>
                  </a:rPr>
                  <a:t>computational graphs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Can also be applied to recurrent neural networks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5E932-BBEA-5F4F-BD02-E20B36F7F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255" y="1112066"/>
                <a:ext cx="8797151" cy="4563836"/>
              </a:xfrm>
              <a:blipFill>
                <a:blip r:embed="rId2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198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CF13-AD55-124F-B3BA-8545219D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A402-9081-4640-AEF6-A1EF6B9E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Data-dependent explicit regularization is (still) important</a:t>
            </a:r>
          </a:p>
          <a:p>
            <a:r>
              <a:rPr lang="en-US" dirty="0"/>
              <a:t> more powerful than neural tangent kernel</a:t>
            </a:r>
          </a:p>
          <a:p>
            <a:r>
              <a:rPr lang="en-US" dirty="0"/>
              <a:t> </a:t>
            </a:r>
            <a:r>
              <a:rPr lang="en-US" altLang="zh-CN" dirty="0"/>
              <a:t>m</a:t>
            </a:r>
            <a:r>
              <a:rPr lang="en-US" dirty="0"/>
              <a:t>ay replace the effect of algorithmic regularization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</a:t>
            </a:r>
            <a:r>
              <a:rPr lang="en-US" dirty="0" err="1"/>
              <a:t>Question</a:t>
            </a:r>
            <a:r>
              <a:rPr lang="en-US" altLang="zh-CN" dirty="0" err="1"/>
              <a:t>s:o</a:t>
            </a:r>
            <a:r>
              <a:rPr lang="en-US" dirty="0" err="1"/>
              <a:t>ther</a:t>
            </a:r>
            <a:r>
              <a:rPr lang="en-US" dirty="0"/>
              <a:t> data-dependent regularizations? </a:t>
            </a:r>
          </a:p>
          <a:p>
            <a:r>
              <a:rPr lang="en-US" sz="2400" dirty="0"/>
              <a:t> dropout	 	</a:t>
            </a:r>
          </a:p>
          <a:p>
            <a:r>
              <a:rPr lang="en-US" sz="2400" dirty="0"/>
              <a:t> data augmentation (</a:t>
            </a:r>
            <a:r>
              <a:rPr lang="en-US" sz="2400" dirty="0" err="1"/>
              <a:t>mixup</a:t>
            </a:r>
            <a:r>
              <a:rPr lang="en-US" sz="2400" dirty="0"/>
              <a:t>, cutout, …)</a:t>
            </a:r>
          </a:p>
          <a:p>
            <a:r>
              <a:rPr lang="en-US" sz="2400" dirty="0"/>
              <a:t> new ones?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6C796-6199-BC49-B761-2772751CF41F}"/>
              </a:ext>
            </a:extLst>
          </p:cNvPr>
          <p:cNvSpPr txBox="1"/>
          <p:nvPr/>
        </p:nvSpPr>
        <p:spPr>
          <a:xfrm>
            <a:off x="6821131" y="4472325"/>
            <a:ext cx="18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66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CFEBE9-78CB-4249-A63F-0C7C36FBC939}"/>
              </a:ext>
            </a:extLst>
          </p:cNvPr>
          <p:cNvSpPr txBox="1"/>
          <p:nvPr/>
        </p:nvSpPr>
        <p:spPr>
          <a:xfrm>
            <a:off x="468249" y="120315"/>
            <a:ext cx="8207502" cy="21636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58D2E-23ED-CF4D-BC88-3C4B21B96C43}"/>
              </a:ext>
            </a:extLst>
          </p:cNvPr>
          <p:cNvSpPr txBox="1"/>
          <p:nvPr/>
        </p:nvSpPr>
        <p:spPr>
          <a:xfrm>
            <a:off x="468249" y="3642962"/>
            <a:ext cx="8207502" cy="1637361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Hypothesis: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tochastic gradient descent, with proper initialization and learning rate,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prefers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to converging to a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low-complexity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solution, when it exists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54612-ED19-2845-872B-77566C9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66540"/>
            <a:ext cx="8563356" cy="976775"/>
          </a:xfrm>
        </p:spPr>
        <p:txBody>
          <a:bodyPr/>
          <a:lstStyle/>
          <a:p>
            <a:r>
              <a:rPr lang="en-US" dirty="0"/>
              <a:t>Algorithmic/Implicit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0AD4216-D19B-604B-8121-08D999B31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249" y="1110360"/>
                <a:ext cx="8207502" cy="2141773"/>
              </a:xfrm>
            </p:spPr>
            <p:txBody>
              <a:bodyPr/>
              <a:lstStyle/>
              <a:p>
                <a:pPr marL="342900" indent="-342900"/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Over-parametrized regime (# parameters &gt; # samples): </a:t>
                </a:r>
                <a:endParaRPr lang="en-US" i="1" dirty="0">
                  <a:latin typeface="Cambria Math" panose="02040503050406030204" pitchFamily="18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libri" charset="0"/>
                    <a:cs typeface="Calibri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     ∃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multiple solutions that can perfectly fit to training data</a:t>
                </a: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[Zhang et al’17]</a:t>
                </a:r>
                <a:r>
                  <a:rPr lang="en-US" dirty="0"/>
                  <a:t>: the same architecture and the same algorithm can fit perfectly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sz="2200" dirty="0"/>
                  <a:t>training data with real labels</a:t>
                </a:r>
              </a:p>
              <a:p>
                <a:pPr lvl="1"/>
                <a:r>
                  <a:rPr lang="en-US" sz="2200" dirty="0"/>
                  <a:t> training data with random labels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0AD4216-D19B-604B-8121-08D999B31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249" y="1110360"/>
                <a:ext cx="8207502" cy="2141773"/>
              </a:xfrm>
              <a:blipFill>
                <a:blip r:embed="rId2"/>
                <a:stretch>
                  <a:fillRect l="-464"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4179FBF-59D8-3747-A9A1-B2879C9D88CA}"/>
              </a:ext>
            </a:extLst>
          </p:cNvPr>
          <p:cNvSpPr/>
          <p:nvPr/>
        </p:nvSpPr>
        <p:spPr>
          <a:xfrm>
            <a:off x="3529307" y="5281728"/>
            <a:ext cx="2462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Intrinsic complexity of the data matters</a:t>
            </a:r>
          </a:p>
        </p:txBody>
      </p:sp>
      <p:sp>
        <p:nvSpPr>
          <p:cNvPr id="7" name="Arc 25">
            <a:extLst>
              <a:ext uri="{FF2B5EF4-FFF2-40B4-BE49-F238E27FC236}">
                <a16:creationId xmlns:a16="http://schemas.microsoft.com/office/drawing/2014/main" id="{5B5B15A7-200A-2146-AF6E-5E20DAC01EB0}"/>
              </a:ext>
            </a:extLst>
          </p:cNvPr>
          <p:cNvSpPr/>
          <p:nvPr/>
        </p:nvSpPr>
        <p:spPr>
          <a:xfrm rot="1518986" flipH="1">
            <a:off x="2408722" y="5229874"/>
            <a:ext cx="1136528" cy="47418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25">
            <a:extLst>
              <a:ext uri="{FF2B5EF4-FFF2-40B4-BE49-F238E27FC236}">
                <a16:creationId xmlns:a16="http://schemas.microsoft.com/office/drawing/2014/main" id="{E5D26B64-F40C-604C-B290-FFEEF035E1A0}"/>
              </a:ext>
            </a:extLst>
          </p:cNvPr>
          <p:cNvSpPr/>
          <p:nvPr/>
        </p:nvSpPr>
        <p:spPr>
          <a:xfrm flipH="1">
            <a:off x="5076826" y="3155410"/>
            <a:ext cx="1136528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39529-31CF-F74A-BC46-3C9BD593C79E}"/>
              </a:ext>
            </a:extLst>
          </p:cNvPr>
          <p:cNvSpPr/>
          <p:nvPr/>
        </p:nvSpPr>
        <p:spPr>
          <a:xfrm>
            <a:off x="6968778" y="3575917"/>
            <a:ext cx="22767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Algorithms matter</a:t>
            </a:r>
          </a:p>
        </p:txBody>
      </p:sp>
      <p:sp>
        <p:nvSpPr>
          <p:cNvPr id="10" name="Arc 25">
            <a:extLst>
              <a:ext uri="{FF2B5EF4-FFF2-40B4-BE49-F238E27FC236}">
                <a16:creationId xmlns:a16="http://schemas.microsoft.com/office/drawing/2014/main" id="{7ED688CF-735A-934D-80AA-D80FA0DDF8EF}"/>
              </a:ext>
            </a:extLst>
          </p:cNvPr>
          <p:cNvSpPr/>
          <p:nvPr/>
        </p:nvSpPr>
        <p:spPr>
          <a:xfrm rot="19303594" flipH="1">
            <a:off x="6597717" y="3878115"/>
            <a:ext cx="524923" cy="154554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8E0BF-7217-5145-A1ED-C63B3751EE69}"/>
              </a:ext>
            </a:extLst>
          </p:cNvPr>
          <p:cNvSpPr/>
          <p:nvPr/>
        </p:nvSpPr>
        <p:spPr>
          <a:xfrm>
            <a:off x="6345781" y="2745496"/>
            <a:ext cx="2462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 low-complexity solution exists</a:t>
            </a:r>
          </a:p>
        </p:txBody>
      </p:sp>
    </p:spTree>
    <p:extLst>
      <p:ext uri="{BB962C8B-B14F-4D97-AF65-F5344CB8AC3E}">
        <p14:creationId xmlns:p14="http://schemas.microsoft.com/office/powerpoint/2010/main" val="29017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4612-ED19-2845-872B-77566C9B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Algorithmic/Implicit Regularization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0AD4216-D19B-604B-8121-08D999B31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1251969"/>
                <a:ext cx="8207502" cy="2141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1</a:t>
                </a:r>
              </a:p>
              <a:p>
                <a:r>
                  <a:rPr lang="en-US" sz="2200" dirty="0"/>
                  <a:t> Linear regression: stochastic gradient descent </a:t>
                </a:r>
                <a:r>
                  <a:rPr lang="en-US" sz="2200" dirty="0">
                    <a:solidFill>
                      <a:srgbClr val="0432FF"/>
                    </a:solidFill>
                  </a:rPr>
                  <a:t>with zero initialization </a:t>
                </a:r>
                <a:r>
                  <a:rPr lang="en-US" sz="2200" dirty="0"/>
                  <a:t>converges to the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solution</a:t>
                </a:r>
              </a:p>
              <a:p>
                <a:pPr lvl="1"/>
                <a:r>
                  <a:rPr lang="en-US" sz="2200" dirty="0"/>
                  <a:t> the parameter stays in the span of the data   </a:t>
                </a:r>
              </a:p>
              <a:p>
                <a:pPr marL="274320" lvl="1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400" dirty="0"/>
                  <a:t>Example 2</a:t>
                </a:r>
              </a:p>
              <a:p>
                <a:r>
                  <a:rPr lang="en-US" sz="2400" dirty="0"/>
                  <a:t> Logistic regression: gradient descent converges to the max-margin solution </a:t>
                </a:r>
                <a:r>
                  <a:rPr lang="en-US" sz="2000" dirty="0">
                    <a:solidFill>
                      <a:srgbClr val="7030A0"/>
                    </a:solidFill>
                  </a:rPr>
                  <a:t>[Soudry-Hoffer-Nacson-Gunasekar-Srebro’17, Ji-Telgarsky’18]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0AD4216-D19B-604B-8121-08D999B31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251969"/>
                <a:ext cx="8207502" cy="2141773"/>
              </a:xfrm>
              <a:blipFill>
                <a:blip r:embed="rId2"/>
                <a:stretch>
                  <a:fillRect l="-1082" t="-3550" r="-927" b="-66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4612-ED19-2845-872B-77566C9B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Algorithmic/Implicit Regularization (Cont’d)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D4216-D19B-604B-8121-08D999B3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49" y="943213"/>
            <a:ext cx="8207502" cy="2141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3</a:t>
            </a:r>
          </a:p>
          <a:p>
            <a:r>
              <a:rPr lang="en-US" sz="2200" dirty="0"/>
              <a:t> Neural networks with quadratic activations (or matrix sensing)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0711DB-FFE4-2342-9D5D-1B4BAE91D7E5}"/>
              </a:ext>
            </a:extLst>
          </p:cNvPr>
          <p:cNvGrpSpPr>
            <a:grpSpLocks noChangeAspect="1"/>
          </p:cNvGrpSpPr>
          <p:nvPr/>
        </p:nvGrpSpPr>
        <p:grpSpPr>
          <a:xfrm>
            <a:off x="1194693" y="3359053"/>
            <a:ext cx="2530667" cy="1666355"/>
            <a:chOff x="1204911" y="1090462"/>
            <a:chExt cx="2811852" cy="1851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6F9113-3D1C-6046-A6E6-D1E5ED41936A}"/>
                    </a:ext>
                  </a:extLst>
                </p:cNvPr>
                <p:cNvSpPr txBox="1"/>
                <p:nvPr/>
              </p:nvSpPr>
              <p:spPr>
                <a:xfrm>
                  <a:off x="1466523" y="1090462"/>
                  <a:ext cx="1723243" cy="4369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3B2E68A-928F-384F-B91A-C432A6950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523" y="1090462"/>
                  <a:ext cx="1723243" cy="436979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04CEC7-A24C-C645-B63D-2AC153061534}"/>
                </a:ext>
              </a:extLst>
            </p:cNvPr>
            <p:cNvSpPr txBox="1"/>
            <p:nvPr/>
          </p:nvSpPr>
          <p:spPr>
            <a:xfrm>
              <a:off x="2797704" y="1803288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E8D394-5257-774B-90CE-2CA85A1209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97703" y="2158042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DEE3C14-2553-624E-8608-167D4975BE05}"/>
                    </a:ext>
                  </a:extLst>
                </p:cNvPr>
                <p:cNvSpPr txBox="1"/>
                <p:nvPr/>
              </p:nvSpPr>
              <p:spPr>
                <a:xfrm>
                  <a:off x="1204911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50E97E34-D0BB-B94E-BBC9-43193B15B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11" y="1976185"/>
                  <a:ext cx="617220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EDD33CE-25CB-004F-ADC7-4E84645120B6}"/>
                    </a:ext>
                  </a:extLst>
                </p:cNvPr>
                <p:cNvSpPr txBox="1"/>
                <p:nvPr/>
              </p:nvSpPr>
              <p:spPr>
                <a:xfrm>
                  <a:off x="3399543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9C13D5C-5A1C-D148-BF40-BE6BE4C8F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543" y="1976185"/>
                  <a:ext cx="617220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227710-B834-BB45-A90D-D8BF47B9C965}"/>
                </a:ext>
              </a:extLst>
            </p:cNvPr>
            <p:cNvSpPr/>
            <p:nvPr/>
          </p:nvSpPr>
          <p:spPr>
            <a:xfrm>
              <a:off x="1747269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4F5CA1-768F-D147-9838-8E21670148BC}"/>
                </a:ext>
              </a:extLst>
            </p:cNvPr>
            <p:cNvSpPr/>
            <p:nvPr/>
          </p:nvSpPr>
          <p:spPr>
            <a:xfrm>
              <a:off x="1747269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91ADCC-2C19-C747-A9D5-51BF63E5EF5A}"/>
                </a:ext>
              </a:extLst>
            </p:cNvPr>
            <p:cNvSpPr/>
            <p:nvPr/>
          </p:nvSpPr>
          <p:spPr>
            <a:xfrm>
              <a:off x="1747269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BFEA26-5E60-DF47-A966-FF06AAF8E07C}"/>
                </a:ext>
              </a:extLst>
            </p:cNvPr>
            <p:cNvSpPr/>
            <p:nvPr/>
          </p:nvSpPr>
          <p:spPr>
            <a:xfrm>
              <a:off x="1747269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A1941F-694A-1943-86C3-92B183E58443}"/>
                </a:ext>
              </a:extLst>
            </p:cNvPr>
            <p:cNvSpPr/>
            <p:nvPr/>
          </p:nvSpPr>
          <p:spPr>
            <a:xfrm>
              <a:off x="2443366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E10C942-5D9F-D04F-8C6F-FB6846650B40}"/>
                </a:ext>
              </a:extLst>
            </p:cNvPr>
            <p:cNvSpPr/>
            <p:nvPr/>
          </p:nvSpPr>
          <p:spPr>
            <a:xfrm>
              <a:off x="2443366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2FCF7E1-B598-384F-9899-68074471490D}"/>
                </a:ext>
              </a:extLst>
            </p:cNvPr>
            <p:cNvCxnSpPr>
              <a:cxnSpLocks/>
              <a:stCxn id="15" idx="6"/>
              <a:endCxn id="19" idx="2"/>
            </p:cNvCxnSpPr>
            <p:nvPr/>
          </p:nvCxnSpPr>
          <p:spPr>
            <a:xfrm>
              <a:off x="1975869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E59AD6-E15F-AC4E-97F8-BF914FFAC33E}"/>
                </a:ext>
              </a:extLst>
            </p:cNvPr>
            <p:cNvCxnSpPr>
              <a:cxnSpLocks/>
              <a:stCxn id="15" idx="6"/>
              <a:endCxn id="20" idx="2"/>
            </p:cNvCxnSpPr>
            <p:nvPr/>
          </p:nvCxnSpPr>
          <p:spPr>
            <a:xfrm>
              <a:off x="1975869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E86B86-35D8-384D-93EF-E9D281ED0425}"/>
                </a:ext>
              </a:extLst>
            </p:cNvPr>
            <p:cNvCxnSpPr>
              <a:cxnSpLocks/>
              <a:stCxn id="16" idx="6"/>
              <a:endCxn id="19" idx="2"/>
            </p:cNvCxnSpPr>
            <p:nvPr/>
          </p:nvCxnSpPr>
          <p:spPr>
            <a:xfrm>
              <a:off x="1975869" y="2008084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CE73FE8-E18B-814C-8A93-84C3CC810D31}"/>
                </a:ext>
              </a:extLst>
            </p:cNvPr>
            <p:cNvCxnSpPr>
              <a:cxnSpLocks/>
              <a:stCxn id="16" idx="6"/>
              <a:endCxn id="20" idx="2"/>
            </p:cNvCxnSpPr>
            <p:nvPr/>
          </p:nvCxnSpPr>
          <p:spPr>
            <a:xfrm>
              <a:off x="1975869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0738C5C-19F0-3449-AC4E-58E409DBF036}"/>
                </a:ext>
              </a:extLst>
            </p:cNvPr>
            <p:cNvCxnSpPr>
              <a:cxnSpLocks/>
              <a:stCxn id="17" idx="6"/>
              <a:endCxn id="19" idx="2"/>
            </p:cNvCxnSpPr>
            <p:nvPr/>
          </p:nvCxnSpPr>
          <p:spPr>
            <a:xfrm flipV="1">
              <a:off x="1975869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7EF9B2C-F532-6645-9F82-A6A7BA8B6743}"/>
                </a:ext>
              </a:extLst>
            </p:cNvPr>
            <p:cNvCxnSpPr>
              <a:cxnSpLocks/>
              <a:stCxn id="18" idx="6"/>
              <a:endCxn id="20" idx="2"/>
            </p:cNvCxnSpPr>
            <p:nvPr/>
          </p:nvCxnSpPr>
          <p:spPr>
            <a:xfrm flipV="1">
              <a:off x="1975869" y="2417876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7A25874-02F0-844B-9DAA-3D26E7CE1AA2}"/>
                </a:ext>
              </a:extLst>
            </p:cNvPr>
            <p:cNvCxnSpPr>
              <a:cxnSpLocks/>
              <a:stCxn id="17" idx="6"/>
              <a:endCxn id="20" idx="2"/>
            </p:cNvCxnSpPr>
            <p:nvPr/>
          </p:nvCxnSpPr>
          <p:spPr>
            <a:xfrm>
              <a:off x="1975869" y="2417876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3FC779-E687-0C4D-B2AD-422B8EFC7EE7}"/>
                </a:ext>
              </a:extLst>
            </p:cNvPr>
            <p:cNvSpPr/>
            <p:nvPr/>
          </p:nvSpPr>
          <p:spPr>
            <a:xfrm>
              <a:off x="3318780" y="209868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57A215F-00AD-5141-8C01-03846B01D16E}"/>
                </a:ext>
              </a:extLst>
            </p:cNvPr>
            <p:cNvCxnSpPr>
              <a:cxnSpLocks/>
              <a:stCxn id="19" idx="6"/>
              <a:endCxn id="28" idx="2"/>
            </p:cNvCxnSpPr>
            <p:nvPr/>
          </p:nvCxnSpPr>
          <p:spPr>
            <a:xfrm>
              <a:off x="2671966" y="2008084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9BCBD2A-EEFF-AB48-90A8-7FE499C88E8E}"/>
                </a:ext>
              </a:extLst>
            </p:cNvPr>
            <p:cNvCxnSpPr>
              <a:cxnSpLocks/>
              <a:stCxn id="20" idx="6"/>
              <a:endCxn id="28" idx="2"/>
            </p:cNvCxnSpPr>
            <p:nvPr/>
          </p:nvCxnSpPr>
          <p:spPr>
            <a:xfrm flipV="1">
              <a:off x="2671966" y="2212980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9047F2-436A-5B42-A251-605182AF9F17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1975869" y="2008084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FBD81A-3B10-5046-A9B7-78BF18C73160}"/>
              </a:ext>
            </a:extLst>
          </p:cNvPr>
          <p:cNvGrpSpPr>
            <a:grpSpLocks noChangeAspect="1"/>
          </p:cNvGrpSpPr>
          <p:nvPr/>
        </p:nvGrpSpPr>
        <p:grpSpPr>
          <a:xfrm>
            <a:off x="5463059" y="3350185"/>
            <a:ext cx="2505964" cy="1688619"/>
            <a:chOff x="5656437" y="1047229"/>
            <a:chExt cx="2811852" cy="1894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6021DFE-AE01-1B42-8452-6754DB0241C0}"/>
                    </a:ext>
                  </a:extLst>
                </p:cNvPr>
                <p:cNvSpPr txBox="1"/>
                <p:nvPr/>
              </p:nvSpPr>
              <p:spPr>
                <a:xfrm>
                  <a:off x="5857873" y="1047229"/>
                  <a:ext cx="1640018" cy="4369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39B035-04E8-9347-BEE9-320A1E142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873" y="1047229"/>
                  <a:ext cx="1640018" cy="436979"/>
                </a:xfrm>
                <a:prstGeom prst="rect">
                  <a:avLst/>
                </a:prstGeom>
                <a:blipFill>
                  <a:blip r:embed="rId4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2A9696-178A-F44B-A92D-C004512300E1}"/>
                </a:ext>
              </a:extLst>
            </p:cNvPr>
            <p:cNvSpPr txBox="1"/>
            <p:nvPr/>
          </p:nvSpPr>
          <p:spPr>
            <a:xfrm>
              <a:off x="7249232" y="1532807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072F9D-4D04-8C45-A011-5EDBB441FED2}"/>
                </a:ext>
              </a:extLst>
            </p:cNvPr>
            <p:cNvSpPr txBox="1"/>
            <p:nvPr/>
          </p:nvSpPr>
          <p:spPr>
            <a:xfrm>
              <a:off x="7249230" y="1874408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3BE004-67AD-894C-A4CC-768E1D80499B}"/>
                </a:ext>
              </a:extLst>
            </p:cNvPr>
            <p:cNvSpPr txBox="1"/>
            <p:nvPr/>
          </p:nvSpPr>
          <p:spPr>
            <a:xfrm>
              <a:off x="7249231" y="2426970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E6D8D37-F819-E043-9BE6-3B224AF3EC4F}"/>
                    </a:ext>
                  </a:extLst>
                </p:cNvPr>
                <p:cNvSpPr txBox="1"/>
                <p:nvPr/>
              </p:nvSpPr>
              <p:spPr>
                <a:xfrm>
                  <a:off x="5656437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8D2232-279C-4A46-B847-6162DD8E1C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37" y="1976185"/>
                  <a:ext cx="61722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A218FF8-2727-5A47-9E48-56052515DF8B}"/>
                    </a:ext>
                  </a:extLst>
                </p:cNvPr>
                <p:cNvSpPr txBox="1"/>
                <p:nvPr/>
              </p:nvSpPr>
              <p:spPr>
                <a:xfrm>
                  <a:off x="7851069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1E4EF58-1F37-DD4A-AC27-B36986B2B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69" y="1976185"/>
                  <a:ext cx="617220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25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5AAA683-1D62-B641-96EA-032853492B75}"/>
                </a:ext>
              </a:extLst>
            </p:cNvPr>
            <p:cNvSpPr/>
            <p:nvPr/>
          </p:nvSpPr>
          <p:spPr>
            <a:xfrm>
              <a:off x="6198795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A9281D9-2190-5742-973C-9E408CBBA67D}"/>
                </a:ext>
              </a:extLst>
            </p:cNvPr>
            <p:cNvSpPr/>
            <p:nvPr/>
          </p:nvSpPr>
          <p:spPr>
            <a:xfrm>
              <a:off x="6198795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0D8A100-50E6-F74D-BB11-7D5A9C15A7A5}"/>
                </a:ext>
              </a:extLst>
            </p:cNvPr>
            <p:cNvSpPr/>
            <p:nvPr/>
          </p:nvSpPr>
          <p:spPr>
            <a:xfrm>
              <a:off x="6198795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F71CCF8-B1DD-C846-B569-3334B221DC03}"/>
                </a:ext>
              </a:extLst>
            </p:cNvPr>
            <p:cNvSpPr/>
            <p:nvPr/>
          </p:nvSpPr>
          <p:spPr>
            <a:xfrm>
              <a:off x="6198795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1FD4BF-ED0A-5543-A46B-02FB6A4B9E4F}"/>
                </a:ext>
              </a:extLst>
            </p:cNvPr>
            <p:cNvSpPr/>
            <p:nvPr/>
          </p:nvSpPr>
          <p:spPr>
            <a:xfrm>
              <a:off x="6894892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9C14F5A-B9F4-664D-ABE0-BDCFE02F8973}"/>
                </a:ext>
              </a:extLst>
            </p:cNvPr>
            <p:cNvSpPr/>
            <p:nvPr/>
          </p:nvSpPr>
          <p:spPr>
            <a:xfrm>
              <a:off x="6894892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6BF4911-FF25-3F44-A337-1E6642A9E857}"/>
                </a:ext>
              </a:extLst>
            </p:cNvPr>
            <p:cNvSpPr/>
            <p:nvPr/>
          </p:nvSpPr>
          <p:spPr>
            <a:xfrm>
              <a:off x="6894892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FE03A8-2A64-9142-9E9C-BB043F27FA2B}"/>
                </a:ext>
              </a:extLst>
            </p:cNvPr>
            <p:cNvSpPr/>
            <p:nvPr/>
          </p:nvSpPr>
          <p:spPr>
            <a:xfrm>
              <a:off x="6894892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275D915-F41E-7541-AD1B-1CE499C65509}"/>
                </a:ext>
              </a:extLst>
            </p:cNvPr>
            <p:cNvCxnSpPr>
              <a:cxnSpLocks/>
              <a:stCxn id="39" idx="6"/>
              <a:endCxn id="44" idx="2"/>
            </p:cNvCxnSpPr>
            <p:nvPr/>
          </p:nvCxnSpPr>
          <p:spPr>
            <a:xfrm>
              <a:off x="6427395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2DF691-D568-7649-827D-C7E7ACCA0988}"/>
                </a:ext>
              </a:extLst>
            </p:cNvPr>
            <p:cNvCxnSpPr>
              <a:cxnSpLocks/>
              <a:stCxn id="39" idx="6"/>
              <a:endCxn id="45" idx="2"/>
            </p:cNvCxnSpPr>
            <p:nvPr/>
          </p:nvCxnSpPr>
          <p:spPr>
            <a:xfrm>
              <a:off x="6427395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0678977-7B91-4944-9D31-E27E4AC54A8E}"/>
                </a:ext>
              </a:extLst>
            </p:cNvPr>
            <p:cNvCxnSpPr>
              <a:cxnSpLocks/>
              <a:stCxn id="39" idx="6"/>
              <a:endCxn id="46" idx="3"/>
            </p:cNvCxnSpPr>
            <p:nvPr/>
          </p:nvCxnSpPr>
          <p:spPr>
            <a:xfrm>
              <a:off x="6427395" y="1598292"/>
              <a:ext cx="500975" cy="131019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5DD0FC8-28E9-724C-ABC2-E51FDA5772D9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V="1">
              <a:off x="6427395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5926882-95B7-DE42-B4B9-94BE8BEEEBBA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6427395" y="2008084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1464D89-B3DF-1449-867B-06BBCBBE316F}"/>
                </a:ext>
              </a:extLst>
            </p:cNvPr>
            <p:cNvCxnSpPr>
              <a:cxnSpLocks/>
              <a:stCxn id="40" idx="6"/>
              <a:endCxn id="45" idx="2"/>
            </p:cNvCxnSpPr>
            <p:nvPr/>
          </p:nvCxnSpPr>
          <p:spPr>
            <a:xfrm>
              <a:off x="6427395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ACD827D-8704-D046-9431-ED4FEDD721E8}"/>
                </a:ext>
              </a:extLst>
            </p:cNvPr>
            <p:cNvCxnSpPr>
              <a:cxnSpLocks/>
              <a:stCxn id="40" idx="6"/>
              <a:endCxn id="46" idx="2"/>
            </p:cNvCxnSpPr>
            <p:nvPr/>
          </p:nvCxnSpPr>
          <p:spPr>
            <a:xfrm>
              <a:off x="6427395" y="2008084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CC37BFF-E30A-6F47-A093-C4C9049B5FD7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V="1">
              <a:off x="6427395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B7C1AE2-8B1E-DF41-A6D3-A38FE323BE0D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 flipV="1">
              <a:off x="6427395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7BA2984-B0A7-854E-932B-DADFFAA58A24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6427395" y="2429363"/>
              <a:ext cx="467497" cy="39830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71AA113-31BA-1541-8CEA-93B3AD5216A7}"/>
                </a:ext>
              </a:extLst>
            </p:cNvPr>
            <p:cNvCxnSpPr>
              <a:cxnSpLocks/>
              <a:stCxn id="42" idx="6"/>
              <a:endCxn id="45" idx="2"/>
            </p:cNvCxnSpPr>
            <p:nvPr/>
          </p:nvCxnSpPr>
          <p:spPr>
            <a:xfrm flipV="1">
              <a:off x="6427395" y="2417876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ED7045A-AE0F-1640-8E15-D3645F45ACCA}"/>
                </a:ext>
              </a:extLst>
            </p:cNvPr>
            <p:cNvCxnSpPr>
              <a:cxnSpLocks/>
              <a:stCxn id="41" idx="6"/>
              <a:endCxn id="45" idx="2"/>
            </p:cNvCxnSpPr>
            <p:nvPr/>
          </p:nvCxnSpPr>
          <p:spPr>
            <a:xfrm>
              <a:off x="6427395" y="2417876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1B4B431-294B-8641-BC21-7E99739643CD}"/>
                </a:ext>
              </a:extLst>
            </p:cNvPr>
            <p:cNvCxnSpPr>
              <a:cxnSpLocks/>
              <a:stCxn id="42" idx="6"/>
              <a:endCxn id="46" idx="2"/>
            </p:cNvCxnSpPr>
            <p:nvPr/>
          </p:nvCxnSpPr>
          <p:spPr>
            <a:xfrm>
              <a:off x="6427395" y="2827668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DF4BC8B-4EDC-CD41-B1CF-D9811BA4B4FE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>
            <a:xfrm flipV="1">
              <a:off x="6427395" y="1598292"/>
              <a:ext cx="467497" cy="122937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78E85E7-1105-354F-AF09-AB30C9C3FDCE}"/>
                </a:ext>
              </a:extLst>
            </p:cNvPr>
            <p:cNvCxnSpPr>
              <a:cxnSpLocks/>
              <a:stCxn id="39" idx="6"/>
              <a:endCxn id="43" idx="2"/>
            </p:cNvCxnSpPr>
            <p:nvPr/>
          </p:nvCxnSpPr>
          <p:spPr>
            <a:xfrm>
              <a:off x="6427395" y="1598292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BFEF9B6-8143-6E45-8C60-139846EAAD74}"/>
                </a:ext>
              </a:extLst>
            </p:cNvPr>
            <p:cNvCxnSpPr>
              <a:cxnSpLocks/>
              <a:stCxn id="43" idx="6"/>
              <a:endCxn id="63" idx="2"/>
            </p:cNvCxnSpPr>
            <p:nvPr/>
          </p:nvCxnSpPr>
          <p:spPr>
            <a:xfrm>
              <a:off x="7123492" y="1598292"/>
              <a:ext cx="646814" cy="6146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C0952A1-6856-1A41-8088-8DE934B22AD2}"/>
                </a:ext>
              </a:extLst>
            </p:cNvPr>
            <p:cNvSpPr/>
            <p:nvPr/>
          </p:nvSpPr>
          <p:spPr>
            <a:xfrm>
              <a:off x="7770306" y="209868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8ECEE53-A30B-4744-852A-7FC4239C9E8E}"/>
                </a:ext>
              </a:extLst>
            </p:cNvPr>
            <p:cNvCxnSpPr>
              <a:cxnSpLocks/>
              <a:stCxn id="44" idx="6"/>
              <a:endCxn id="63" idx="2"/>
            </p:cNvCxnSpPr>
            <p:nvPr/>
          </p:nvCxnSpPr>
          <p:spPr>
            <a:xfrm>
              <a:off x="7123492" y="2008084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354B7AC-2F2A-1D41-8444-9A46E5C16ACF}"/>
                </a:ext>
              </a:extLst>
            </p:cNvPr>
            <p:cNvCxnSpPr>
              <a:cxnSpLocks/>
              <a:stCxn id="45" idx="6"/>
              <a:endCxn id="63" idx="2"/>
            </p:cNvCxnSpPr>
            <p:nvPr/>
          </p:nvCxnSpPr>
          <p:spPr>
            <a:xfrm flipV="1">
              <a:off x="7123492" y="2212980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172BE69-C6D9-5A47-B17F-90B6303A3883}"/>
                </a:ext>
              </a:extLst>
            </p:cNvPr>
            <p:cNvCxnSpPr>
              <a:cxnSpLocks/>
              <a:stCxn id="46" idx="6"/>
              <a:endCxn id="63" idx="2"/>
            </p:cNvCxnSpPr>
            <p:nvPr/>
          </p:nvCxnSpPr>
          <p:spPr>
            <a:xfrm flipV="1">
              <a:off x="7123492" y="2212980"/>
              <a:ext cx="646814" cy="6146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B7AC326-9E2B-1142-8B4B-8FE11C8BF2DD}"/>
              </a:ext>
            </a:extLst>
          </p:cNvPr>
          <p:cNvSpPr/>
          <p:nvPr/>
        </p:nvSpPr>
        <p:spPr>
          <a:xfrm>
            <a:off x="999671" y="5146518"/>
            <a:ext cx="2462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ground-truth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41658E5-9F41-C24F-B535-5292AEDA131B}"/>
              </a:ext>
            </a:extLst>
          </p:cNvPr>
          <p:cNvSpPr/>
          <p:nvPr/>
        </p:nvSpPr>
        <p:spPr>
          <a:xfrm>
            <a:off x="5043642" y="5146186"/>
            <a:ext cx="3046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over-parameterized learned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9DCDAD3-1411-144A-8165-9CBC696083F2}"/>
                  </a:ext>
                </a:extLst>
              </p:cNvPr>
              <p:cNvSpPr txBox="1"/>
              <p:nvPr/>
            </p:nvSpPr>
            <p:spPr>
              <a:xfrm>
                <a:off x="579436" y="1968798"/>
                <a:ext cx="7985127" cy="1165608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200" dirty="0">
                    <a:solidFill>
                      <a:srgbClr val="0432FF"/>
                    </a:solidFill>
                    <a:latin typeface="Calibri" charset="0"/>
                    <a:ea typeface="Calibri" charset="0"/>
                    <a:cs typeface="Calibri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≥</m:t>
                    </m:r>
                    <m:r>
                      <a:rPr lang="en-US" sz="2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, gradient descent, with small initialization, converges to the minimum </a:t>
                </a:r>
                <a:r>
                  <a:rPr lang="en-US" sz="2200" dirty="0" err="1">
                    <a:latin typeface="Calibri" charset="0"/>
                    <a:ea typeface="Calibri" charset="0"/>
                    <a:cs typeface="Calibri" charset="0"/>
                  </a:rPr>
                  <a:t>Frobenius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norm solution,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𝑈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exists and # samples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≳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𝑑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𝑟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. 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[Li-M.-Zhang</a:t>
                </a:r>
                <a:r>
                  <a:rPr lang="zh-CN" alt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‘</a:t>
                </a:r>
                <a:r>
                  <a:rPr lang="en-US" altLang="zh-CN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18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] </a:t>
                </a:r>
                <a:endParaRPr lang="en-US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9DCDAD3-1411-144A-8165-9CBC69608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36" y="1968798"/>
                <a:ext cx="7985127" cy="1165608"/>
              </a:xfrm>
              <a:prstGeom prst="rect">
                <a:avLst/>
              </a:prstGeom>
              <a:blipFill>
                <a:blip r:embed="rId10"/>
                <a:stretch>
                  <a:fillRect l="-792" b="-6316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4612-ED19-2845-872B-77566C9B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Algorithmic/Implicit Regularization (Cont’d)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D4216-D19B-604B-8121-08D999B3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49" y="943213"/>
            <a:ext cx="8207502" cy="2141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4</a:t>
            </a:r>
          </a:p>
          <a:p>
            <a:r>
              <a:rPr lang="en-US" sz="2200" dirty="0"/>
              <a:t> Neural networks with “large”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064105C-24F6-174E-8B4D-2BD8AA5A238B}"/>
                  </a:ext>
                </a:extLst>
              </p:cNvPr>
              <p:cNvSpPr txBox="1"/>
              <p:nvPr/>
            </p:nvSpPr>
            <p:spPr>
              <a:xfrm>
                <a:off x="729105" y="1966599"/>
                <a:ext cx="7685790" cy="1629425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For any large enough width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𝑚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gradient descent with </a:t>
                </a:r>
                <a:r>
                  <a:rPr 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a certain initialization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converges to a function that fits the data perfectly with minimum norm in the RKHS defined by the neural tangent kernel. 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[Li-Liang’18, Allen-Zhu et al’18, Du et al’18, Zou et al’18, Arora et al’19]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064105C-24F6-174E-8B4D-2BD8AA5A2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05" y="1966599"/>
                <a:ext cx="7685790" cy="1629425"/>
              </a:xfrm>
              <a:prstGeom prst="rect">
                <a:avLst/>
              </a:prstGeom>
              <a:blipFill>
                <a:blip r:embed="rId3"/>
                <a:stretch>
                  <a:fillRect l="-657" b="-763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40741FBA-E493-4049-8559-AE9090C88C63}"/>
              </a:ext>
            </a:extLst>
          </p:cNvPr>
          <p:cNvSpPr txBox="1">
            <a:spLocks/>
          </p:cNvSpPr>
          <p:nvPr/>
        </p:nvSpPr>
        <p:spPr>
          <a:xfrm>
            <a:off x="468249" y="3803187"/>
            <a:ext cx="8207502" cy="214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Initialization is chosen so that the initial output is on the order of 1</a:t>
            </a:r>
          </a:p>
          <a:p>
            <a:r>
              <a:rPr lang="en-US" i="1" dirty="0"/>
              <a:t> </a:t>
            </a:r>
            <a:r>
              <a:rPr lang="en-US" dirty="0"/>
              <a:t>My view: this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the best that one can achieve with neural nets </a:t>
            </a:r>
          </a:p>
          <a:p>
            <a:pPr lvl="1"/>
            <a:r>
              <a:rPr lang="en-US" sz="2200" dirty="0"/>
              <a:t> Either smaller initialization or some weak regularization helps, empirically and theoretically (more on this topic later)</a:t>
            </a:r>
          </a:p>
        </p:txBody>
      </p:sp>
    </p:spTree>
    <p:extLst>
      <p:ext uri="{BB962C8B-B14F-4D97-AF65-F5344CB8AC3E}">
        <p14:creationId xmlns:p14="http://schemas.microsoft.com/office/powerpoint/2010/main" val="33702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4612-ED19-2845-872B-77566C9B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Algorithmic/Implicit Regularization (Cont’d)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FEBE9-78CB-4249-A63F-0C7C36FBC939}"/>
              </a:ext>
            </a:extLst>
          </p:cNvPr>
          <p:cNvSpPr txBox="1"/>
          <p:nvPr/>
        </p:nvSpPr>
        <p:spPr>
          <a:xfrm>
            <a:off x="468249" y="807526"/>
            <a:ext cx="8207502" cy="1637361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Hypothesis: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tochastic gradient descent, with proper initialization and learning rate,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prefers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to converging to a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low-complexity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solution, when it exists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DDF6C1-61EB-1D42-A0F7-7E9D56C679DF}"/>
              </a:ext>
            </a:extLst>
          </p:cNvPr>
          <p:cNvSpPr txBox="1">
            <a:spLocks/>
          </p:cNvSpPr>
          <p:nvPr/>
        </p:nvSpPr>
        <p:spPr>
          <a:xfrm>
            <a:off x="468249" y="2818649"/>
            <a:ext cx="8207502" cy="214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Two key components to fill in: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The right definition of the complexity measure, so that low-complexity implies generalization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US" dirty="0"/>
              <a:t>A proof that shows the algorithms’ preferences over low-complexity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9FE004-130B-F946-8E0E-38EC1BFC9E2D}"/>
                  </a:ext>
                </a:extLst>
              </p:cNvPr>
              <p:cNvSpPr/>
              <p:nvPr/>
            </p:nvSpPr>
            <p:spPr>
              <a:xfrm>
                <a:off x="7281369" y="2485529"/>
                <a:ext cx="1862631" cy="769441"/>
              </a:xfrm>
              <a:prstGeom prst="rect">
                <a:avLst/>
              </a:prstGeom>
              <a:ln w="28575">
                <a:solidFill>
                  <a:srgbClr val="0432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 far always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norm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9FE004-130B-F946-8E0E-38EC1BFC9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69" y="2485529"/>
                <a:ext cx="1862631" cy="769441"/>
              </a:xfrm>
              <a:prstGeom prst="rect">
                <a:avLst/>
              </a:prstGeom>
              <a:blipFill>
                <a:blip r:embed="rId3"/>
                <a:stretch>
                  <a:fillRect t="-3175" b="-12698"/>
                </a:stretch>
              </a:blipFill>
              <a:ln w="28575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EE149C6-456D-6E4C-A036-43D319433D7F}"/>
              </a:ext>
            </a:extLst>
          </p:cNvPr>
          <p:cNvSpPr/>
          <p:nvPr/>
        </p:nvSpPr>
        <p:spPr>
          <a:xfrm>
            <a:off x="1134955" y="5172031"/>
            <a:ext cx="6874089" cy="1107996"/>
          </a:xfrm>
          <a:prstGeom prst="rect">
            <a:avLst/>
          </a:prstGeom>
          <a:ln w="28575"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Example 1, 2, 4, convex optimization based analysis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Example 3 (quadratic NNs/matrix sensing), eigen-decomposition based analysis. (Very involved IMO)</a:t>
            </a:r>
          </a:p>
        </p:txBody>
      </p:sp>
      <p:sp>
        <p:nvSpPr>
          <p:cNvPr id="14" name="Arc 25">
            <a:extLst>
              <a:ext uri="{FF2B5EF4-FFF2-40B4-BE49-F238E27FC236}">
                <a16:creationId xmlns:a16="http://schemas.microsoft.com/office/drawing/2014/main" id="{CE3D2369-E132-AC4F-97FB-7DC7162B65FA}"/>
              </a:ext>
            </a:extLst>
          </p:cNvPr>
          <p:cNvSpPr/>
          <p:nvPr/>
        </p:nvSpPr>
        <p:spPr>
          <a:xfrm rot="4929439" flipH="1">
            <a:off x="3828513" y="4722181"/>
            <a:ext cx="751570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25">
            <a:extLst>
              <a:ext uri="{FF2B5EF4-FFF2-40B4-BE49-F238E27FC236}">
                <a16:creationId xmlns:a16="http://schemas.microsoft.com/office/drawing/2014/main" id="{FD0EC7CC-BD5F-F94B-AF3A-F1CC3CFDA678}"/>
              </a:ext>
            </a:extLst>
          </p:cNvPr>
          <p:cNvSpPr/>
          <p:nvPr/>
        </p:nvSpPr>
        <p:spPr>
          <a:xfrm rot="20005793" flipH="1">
            <a:off x="6559261" y="3043580"/>
            <a:ext cx="751570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4612-ED19-2845-872B-77566C9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99" y="600929"/>
            <a:ext cx="8563356" cy="1619756"/>
          </a:xfrm>
        </p:spPr>
        <p:txBody>
          <a:bodyPr>
            <a:normAutofit/>
          </a:bodyPr>
          <a:lstStyle/>
          <a:p>
            <a:r>
              <a:rPr lang="en-US" sz="3000" dirty="0"/>
              <a:t>Algorithmic/Implicit Regularization = </a:t>
            </a:r>
            <a:br>
              <a:rPr lang="en-US" sz="3000" dirty="0"/>
            </a:br>
            <a:r>
              <a:rPr lang="en-US" sz="3000" dirty="0"/>
              <a:t>	   Algorithm Analysis   +   Generalization Theory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DDF6C1-61EB-1D42-A0F7-7E9D56C679DF}"/>
              </a:ext>
            </a:extLst>
          </p:cNvPr>
          <p:cNvSpPr txBox="1">
            <a:spLocks/>
          </p:cNvSpPr>
          <p:nvPr/>
        </p:nvSpPr>
        <p:spPr>
          <a:xfrm>
            <a:off x="468249" y="2316185"/>
            <a:ext cx="4141851" cy="214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Intractability?</a:t>
            </a:r>
          </a:p>
          <a:p>
            <a:r>
              <a:rPr lang="en-US" dirty="0"/>
              <a:t> Require strong assumptions on the data distribution for non-convex cases </a:t>
            </a:r>
          </a:p>
          <a:p>
            <a:r>
              <a:rPr lang="en-US" dirty="0"/>
              <a:t> Upon </a:t>
            </a:r>
            <a:r>
              <a:rPr lang="en-US" altLang="zh-CN" dirty="0"/>
              <a:t>achieving</a:t>
            </a:r>
            <a:r>
              <a:rPr lang="zh-CN" altLang="en-US" dirty="0"/>
              <a:t> </a:t>
            </a:r>
            <a:r>
              <a:rPr lang="en-US" dirty="0"/>
              <a:t>understanding (explaining existing phenomenon), can we manipulate the algorithm to get better regularization?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37DFD-873A-6646-8A2B-DAA5DA0F3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05" y="5189634"/>
            <a:ext cx="600328" cy="7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4612-ED19-2845-872B-77566C9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99" y="600929"/>
            <a:ext cx="8563356" cy="1619756"/>
          </a:xfrm>
        </p:spPr>
        <p:txBody>
          <a:bodyPr>
            <a:normAutofit/>
          </a:bodyPr>
          <a:lstStyle/>
          <a:p>
            <a:r>
              <a:rPr lang="en-US" sz="3000" dirty="0"/>
              <a:t>Algorithmic/Implicit Regularization = </a:t>
            </a:r>
            <a:br>
              <a:rPr lang="en-US" sz="3000" dirty="0"/>
            </a:br>
            <a:r>
              <a:rPr lang="en-US" sz="3000" dirty="0"/>
              <a:t>	   Algorithm Analysis   +   Generalization Theory?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DDF6C1-61EB-1D42-A0F7-7E9D56C679DF}"/>
              </a:ext>
            </a:extLst>
          </p:cNvPr>
          <p:cNvSpPr txBox="1">
            <a:spLocks/>
          </p:cNvSpPr>
          <p:nvPr/>
        </p:nvSpPr>
        <p:spPr>
          <a:xfrm>
            <a:off x="695448" y="2339567"/>
            <a:ext cx="7829303" cy="294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Anyway necessary (in the current framework)</a:t>
            </a:r>
          </a:p>
          <a:p>
            <a:r>
              <a:rPr lang="en-US" dirty="0"/>
              <a:t> Perhaps sufficient: add the complexity measure as </a:t>
            </a:r>
            <a:r>
              <a:rPr lang="en-US" dirty="0" err="1"/>
              <a:t>regularizers</a:t>
            </a:r>
            <a:endParaRPr lang="en-US" dirty="0"/>
          </a:p>
          <a:p>
            <a:r>
              <a:rPr lang="en-US" dirty="0"/>
              <a:t> Can be proactive by manipulating the </a:t>
            </a:r>
            <a:r>
              <a:rPr lang="en-US" dirty="0" err="1"/>
              <a:t>regularizers</a:t>
            </a:r>
            <a:endParaRPr lang="en-US" dirty="0"/>
          </a:p>
          <a:p>
            <a:r>
              <a:rPr lang="en-US" dirty="0"/>
              <a:t> Separation of concerns: train regularized objective without worrying generalization and implicit bias of algorithms</a:t>
            </a:r>
          </a:p>
          <a:p>
            <a:r>
              <a:rPr lang="en-US" dirty="0">
                <a:solidFill>
                  <a:srgbClr val="FF0000"/>
                </a:solidFill>
              </a:rPr>
              <a:t> Need to assume the training is successful</a:t>
            </a:r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EC16A8-816C-2841-8A2C-9F5C5DA36ED3}"/>
              </a:ext>
            </a:extLst>
          </p:cNvPr>
          <p:cNvSpPr txBox="1">
            <a:spLocks/>
          </p:cNvSpPr>
          <p:nvPr/>
        </p:nvSpPr>
        <p:spPr>
          <a:xfrm>
            <a:off x="349499" y="-161199"/>
            <a:ext cx="8563356" cy="1619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Why Not Only Do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5EB3A6-F84D-3E45-9E42-5F757F31CFE9}"/>
              </a:ext>
            </a:extLst>
          </p:cNvPr>
          <p:cNvCxnSpPr/>
          <p:nvPr/>
        </p:nvCxnSpPr>
        <p:spPr>
          <a:xfrm>
            <a:off x="349499" y="1199408"/>
            <a:ext cx="4935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DB6A0E-9938-C64E-9D0E-54437E4A0A30}"/>
              </a:ext>
            </a:extLst>
          </p:cNvPr>
          <p:cNvCxnSpPr>
            <a:cxnSpLocks/>
          </p:cNvCxnSpPr>
          <p:nvPr/>
        </p:nvCxnSpPr>
        <p:spPr>
          <a:xfrm>
            <a:off x="1235033" y="1613066"/>
            <a:ext cx="3375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127904</TotalTime>
  <Words>1762</Words>
  <Application>Microsoft Macintosh PowerPoint</Application>
  <PresentationFormat>On-screen Show (4:3)</PresentationFormat>
  <Paragraphs>241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方正姚体</vt:lpstr>
      <vt:lpstr>NimbusRomNo9L</vt:lpstr>
      <vt:lpstr>Calibri</vt:lpstr>
      <vt:lpstr>Calibri Light</vt:lpstr>
      <vt:lpstr>Cambria Math</vt:lpstr>
      <vt:lpstr>Rockwell</vt:lpstr>
      <vt:lpstr>Rockwell Condensed</vt:lpstr>
      <vt:lpstr>Wingdings</vt:lpstr>
      <vt:lpstr>Wingdings 2</vt:lpstr>
      <vt:lpstr>HDOfficeLightV0</vt:lpstr>
      <vt:lpstr>Wood Type</vt:lpstr>
      <vt:lpstr>Data-dependent Regularization and Generalization Bounds of Neural Networks</vt:lpstr>
      <vt:lpstr>PowerPoint Presentation</vt:lpstr>
      <vt:lpstr>Algorithmic/Implicit Regularization</vt:lpstr>
      <vt:lpstr>Algorithmic/Implicit Regularization (Cont’d)</vt:lpstr>
      <vt:lpstr>Algorithmic/Implicit Regularization (Cont’d)</vt:lpstr>
      <vt:lpstr>Algorithmic/Implicit Regularization (Cont’d)</vt:lpstr>
      <vt:lpstr>Algorithmic/Implicit Regularization (Cont’d)</vt:lpstr>
      <vt:lpstr>Algorithmic/Implicit Regularization =      Algorithm Analysis   +   Generalization Theory</vt:lpstr>
      <vt:lpstr>Algorithmic/Implicit Regularization =      Algorithm Analysis   +   Generalization Theory?</vt:lpstr>
      <vt:lpstr>Generalization Bounds of Deep Neural Networks</vt:lpstr>
      <vt:lpstr>ℓ_2-Regularization vs No Regularization</vt:lpstr>
      <vt:lpstr>Norm-Based Generalization Bounds (for Deep Models)</vt:lpstr>
      <vt:lpstr>Better Complexity Measure/Regularization Beyond Norms?</vt:lpstr>
      <vt:lpstr>Batchnorm Regularizes</vt:lpstr>
      <vt:lpstr>Goals and Results</vt:lpstr>
      <vt:lpstr>Data-Dependent Generalization Bounds of Neural Nets</vt:lpstr>
      <vt:lpstr>Data-Dependent Generalization Bounds of Neural Nets (Cont’d)</vt:lpstr>
      <vt:lpstr>Data-Dependent Generalization Bounds of Neural Nets (Cont’d)</vt:lpstr>
      <vt:lpstr>Comparison Against Existing Bounds</vt:lpstr>
      <vt:lpstr>Correlation Test</vt:lpstr>
      <vt:lpstr>Regularizing the Complexity Measure</vt:lpstr>
      <vt:lpstr>Recent Work: All-Layer Margin</vt:lpstr>
      <vt:lpstr>Technical Difficulty for Data Dependent Bounds</vt:lpstr>
      <vt:lpstr>Technical Tools: Loss Augmentation</vt:lpstr>
      <vt:lpstr>Data-dependent Loss Augmentation</vt:lpstr>
      <vt:lpstr>Rademacher Complexity of The Augmented Loss</vt:lpstr>
      <vt:lpstr>Conclusions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linear algebraic structure of word meanings</dc:title>
  <dc:creator>Tengyu Ma</dc:creator>
  <cp:lastModifiedBy>Tengyu Ma</cp:lastModifiedBy>
  <cp:revision>7625</cp:revision>
  <cp:lastPrinted>2017-02-15T19:12:40Z</cp:lastPrinted>
  <dcterms:created xsi:type="dcterms:W3CDTF">2015-11-04T02:59:43Z</dcterms:created>
  <dcterms:modified xsi:type="dcterms:W3CDTF">2019-10-09T07:40:49Z</dcterms:modified>
</cp:coreProperties>
</file>